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752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48501811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laraweb.jlab.org" TargetMode="External"/><Relationship Id="rId4" Type="http://schemas.openxmlformats.org/officeDocument/2006/relationships/hyperlink" Target="mailto:gurjyan@jlab.org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github.com/gurjyan/JinFlux.gi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JinFlux-1.0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Time Series Data Recording And Visualization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389361"/>
          </a:xfrm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 lvl="0">
              <a:defRPr sz="1800"/>
            </a:pPr>
            <a:r>
              <a:rPr sz="5900"/>
              <a:t>Conclusion</a:t>
            </a:r>
          </a:p>
        </p:txBody>
      </p:sp>
      <p:sp>
        <p:nvSpPr>
          <p:cNvPr id="61" name="Shape 61"/>
          <p:cNvSpPr>
            <a:spLocks noGrp="1"/>
          </p:cNvSpPr>
          <p:nvPr>
            <p:ph type="body" idx="1"/>
          </p:nvPr>
        </p:nvSpPr>
        <p:spPr>
          <a:xfrm>
            <a:off x="1054100" y="2806700"/>
            <a:ext cx="11099800" cy="383812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13359" lvl="0" indent="-213359" defTabSz="280415">
              <a:spcBef>
                <a:spcPts val="2000"/>
              </a:spcBef>
              <a:defRPr sz="1800"/>
            </a:pPr>
            <a:r>
              <a:rPr sz="1727" dirty="0"/>
              <a:t>Lightweight Java API is developed to record time series data into an open source, no-SQL database: InfluxDB </a:t>
            </a:r>
          </a:p>
          <a:p>
            <a:pPr marL="213359" lvl="0" indent="-213359" defTabSz="280415">
              <a:spcBef>
                <a:spcPts val="2000"/>
              </a:spcBef>
              <a:defRPr sz="1800"/>
            </a:pPr>
            <a:r>
              <a:rPr sz="1727" dirty="0"/>
              <a:t>JinFlux package can be used to monitor wide variety metrics, reported from processes such as slow control, data acquisition and physics data processing. </a:t>
            </a:r>
          </a:p>
          <a:p>
            <a:pPr marL="213359" lvl="0" indent="-213359" defTabSz="280415">
              <a:spcBef>
                <a:spcPts val="2000"/>
              </a:spcBef>
              <a:defRPr sz="1800"/>
            </a:pPr>
            <a:r>
              <a:rPr sz="1727" dirty="0"/>
              <a:t>JinFlux is a general purpose, self contained package (no external dependencies) and is not part of CLARA or AFECS projects.</a:t>
            </a:r>
          </a:p>
          <a:p>
            <a:pPr marL="213359" lvl="0" indent="-213359" defTabSz="280415">
              <a:spcBef>
                <a:spcPts val="2000"/>
              </a:spcBef>
              <a:defRPr sz="1800"/>
            </a:pPr>
            <a:r>
              <a:rPr sz="1727" dirty="0"/>
              <a:t> Code is available at:https://</a:t>
            </a:r>
            <a:r>
              <a:rPr sz="1727" u="sng" dirty="0">
                <a:hlinkClick r:id="rId2"/>
              </a:rPr>
              <a:t>github.com/gurjyan/JinFlux.git</a:t>
            </a:r>
            <a:endParaRPr sz="1727" dirty="0"/>
          </a:p>
          <a:p>
            <a:pPr marL="213359" lvl="0" indent="-213359" defTabSz="280415">
              <a:spcBef>
                <a:spcPts val="2000"/>
              </a:spcBef>
              <a:defRPr sz="1800"/>
            </a:pPr>
            <a:r>
              <a:rPr sz="1727" dirty="0"/>
              <a:t>InfluxDB is installed on </a:t>
            </a:r>
            <a:r>
              <a:rPr sz="1727" u="sng" dirty="0">
                <a:hlinkClick r:id="rId3"/>
              </a:rPr>
              <a:t>claraweb.jlab.org</a:t>
            </a:r>
            <a:r>
              <a:rPr sz="1727" dirty="0"/>
              <a:t> and is open to all users</a:t>
            </a:r>
            <a:r>
              <a:rPr sz="1727" dirty="0" smtClean="0"/>
              <a:t>.</a:t>
            </a:r>
            <a:endParaRPr lang="en-US" sz="1727" dirty="0" smtClean="0"/>
          </a:p>
          <a:p>
            <a:pPr marL="213359" lvl="0" indent="-213359" defTabSz="280415">
              <a:spcBef>
                <a:spcPts val="2000"/>
              </a:spcBef>
              <a:defRPr sz="1800"/>
            </a:pPr>
            <a:r>
              <a:rPr lang="en-US" sz="1727" dirty="0" err="1" smtClean="0"/>
              <a:t>Grafana</a:t>
            </a:r>
            <a:r>
              <a:rPr lang="en-US" sz="1727" dirty="0" smtClean="0"/>
              <a:t> server is installed and running at http://claraweb.jlab.org:3000</a:t>
            </a:r>
            <a:endParaRPr sz="1727" dirty="0"/>
          </a:p>
          <a:p>
            <a:pPr marL="213359" lvl="0" indent="-213359" defTabSz="280415">
              <a:spcBef>
                <a:spcPts val="2000"/>
              </a:spcBef>
              <a:defRPr sz="1800"/>
            </a:pPr>
            <a:r>
              <a:rPr sz="1727" dirty="0"/>
              <a:t>For more info contact </a:t>
            </a:r>
            <a:r>
              <a:rPr sz="1727" u="sng" dirty="0">
                <a:hlinkClick r:id="rId4"/>
              </a:rPr>
              <a:t>gurjyan@jlab.org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952500" y="279400"/>
            <a:ext cx="11099800" cy="1411486"/>
          </a:xfrm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 lvl="0">
              <a:defRPr sz="1800"/>
            </a:pPr>
            <a:r>
              <a:rPr sz="5900"/>
              <a:t>What We Want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1130300" y="3809826"/>
            <a:ext cx="11099800" cy="2133948"/>
          </a:xfrm>
          <a:prstGeom prst="rect">
            <a:avLst/>
          </a:prstGeom>
        </p:spPr>
        <p:txBody>
          <a:bodyPr/>
          <a:lstStyle/>
          <a:p>
            <a:pPr marL="337820" lvl="0" indent="-337820" defTabSz="443991">
              <a:spcBef>
                <a:spcPts val="3100"/>
              </a:spcBef>
              <a:defRPr sz="1800"/>
            </a:pPr>
            <a:r>
              <a:rPr sz="2736"/>
              <a:t>Historical storage of metrics</a:t>
            </a:r>
          </a:p>
          <a:p>
            <a:pPr marL="337820" lvl="0" indent="-337820" defTabSz="443991">
              <a:spcBef>
                <a:spcPts val="3100"/>
              </a:spcBef>
              <a:defRPr sz="1800"/>
            </a:pPr>
            <a:r>
              <a:rPr sz="2736"/>
              <a:t>Interactive analyses of metrics</a:t>
            </a:r>
          </a:p>
          <a:p>
            <a:pPr marL="337820" lvl="0" indent="-337820" defTabSz="443991">
              <a:spcBef>
                <a:spcPts val="3100"/>
              </a:spcBef>
              <a:defRPr sz="1800"/>
            </a:pPr>
            <a:r>
              <a:rPr sz="2736"/>
              <a:t>Scalable and performant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389361"/>
          </a:xfrm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 lvl="0">
              <a:defRPr sz="1800"/>
            </a:pPr>
            <a:r>
              <a:rPr sz="5900"/>
              <a:t>InfluxDB:Time Series Database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1054100" y="2806700"/>
            <a:ext cx="11099800" cy="3838129"/>
          </a:xfrm>
          <a:prstGeom prst="rect">
            <a:avLst/>
          </a:prstGeom>
        </p:spPr>
        <p:txBody>
          <a:bodyPr/>
          <a:lstStyle/>
          <a:p>
            <a:pPr marL="248920" lvl="0" indent="-248920" defTabSz="327152">
              <a:spcBef>
                <a:spcPts val="2300"/>
              </a:spcBef>
              <a:defRPr sz="1800"/>
            </a:pPr>
            <a:r>
              <a:rPr sz="2016"/>
              <a:t>Optimized handling sequence of data points, measured at successive points in time at uniform time intervals.</a:t>
            </a:r>
          </a:p>
          <a:p>
            <a:pPr marL="248920" lvl="0" indent="-248920" defTabSz="327152">
              <a:spcBef>
                <a:spcPts val="2300"/>
              </a:spcBef>
              <a:defRPr sz="1800"/>
            </a:pPr>
            <a:r>
              <a:rPr sz="2016"/>
              <a:t>HTTP(S) interface for reading and writing data</a:t>
            </a:r>
          </a:p>
          <a:p>
            <a:pPr marL="248920" lvl="0" indent="-248920" defTabSz="327152">
              <a:spcBef>
                <a:spcPts val="2300"/>
              </a:spcBef>
              <a:defRPr sz="1800"/>
            </a:pPr>
            <a:r>
              <a:rPr sz="2016"/>
              <a:t>Down-sample data on different windows of time</a:t>
            </a:r>
          </a:p>
          <a:p>
            <a:pPr marL="248920" lvl="0" indent="-248920" defTabSz="327152">
              <a:spcBef>
                <a:spcPts val="2300"/>
              </a:spcBef>
              <a:defRPr sz="1800"/>
            </a:pPr>
            <a:r>
              <a:rPr sz="2016"/>
              <a:t>Compute statistics on fly</a:t>
            </a:r>
          </a:p>
          <a:p>
            <a:pPr marL="248920" lvl="0" indent="-248920" defTabSz="327152">
              <a:spcBef>
                <a:spcPts val="2300"/>
              </a:spcBef>
              <a:defRPr sz="1800"/>
            </a:pPr>
            <a:r>
              <a:rPr sz="2016"/>
              <a:t>Horizontally scalable</a:t>
            </a:r>
          </a:p>
          <a:p>
            <a:pPr marL="248920" lvl="0" indent="-248920" defTabSz="327152">
              <a:spcBef>
                <a:spcPts val="2300"/>
              </a:spcBef>
              <a:defRPr sz="1800"/>
            </a:pPr>
            <a:r>
              <a:rPr sz="2016"/>
              <a:t>Designed for high transaction volumes.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952500" y="330200"/>
            <a:ext cx="11099800" cy="1110209"/>
          </a:xfrm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 lvl="0">
              <a:defRPr sz="1800"/>
            </a:pPr>
            <a:r>
              <a:rPr sz="5900"/>
              <a:t>Grafana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1282700" y="2791370"/>
            <a:ext cx="11099800" cy="4879430"/>
          </a:xfrm>
          <a:prstGeom prst="rect">
            <a:avLst/>
          </a:prstGeom>
        </p:spPr>
        <p:txBody>
          <a:bodyPr anchor="t"/>
          <a:lstStyle/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133"/>
              <a:t>Open source Javascript dashboard</a:t>
            </a:r>
          </a:p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133"/>
              <a:t>Drug and drop panels </a:t>
            </a:r>
          </a:p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133"/>
              <a:t>Click and select region to zoom</a:t>
            </a:r>
          </a:p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133"/>
              <a:t>Bars, Lines, Points</a:t>
            </a:r>
          </a:p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133"/>
              <a:t>Mix liners, bars and points</a:t>
            </a:r>
          </a:p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133"/>
              <a:t>InfluxDB query editor</a:t>
            </a:r>
          </a:p>
          <a:p>
            <a:pPr marL="351155" lvl="0" indent="-351155" defTabSz="461518">
              <a:spcBef>
                <a:spcPts val="3300"/>
              </a:spcBef>
              <a:defRPr sz="1800"/>
            </a:pPr>
            <a:r>
              <a:rPr sz="2133"/>
              <a:t>Annotation lines, and more…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379092"/>
          </a:xfrm>
          <a:prstGeom prst="rect">
            <a:avLst/>
          </a:prstGeom>
        </p:spPr>
        <p:txBody>
          <a:bodyPr/>
          <a:lstStyle>
            <a:lvl1pPr>
              <a:defRPr sz="5900"/>
            </a:lvl1pPr>
          </a:lstStyle>
          <a:p>
            <a:pPr lvl="0">
              <a:defRPr sz="1800"/>
            </a:pPr>
            <a:r>
              <a:rPr sz="5900"/>
              <a:t>InfluxDB Driver: JinFlux API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952500" y="2320180"/>
            <a:ext cx="11099800" cy="6569820"/>
          </a:xfrm>
          <a:prstGeom prst="rect">
            <a:avLst/>
          </a:prstGeom>
        </p:spPr>
        <p:txBody>
          <a:bodyPr/>
          <a:lstStyle/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054109"/>
                </a:solidFill>
                <a:latin typeface="Helvetica"/>
                <a:ea typeface="Helvetica"/>
                <a:cs typeface="Helvetica"/>
                <a:sym typeface="Helvetica"/>
              </a:rPr>
              <a:t>JinFlux</a:t>
            </a:r>
            <a:r>
              <a:rPr sz="1470"/>
              <a:t>(String influxDbHost, int port, String user, String password)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054109"/>
                </a:solidFill>
                <a:latin typeface="Helvetica"/>
                <a:ea typeface="Helvetica"/>
                <a:cs typeface="Helvetica"/>
                <a:sym typeface="Helvetica"/>
              </a:rPr>
              <a:t>ping</a:t>
            </a:r>
            <a:r>
              <a:rPr sz="1470"/>
              <a:t>(int timeout)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rPr>
              <a:t>createDB</a:t>
            </a:r>
            <a:r>
              <a:rPr sz="1470"/>
              <a:t>(String dbName, int retentionTime, </a:t>
            </a:r>
            <a:r>
              <a:rPr sz="1470" b="1">
                <a:solidFill>
                  <a:srgbClr val="4C6B87"/>
                </a:solidFill>
                <a:latin typeface="Helvetica"/>
                <a:ea typeface="Helvetica"/>
                <a:cs typeface="Helvetica"/>
                <a:sym typeface="Helvetica"/>
              </a:rPr>
              <a:t>JinTime</a:t>
            </a:r>
            <a:r>
              <a:rPr sz="1470"/>
              <a:t> tm, String rpName)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rPr>
              <a:t>showRP</a:t>
            </a:r>
            <a:r>
              <a:rPr sz="1470"/>
              <a:t>(String dbName)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rPr>
              <a:t>removeDB</a:t>
            </a:r>
            <a:r>
              <a:rPr sz="1470"/>
              <a:t>(String dbName)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rPr>
              <a:t>listDB</a:t>
            </a:r>
            <a:r>
              <a:rPr sz="1470"/>
              <a:t>()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rPr>
              <a:t>existsDB</a:t>
            </a:r>
            <a:r>
              <a:rPr sz="1470"/>
              <a:t>(String dbName)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008F00"/>
                </a:solidFill>
                <a:latin typeface="Helvetica"/>
                <a:ea typeface="Helvetica"/>
                <a:cs typeface="Helvetica"/>
                <a:sym typeface="Helvetica"/>
              </a:rPr>
              <a:t>openTB</a:t>
            </a:r>
            <a:r>
              <a:rPr sz="1470"/>
              <a:t>(String tbName, java.util.Map&lt;String,String&gt; tags)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008F00"/>
                </a:solidFill>
                <a:latin typeface="Helvetica"/>
                <a:ea typeface="Helvetica"/>
                <a:cs typeface="Helvetica"/>
                <a:sym typeface="Helvetica"/>
              </a:rPr>
              <a:t>removeTB</a:t>
            </a:r>
            <a:r>
              <a:rPr sz="1470"/>
              <a:t>(String dbName, String tbName)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008F00"/>
                </a:solidFill>
                <a:latin typeface="Helvetica"/>
                <a:ea typeface="Helvetica"/>
                <a:cs typeface="Helvetica"/>
                <a:sym typeface="Helvetica"/>
              </a:rPr>
              <a:t>dumpTB</a:t>
            </a:r>
            <a:r>
              <a:rPr sz="1470"/>
              <a:t>(String dbName, String tbName)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addDP</a:t>
            </a:r>
            <a:r>
              <a:rPr sz="1470"/>
              <a:t>(Point.Builder point, java.util.Map&lt;String,Object&gt; dpNames)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0433FF"/>
                </a:solidFill>
                <a:latin typeface="Helvetica"/>
                <a:ea typeface="Helvetica"/>
                <a:cs typeface="Helvetica"/>
                <a:sym typeface="Helvetica"/>
              </a:rPr>
              <a:t>write</a:t>
            </a:r>
            <a:r>
              <a:rPr sz="1470"/>
              <a:t>(String dbName, Point.Builder spot)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FF9300"/>
                </a:solidFill>
                <a:latin typeface="Helvetica"/>
                <a:ea typeface="Helvetica"/>
                <a:cs typeface="Helvetica"/>
                <a:sym typeface="Helvetica"/>
              </a:rPr>
              <a:t>read</a:t>
            </a:r>
            <a:r>
              <a:rPr sz="1470"/>
              <a:t>(String dbName, String tbName, String tag)</a:t>
            </a:r>
          </a:p>
          <a:p>
            <a:pPr marL="435609" lvl="1" indent="-217804" defTabSz="286258">
              <a:spcBef>
                <a:spcPts val="2000"/>
              </a:spcBef>
              <a:defRPr sz="1800"/>
            </a:pPr>
            <a:r>
              <a:rPr sz="1470" b="1">
                <a:solidFill>
                  <a:srgbClr val="FF9300"/>
                </a:solidFill>
                <a:latin typeface="Helvetica"/>
                <a:ea typeface="Helvetica"/>
                <a:cs typeface="Helvetica"/>
                <a:sym typeface="Helvetica"/>
              </a:rPr>
              <a:t>readTags</a:t>
            </a:r>
            <a:r>
              <a:rPr sz="1470"/>
              <a:t>(String dbName, String tbName)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79650" y="2381250"/>
            <a:ext cx="8242300" cy="48133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/>
          <p:nvPr/>
        </p:nvSpPr>
        <p:spPr>
          <a:xfrm>
            <a:off x="850900" y="292100"/>
            <a:ext cx="11099800" cy="13790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1pPr>
              <a:defRPr sz="5900"/>
            </a:lvl1pPr>
          </a:lstStyle>
          <a:p>
            <a:pPr lvl="0">
              <a:defRPr sz="1800"/>
            </a:pPr>
            <a:r>
              <a:rPr sz="5900"/>
              <a:t>CLARA Front-End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10541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sz="1800"/>
            </a:pPr>
            <a:r>
              <a:rPr sz="4400"/>
              <a:t>Example code: AFECS supervisor</a:t>
            </a:r>
          </a:p>
        </p:txBody>
      </p:sp>
      <p:sp>
        <p:nvSpPr>
          <p:cNvPr id="51" name="Shape 51"/>
          <p:cNvSpPr/>
          <p:nvPr/>
        </p:nvSpPr>
        <p:spPr>
          <a:xfrm>
            <a:off x="688238" y="2336800"/>
            <a:ext cx="4827995" cy="193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1300">
                <a:solidFill>
                  <a:srgbClr val="570706"/>
                </a:solidFill>
              </a:rPr>
              <a:t>// creates a table with data retention time = 1 hour </a:t>
            </a:r>
            <a:r>
              <a:rPr sz="1300"/>
              <a:t>       </a:t>
            </a:r>
          </a:p>
          <a:p>
            <a:pPr lvl="0" algn="l">
              <a:defRPr sz="1800"/>
            </a:pPr>
            <a:r>
              <a:rPr sz="1300"/>
              <a:t>try {</a:t>
            </a:r>
          </a:p>
          <a:p>
            <a:pPr lvl="0" algn="l">
              <a:defRPr sz="1800"/>
            </a:pPr>
            <a:r>
              <a:rPr sz="1300"/>
              <a:t>            if (!existsDB(dbName)) {</a:t>
            </a:r>
          </a:p>
          <a:p>
            <a:pPr lvl="0" algn="l">
              <a:defRPr sz="1800"/>
            </a:pPr>
            <a:r>
              <a:rPr sz="1300"/>
              <a:t>                createDB(dbName, 1, JinTime.HOURE);</a:t>
            </a:r>
          </a:p>
          <a:p>
            <a:pPr lvl="0" algn="l">
              <a:defRPr sz="1800"/>
            </a:pPr>
            <a:r>
              <a:rPr sz="1300"/>
              <a:t>            }</a:t>
            </a:r>
          </a:p>
          <a:p>
            <a:pPr lvl="0" algn="l">
              <a:defRPr sz="1800"/>
            </a:pPr>
            <a:r>
              <a:rPr sz="1300"/>
              <a:t>        } catch (Exception e) {</a:t>
            </a:r>
          </a:p>
          <a:p>
            <a:pPr lvl="0" algn="l">
              <a:defRPr sz="1800"/>
            </a:pPr>
            <a:r>
              <a:rPr sz="1300"/>
              <a:t>            jinFxConnected = false;</a:t>
            </a:r>
          </a:p>
          <a:p>
            <a:pPr lvl="0" algn="l">
              <a:defRPr sz="1800"/>
            </a:pPr>
            <a:r>
              <a:rPr sz="1300"/>
              <a:t>        }</a:t>
            </a:r>
          </a:p>
        </p:txBody>
      </p:sp>
      <p:sp>
        <p:nvSpPr>
          <p:cNvPr id="52" name="Shape 52"/>
          <p:cNvSpPr/>
          <p:nvPr/>
        </p:nvSpPr>
        <p:spPr>
          <a:xfrm>
            <a:off x="5393410" y="1612899"/>
            <a:ext cx="7194945" cy="8026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1300"/>
              <a:t>        try {</a:t>
            </a:r>
          </a:p>
          <a:p>
            <a:pPr lvl="0" algn="l">
              <a:defRPr sz="1800"/>
            </a:pPr>
            <a:r>
              <a:rPr sz="1300"/>
              <a:t>            if (jinFxConnected) {</a:t>
            </a:r>
          </a:p>
          <a:p>
            <a:pPr lvl="0" algn="l">
              <a:defRPr sz="1800"/>
            </a:pPr>
            <a:r>
              <a:rPr sz="1300"/>
              <a:t>                if (!component.getExpid().equals(AConstants.udf) &amp;&amp;</a:t>
            </a:r>
          </a:p>
          <a:p>
            <a:pPr lvl="0" algn="l">
              <a:defRPr sz="1800"/>
            </a:pPr>
            <a:r>
              <a:rPr sz="1300"/>
              <a:t>                        !component.getName().equals(AConstants.udf)) {</a:t>
            </a:r>
          </a:p>
          <a:p>
            <a:pPr lvl="0" algn="l">
              <a:defRPr sz="1800"/>
            </a:pPr>
            <a:r>
              <a:rPr sz="1300"/>
              <a:t>                   </a:t>
            </a:r>
            <a:r>
              <a:rPr sz="1300">
                <a:solidFill>
                  <a:srgbClr val="570706"/>
                </a:solidFill>
              </a:rPr>
              <a:t> // define table tags</a:t>
            </a:r>
            <a:endParaRPr sz="1300"/>
          </a:p>
          <a:p>
            <a:pPr lvl="0" algn="l">
              <a:defRPr sz="1800"/>
            </a:pPr>
            <a:r>
              <a:rPr sz="1300"/>
              <a:t>                    Map&lt;String, String&gt; tags = new HashMap&lt;&gt;();</a:t>
            </a:r>
          </a:p>
          <a:p>
            <a:pPr lvl="0" algn="l">
              <a:defRPr sz="1800"/>
            </a:pPr>
            <a:r>
              <a:rPr sz="1300"/>
              <a:t>                    tags.put(AConstants.RUNTYPE, component.getRunType());</a:t>
            </a:r>
          </a:p>
          <a:p>
            <a:pPr lvl="0" algn="l">
              <a:defRPr sz="1800"/>
            </a:pPr>
            <a:r>
              <a:rPr sz="1300"/>
              <a:t>                    tags.put(AConstants.CODANAME, component.getName());</a:t>
            </a:r>
          </a:p>
          <a:p>
            <a:pPr lvl="0" algn="l">
              <a:defRPr sz="1800"/>
            </a:pPr>
            <a:r>
              <a:rPr sz="1300"/>
              <a:t>                  </a:t>
            </a:r>
            <a:r>
              <a:rPr sz="1300">
                <a:solidFill>
                  <a:srgbClr val="570706"/>
                </a:solidFill>
              </a:rPr>
              <a:t>  // open a table</a:t>
            </a:r>
            <a:endParaRPr sz="1300"/>
          </a:p>
          <a:p>
            <a:pPr lvl="0" algn="l">
              <a:defRPr sz="1800"/>
            </a:pPr>
            <a:r>
              <a:rPr sz="1300"/>
              <a:t>                    Point.Builder p = openTB(component.getExpid(), tags);</a:t>
            </a:r>
          </a:p>
          <a:p>
            <a:pPr lvl="0" algn="l">
              <a:defRPr sz="1800"/>
            </a:pPr>
            <a:r>
              <a:rPr sz="1300"/>
              <a:t>          </a:t>
            </a:r>
            <a:r>
              <a:rPr sz="1300">
                <a:solidFill>
                  <a:srgbClr val="570706"/>
                </a:solidFill>
              </a:rPr>
              <a:t>          // add data points</a:t>
            </a:r>
            <a:endParaRPr sz="1300"/>
          </a:p>
          <a:p>
            <a:pPr lvl="0" algn="l">
              <a:defRPr sz="1800"/>
            </a:pPr>
            <a:r>
              <a:rPr sz="1300"/>
              <a:t>                    addDP(p, AConstants.TYPE, component.getType());</a:t>
            </a:r>
          </a:p>
          <a:p>
            <a:pPr lvl="0" algn="l">
              <a:defRPr sz="1800"/>
            </a:pPr>
            <a:r>
              <a:rPr sz="1300"/>
              <a:t>                    addDP(p, AConstants.SESSION, component.getSession());</a:t>
            </a:r>
          </a:p>
          <a:p>
            <a:pPr lvl="0" algn="l">
              <a:defRPr sz="1800"/>
            </a:pPr>
            <a:r>
              <a:rPr sz="1300"/>
              <a:t>                    addDP(p, AConstants.STATE, state);</a:t>
            </a:r>
          </a:p>
          <a:p>
            <a:pPr lvl="0" algn="l">
              <a:defRPr sz="1800"/>
            </a:pPr>
            <a:r>
              <a:rPr sz="1300"/>
              <a:t>                    addDP(p, AConstants.EVENTRATE, component.getEventRate());</a:t>
            </a:r>
          </a:p>
          <a:p>
            <a:pPr lvl="0" algn="l">
              <a:defRPr sz="1800"/>
            </a:pPr>
            <a:r>
              <a:rPr sz="1300"/>
              <a:t>                    addDP(p, AConstants.EVENTRATEAVERAGE, component.getEventRateAverage());</a:t>
            </a:r>
          </a:p>
          <a:p>
            <a:pPr lvl="0" algn="l">
              <a:defRPr sz="1800"/>
            </a:pPr>
            <a:r>
              <a:rPr sz="1300"/>
              <a:t>                    addDP(p, AConstants.DATARATE, component.getDataRate());</a:t>
            </a:r>
          </a:p>
          <a:p>
            <a:pPr lvl="0" algn="l">
              <a:defRPr sz="1800"/>
            </a:pPr>
            <a:r>
              <a:rPr sz="1300"/>
              <a:t>                    addDP(p, AConstants.DATARATEAVERAGE, component.getDataRateAverage());</a:t>
            </a:r>
          </a:p>
          <a:p>
            <a:pPr lvl="0" algn="l">
              <a:defRPr sz="1800"/>
            </a:pPr>
            <a:r>
              <a:rPr sz="1300"/>
              <a:t>                    addDP(p, AConstants.NUMBEROFLONGS, component.getNumberOfLongs());</a:t>
            </a:r>
          </a:p>
          <a:p>
            <a:pPr lvl="0" algn="l">
              <a:defRPr sz="1800"/>
            </a:pPr>
            <a:r>
              <a:rPr sz="1300"/>
              <a:t>                    addDP(p, AConstants.EVENTNUMBER, component.getEventNumber());</a:t>
            </a:r>
          </a:p>
          <a:p>
            <a:pPr lvl="0" algn="l">
              <a:defRPr sz="1800"/>
            </a:pPr>
            <a:r>
              <a:rPr sz="1300"/>
              <a:t>                    addDP(p, AConstants.LIVETIME, component.getLiveTime());</a:t>
            </a:r>
          </a:p>
          <a:p>
            <a:pPr lvl="0" algn="l">
              <a:defRPr sz="1800"/>
            </a:pPr>
            <a:r>
              <a:rPr sz="1300"/>
              <a:t>                    addDP(p, AConstants.RUNNUMBER, component.getRunNumber());</a:t>
            </a:r>
          </a:p>
          <a:p>
            <a:pPr lvl="0" algn="l">
              <a:defRPr sz="1800"/>
            </a:pPr>
            <a:r>
              <a:rPr sz="1300"/>
              <a:t>               </a:t>
            </a:r>
            <a:r>
              <a:rPr sz="1300">
                <a:solidFill>
                  <a:srgbClr val="570706"/>
                </a:solidFill>
              </a:rPr>
              <a:t>     // add input buffers</a:t>
            </a:r>
            <a:endParaRPr sz="1300"/>
          </a:p>
          <a:p>
            <a:pPr lvl="0" algn="l">
              <a:defRPr sz="1800"/>
            </a:pPr>
            <a:r>
              <a:rPr sz="1300"/>
              <a:t>                    Map&lt;String, Integer&gt; ib = component.getInBuffers();</a:t>
            </a:r>
          </a:p>
          <a:p>
            <a:pPr lvl="0" algn="l">
              <a:defRPr sz="1800"/>
            </a:pPr>
            <a:r>
              <a:rPr sz="1300"/>
              <a:t>                    for (String s : ib.keySet()) {</a:t>
            </a:r>
          </a:p>
          <a:p>
            <a:pPr lvl="0" algn="l">
              <a:defRPr sz="1800"/>
            </a:pPr>
            <a:r>
              <a:rPr sz="1300"/>
              <a:t>                        addDP(p, "I." + s, ib.get(s));</a:t>
            </a:r>
          </a:p>
          <a:p>
            <a:pPr lvl="0" algn="l">
              <a:defRPr sz="1800"/>
            </a:pPr>
            <a:r>
              <a:rPr sz="1300"/>
              <a:t>                    }</a:t>
            </a:r>
          </a:p>
          <a:p>
            <a:pPr lvl="0" algn="l">
              <a:defRPr sz="1800"/>
            </a:pPr>
            <a:r>
              <a:rPr sz="1300"/>
              <a:t>                   </a:t>
            </a:r>
            <a:r>
              <a:rPr sz="1300">
                <a:solidFill>
                  <a:srgbClr val="570706"/>
                </a:solidFill>
              </a:rPr>
              <a:t> // add output buffers</a:t>
            </a:r>
            <a:endParaRPr sz="1300"/>
          </a:p>
          <a:p>
            <a:pPr lvl="0" algn="l">
              <a:defRPr sz="1800"/>
            </a:pPr>
            <a:r>
              <a:rPr sz="1300"/>
              <a:t>                    Map&lt;String, Integer&gt; ob = component.getOutBuffers();</a:t>
            </a:r>
          </a:p>
          <a:p>
            <a:pPr lvl="0" algn="l">
              <a:defRPr sz="1800"/>
            </a:pPr>
            <a:r>
              <a:rPr sz="1300"/>
              <a:t>                    for (String s : ob.keySet()) {</a:t>
            </a:r>
          </a:p>
          <a:p>
            <a:pPr lvl="0" algn="l">
              <a:defRPr sz="1800"/>
            </a:pPr>
            <a:r>
              <a:rPr sz="1300"/>
              <a:t>                        addDP(p, "O." + s, ob.get(s));</a:t>
            </a:r>
          </a:p>
          <a:p>
            <a:pPr lvl="0" algn="l">
              <a:defRPr sz="1800"/>
            </a:pPr>
            <a:r>
              <a:rPr sz="1300"/>
              <a:t>                    }</a:t>
            </a:r>
          </a:p>
          <a:p>
            <a:pPr lvl="0" algn="l">
              <a:defRPr sz="1800"/>
            </a:pPr>
            <a:r>
              <a:rPr sz="1300"/>
              <a:t>                    write(dbName, p);</a:t>
            </a:r>
          </a:p>
          <a:p>
            <a:pPr lvl="0" algn="l">
              <a:defRPr sz="1800"/>
            </a:pPr>
            <a:r>
              <a:rPr sz="1300"/>
              <a:t>                }</a:t>
            </a:r>
          </a:p>
          <a:p>
            <a:pPr lvl="0" algn="l">
              <a:defRPr sz="1800"/>
            </a:pPr>
            <a:r>
              <a:rPr sz="1300"/>
              <a:t>            }</a:t>
            </a:r>
          </a:p>
          <a:p>
            <a:pPr lvl="0" algn="l">
              <a:defRPr sz="1800"/>
            </a:pPr>
            <a:r>
              <a:rPr sz="1300"/>
              <a:t>        } catch (Exception e) {</a:t>
            </a:r>
          </a:p>
          <a:p>
            <a:pPr lvl="0" algn="l">
              <a:defRPr sz="1800"/>
            </a:pPr>
            <a:r>
              <a:rPr sz="1300"/>
              <a:t>            System.out.println("DDD: Error writing into influxDB");</a:t>
            </a:r>
          </a:p>
          <a:p>
            <a:pPr lvl="0" algn="l">
              <a:defRPr sz="1800"/>
            </a:pPr>
            <a:r>
              <a:rPr sz="1300"/>
              <a:t>        }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xfrm>
            <a:off x="952500" y="190500"/>
            <a:ext cx="11099800" cy="1054100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pPr lvl="0">
              <a:defRPr sz="1800"/>
            </a:pPr>
            <a:r>
              <a:rPr sz="4400"/>
              <a:t>CODA WEB Dashboard: Expid = emutest</a:t>
            </a:r>
          </a:p>
        </p:txBody>
      </p:sp>
      <p:pic>
        <p:nvPicPr>
          <p:cNvPr id="55" name="Screen Shot 2016-05-05 at 2.30.13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466157" y="1247772"/>
            <a:ext cx="10346906" cy="863788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952500" y="190500"/>
            <a:ext cx="11099800" cy="1054100"/>
          </a:xfrm>
          <a:prstGeom prst="rect">
            <a:avLst/>
          </a:prstGeom>
        </p:spPr>
        <p:txBody>
          <a:bodyPr/>
          <a:lstStyle>
            <a:lvl1pPr defTabSz="543305">
              <a:defRPr sz="4092"/>
            </a:lvl1pPr>
          </a:lstStyle>
          <a:p>
            <a:pPr lvl="0">
              <a:defRPr sz="1800"/>
            </a:pPr>
            <a:r>
              <a:rPr sz="4092"/>
              <a:t>CODA WEB Dashboard: Expid = experiment_7</a:t>
            </a:r>
          </a:p>
        </p:txBody>
      </p:sp>
      <p:pic>
        <p:nvPicPr>
          <p:cNvPr id="58" name="Screen Shot 2016-05-05 at 2.35.31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2500" y="1008622"/>
            <a:ext cx="11099800" cy="89366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Microsoft Macintosh PowerPoint</Application>
  <PresentationFormat>Custom</PresentationFormat>
  <Paragraphs>94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White</vt:lpstr>
      <vt:lpstr>JinFlux-1.0</vt:lpstr>
      <vt:lpstr>What We Want</vt:lpstr>
      <vt:lpstr>InfluxDB:Time Series Database</vt:lpstr>
      <vt:lpstr>Grafana</vt:lpstr>
      <vt:lpstr>InfluxDB Driver: JinFlux API</vt:lpstr>
      <vt:lpstr>PowerPoint Presentation</vt:lpstr>
      <vt:lpstr>Example code: AFECS supervisor</vt:lpstr>
      <vt:lpstr>CODA WEB Dashboard: Expid = emutest</vt:lpstr>
      <vt:lpstr>CODA WEB Dashboard: Expid = experiment_7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JinFlux-1.0</dc:title>
  <cp:lastModifiedBy>Vardan Gyurjyan</cp:lastModifiedBy>
  <cp:revision>1</cp:revision>
  <dcterms:modified xsi:type="dcterms:W3CDTF">2016-05-18T16:58:56Z</dcterms:modified>
</cp:coreProperties>
</file>