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6" r:id="rId6"/>
    <p:sldId id="280" r:id="rId7"/>
    <p:sldId id="267" r:id="rId8"/>
    <p:sldId id="275" r:id="rId9"/>
    <p:sldId id="274" r:id="rId10"/>
    <p:sldId id="271" r:id="rId11"/>
    <p:sldId id="276" r:id="rId12"/>
    <p:sldId id="273" r:id="rId13"/>
    <p:sldId id="283" r:id="rId14"/>
    <p:sldId id="281" r:id="rId15"/>
    <p:sldId id="282" r:id="rId16"/>
    <p:sldId id="272" r:id="rId17"/>
    <p:sldId id="284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22F9D-275A-42D7-A8E4-13B42135EDD1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D6AFE-17E3-4AAA-A9C2-EED77FF10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6AFE-17E3-4AAA-A9C2-EED77FF104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98-586C-4B7B-8FEB-425603BBFEF4}" type="datetime1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9FEA-629C-4791-B18C-DF2C69265D36}" type="datetime1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701B-F74F-4206-B394-78EC9CF1265D}" type="datetime1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B98C-20E8-442E-B67F-C3ACBF645C9E}" type="datetime1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EB8A-8878-4FB2-BE3F-77FEED936DAD}" type="datetime1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1F83-6160-4FAE-B15B-BF4E4066E44E}" type="datetime1">
              <a:rPr lang="en-US" smtClean="0"/>
              <a:t>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AE18-B56A-4472-832E-6BCAC1ED220B}" type="datetime1">
              <a:rPr lang="en-US" smtClean="0"/>
              <a:t>2/3/2011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BCB7-3DF2-41A4-8CE0-C90D429D11CD}" type="datetime1">
              <a:rPr lang="en-US" smtClean="0"/>
              <a:t>2/3/2011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23FE-F939-43CA-857A-A97615F36A9A}" type="datetime1">
              <a:rPr lang="en-US" smtClean="0"/>
              <a:t>2/3/2011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22FB-D991-44FE-979B-FA082D063914}" type="datetime1">
              <a:rPr lang="en-US" smtClean="0"/>
              <a:t>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767-76B6-4B83-8C6F-0AF424A0E90F}" type="datetime1">
              <a:rPr lang="en-US" smtClean="0"/>
              <a:t>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DEE-1ED1-4486-87D9-18A6D06CC57A}" type="datetime1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DAFA0-9D84-4110-9F56-AD1A94D2E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Brendan\Desktop\Laser.m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Diamond Radiator Development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438400"/>
          </a:xfrm>
        </p:spPr>
        <p:txBody>
          <a:bodyPr>
            <a:normAutofit fontScale="85000" lnSpcReduction="10000"/>
          </a:bodyPr>
          <a:lstStyle/>
          <a:p>
            <a:r>
              <a:rPr lang="en-US" sz="4600" b="1" dirty="0" smtClean="0">
                <a:solidFill>
                  <a:schemeClr val="accent5">
                    <a:lumMod val="75000"/>
                  </a:schemeClr>
                </a:solidFill>
              </a:rPr>
              <a:t>Brendan Pratt</a:t>
            </a:r>
            <a:endParaRPr lang="en-US" sz="4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4600" b="1" dirty="0" smtClean="0">
                <a:solidFill>
                  <a:schemeClr val="accent5">
                    <a:lumMod val="75000"/>
                  </a:schemeClr>
                </a:solidFill>
              </a:rPr>
              <a:t>University of Connecticut</a:t>
            </a:r>
          </a:p>
          <a:p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300" dirty="0" err="1" smtClean="0">
                <a:solidFill>
                  <a:schemeClr val="accent1"/>
                </a:solidFill>
              </a:rPr>
              <a:t>GlueX</a:t>
            </a:r>
            <a:r>
              <a:rPr lang="en-US" sz="3300" dirty="0" smtClean="0">
                <a:solidFill>
                  <a:schemeClr val="accent1"/>
                </a:solidFill>
              </a:rPr>
              <a:t> Collaboration Meeting, Jefferson Lab, February 2011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932439" cy="712025"/>
          </a:xfrm>
          <a:prstGeom prst="rect">
            <a:avLst/>
          </a:prstGeom>
        </p:spPr>
      </p:pic>
      <p:pic>
        <p:nvPicPr>
          <p:cNvPr id="6" name="Picture 5" descr="uco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6400" y="838200"/>
            <a:ext cx="533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 smtClean="0"/>
              <a:t>Diamond Mount</a:t>
            </a:r>
            <a:endParaRPr lang="en-US" sz="3300" dirty="0"/>
          </a:p>
        </p:txBody>
      </p:sp>
      <p:pic>
        <p:nvPicPr>
          <p:cNvPr id="9" name="Picture 8" descr="mount_2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295400"/>
            <a:ext cx="3733800" cy="33735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2057400"/>
            <a:ext cx="396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Design for easy installation/removal to ensure safety of the diamond work piece.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Diamond will be secured to “shelf” using thermal paste. Mount will also act as a thermal sink during the machining process.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Mount orients diamond 45⁰ to the incident </a:t>
            </a:r>
            <a:r>
              <a:rPr lang="en-US" dirty="0" smtClean="0"/>
              <a:t>beam</a:t>
            </a:r>
            <a:r>
              <a:rPr lang="en-US" dirty="0" smtClean="0"/>
              <a:t> </a:t>
            </a:r>
            <a:r>
              <a:rPr lang="en-US" dirty="0" smtClean="0"/>
              <a:t>keeping plume away from the entrance window of the chamber.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X Y translation stage keeps diamond in the waist of the focused beam.</a:t>
            </a:r>
            <a:endParaRPr lang="en-US" dirty="0"/>
          </a:p>
        </p:txBody>
      </p:sp>
      <p:pic>
        <p:nvPicPr>
          <p:cNvPr id="11" name="Picture 10" descr="diamond_mou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038600"/>
            <a:ext cx="3091127" cy="2590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37528" y="4798168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10x10x0.2mm</a:t>
            </a:r>
          </a:p>
          <a:p>
            <a:r>
              <a:rPr lang="en-US" b="1" dirty="0" smtClean="0"/>
              <a:t>Diamond Shelf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867400" y="48006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pic>
        <p:nvPicPr>
          <p:cNvPr id="7" name="Picture 6" descr="2d-chamb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4648" y="1295400"/>
            <a:ext cx="6099352" cy="4301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2133600"/>
            <a:ext cx="32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6061 Aluminum Stock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Designed to be </a:t>
            </a:r>
            <a:r>
              <a:rPr lang="en-US" dirty="0" smtClean="0"/>
              <a:t>well within the weight limit of </a:t>
            </a:r>
            <a:r>
              <a:rPr lang="en-US" dirty="0" smtClean="0"/>
              <a:t>our </a:t>
            </a:r>
            <a:r>
              <a:rPr lang="en-US" dirty="0" smtClean="0"/>
              <a:t>translation stages and confidently expect smooth </a:t>
            </a:r>
            <a:r>
              <a:rPr lang="en-US" dirty="0" smtClean="0"/>
              <a:t>motion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Mounted to X Y translation (already purchased)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Ablation will occur under a vacuum of 0.1 </a:t>
            </a:r>
            <a:r>
              <a:rPr lang="en-US" dirty="0" err="1" smtClean="0"/>
              <a:t>mTorr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UV opaque </a:t>
            </a:r>
            <a:r>
              <a:rPr lang="en-US" dirty="0" err="1" smtClean="0"/>
              <a:t>Plexiglass</a:t>
            </a:r>
            <a:r>
              <a:rPr lang="en-US" dirty="0" smtClean="0"/>
              <a:t> will seal the top, serving as a viewing port.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76400" y="8382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Ablation Chamber</a:t>
            </a: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pic>
        <p:nvPicPr>
          <p:cNvPr id="10" name="Picture 9" descr="3d_chamb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447800"/>
            <a:ext cx="3376108" cy="21366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19812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UV fused silica entrance window.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Window piece designed for easy replacement in likely case of plume deposits.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76400" y="8382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Ablation Chamber</a:t>
            </a:r>
            <a:endParaRPr lang="en-US" sz="3200" dirty="0"/>
          </a:p>
        </p:txBody>
      </p:sp>
      <p:pic>
        <p:nvPicPr>
          <p:cNvPr id="14" name="Picture 13" descr="las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3735818"/>
            <a:ext cx="4572000" cy="23319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29400" y="42672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Focused beam incident on 10x10mm diamond target.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Realistic plume (red) ejecting normal to the diamond blast zone.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C873-C756-40EA-AE8A-21BFB4D75875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12292" name="Titre 1"/>
          <p:cNvSpPr>
            <a:spLocks noGrp="1"/>
          </p:cNvSpPr>
          <p:nvPr>
            <p:ph type="title"/>
          </p:nvPr>
        </p:nvSpPr>
        <p:spPr>
          <a:xfrm>
            <a:off x="1676400" y="914400"/>
            <a:ext cx="54102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fr-CA" sz="3300" dirty="0" smtClean="0"/>
              <a:t>Diamond Ablation </a:t>
            </a:r>
            <a:r>
              <a:rPr lang="fr-CA" sz="3300" dirty="0" err="1" smtClean="0"/>
              <a:t>Facility</a:t>
            </a:r>
            <a:endParaRPr lang="fr-FR" sz="3300" dirty="0" smtClean="0"/>
          </a:p>
        </p:txBody>
      </p:sp>
      <p:sp>
        <p:nvSpPr>
          <p:cNvPr id="92172" name="Rectangle 12"/>
          <p:cNvSpPr>
            <a:spLocks noGrp="1"/>
          </p:cNvSpPr>
          <p:nvPr>
            <p:ph type="body" idx="1"/>
          </p:nvPr>
        </p:nvSpPr>
        <p:spPr>
          <a:xfrm>
            <a:off x="838200" y="2057400"/>
            <a:ext cx="7848600" cy="4068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Work now underway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/>
              <a:t>Chilled water </a:t>
            </a:r>
            <a:r>
              <a:rPr lang="en-US" sz="2400" dirty="0" err="1" smtClean="0"/>
              <a:t>recirculator</a:t>
            </a:r>
            <a:r>
              <a:rPr lang="en-US" sz="2400" dirty="0" smtClean="0"/>
              <a:t> just received and to be installed this week.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/>
              <a:t>Precision stages for raster </a:t>
            </a:r>
            <a:r>
              <a:rPr lang="en-US" sz="2400" dirty="0" smtClean="0"/>
              <a:t>have been purchased and tested using simple translation exercises.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400" dirty="0" err="1" smtClean="0"/>
              <a:t>Labview</a:t>
            </a:r>
            <a:r>
              <a:rPr lang="en-US" sz="2400" dirty="0" smtClean="0"/>
              <a:t> software for raster control is in </a:t>
            </a:r>
            <a:r>
              <a:rPr lang="en-US" sz="2400" dirty="0" smtClean="0"/>
              <a:t>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Without major delays, ablation tests will begin by the end of the month. </a:t>
            </a:r>
            <a:endParaRPr lang="en-US" sz="2800" dirty="0" smtClean="0"/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1676400" y="3200400"/>
            <a:ext cx="554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</a:rPr>
              <a:t>increases maximum pulse rate to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 Hz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228600"/>
            <a:ext cx="1932439" cy="712025"/>
          </a:xfrm>
          <a:prstGeom prst="rect">
            <a:avLst/>
          </a:prstGeom>
        </p:spPr>
      </p:pic>
      <p:pic>
        <p:nvPicPr>
          <p:cNvPr id="8" name="Picture 7" descr="ucon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2" descr="plo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114800" cy="20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3" descr="FF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42657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57200" y="1219200"/>
            <a:ext cx="8686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err="1" smtClean="0">
                <a:latin typeface="+mj-lt"/>
              </a:rPr>
              <a:t>Vibrational</a:t>
            </a:r>
            <a:r>
              <a:rPr lang="en-US" sz="3300" dirty="0" smtClean="0">
                <a:latin typeface="+mj-lt"/>
              </a:rPr>
              <a:t> Analysis of Wire Mounted Diamond</a:t>
            </a:r>
            <a:endParaRPr lang="en-US" sz="33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18288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Developed a direct imaging technique to analyze vibration for different tensions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Constructed a wire tensioning apparatus to aid in analysis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Began analysis of vibration </a:t>
            </a:r>
            <a:r>
              <a:rPr lang="en-US" sz="2000" dirty="0" smtClean="0"/>
              <a:t>spectrum </a:t>
            </a:r>
            <a:r>
              <a:rPr lang="en-US" sz="2000" dirty="0" smtClean="0"/>
              <a:t>at different wire tensions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400800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Vibration amplitude and frequency for T=.055N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876800" y="64008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Undergraduate research assistant Chris Pelletier</a:t>
            </a:r>
            <a:endParaRPr lang="en-US" sz="1400" dirty="0"/>
          </a:p>
        </p:txBody>
      </p:sp>
      <p:pic>
        <p:nvPicPr>
          <p:cNvPr id="19" name="Picture 18" descr="ucon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20" name="Picture 19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pic>
        <p:nvPicPr>
          <p:cNvPr id="21" name="Picture 20" descr="CIMG10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4135790"/>
            <a:ext cx="3657600" cy="233255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Mount for Crystallography at CHESS</a:t>
            </a:r>
            <a:endParaRPr lang="en-US" sz="4000" dirty="0"/>
          </a:p>
        </p:txBody>
      </p:sp>
      <p:pic>
        <p:nvPicPr>
          <p:cNvPr id="2050" name="Picture 2" descr="C:\Users\hp\Desktop\Lab Work\CAD Images\Diamond analysis mou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4038600" cy="27260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21336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Develop a Mylar mount for diamond x-ray analysis at CHESS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Allow for diamond to be mounted without stressing diamond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00800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Rendered CAD image of ring mount for diamond analysis</a:t>
            </a:r>
            <a:endParaRPr lang="en-US" sz="1200" dirty="0"/>
          </a:p>
        </p:txBody>
      </p:sp>
      <p:pic>
        <p:nvPicPr>
          <p:cNvPr id="2051" name="Picture 3" descr="C:\Users\hp\Desktop\Lab Work\CAD Images\Mount iso 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133600"/>
            <a:ext cx="3116981" cy="20563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24400" y="47244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Construction of smaller mounts to raise vibration frequency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Analyze vibration at differing wire configurations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Will analyze both different applied tensions (.055N to .35 N) and different number of fibers(5-15 fibers)</a:t>
            </a:r>
          </a:p>
          <a:p>
            <a:r>
              <a:rPr lang="en-US" dirty="0"/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0" y="41910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Cad image of new diamond mounts</a:t>
            </a:r>
            <a:endParaRPr lang="en-US" sz="1400" dirty="0"/>
          </a:p>
        </p:txBody>
      </p:sp>
      <p:pic>
        <p:nvPicPr>
          <p:cNvPr id="11" name="Picture 10" descr="ucon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/>
          </p:cNvSpPr>
          <p:nvPr/>
        </p:nvSpPr>
        <p:spPr bwMode="auto">
          <a:xfrm>
            <a:off x="762000" y="2332038"/>
            <a:ext cx="80645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4813" indent="-404813">
              <a:spcBef>
                <a:spcPct val="200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fr-CA" sz="3200" dirty="0">
                <a:latin typeface="Calibri" pitchFamily="34" charset="0"/>
              </a:rPr>
              <a:t>New run planned for </a:t>
            </a:r>
            <a:r>
              <a:rPr lang="fr-CA" sz="3200" dirty="0" smtClean="0">
                <a:latin typeface="Calibri" pitchFamily="34" charset="0"/>
              </a:rPr>
              <a:t>March, 2011</a:t>
            </a:r>
            <a:endParaRPr lang="fr-CA" sz="3200" dirty="0">
              <a:latin typeface="Calibri" pitchFamily="34" charset="0"/>
            </a:endParaRPr>
          </a:p>
          <a:p>
            <a:pPr marL="914400" lvl="1" indent="-395288">
              <a:spcBef>
                <a:spcPct val="50000"/>
              </a:spcBef>
              <a:buFont typeface="Arial" charset="0"/>
              <a:buAutoNum type="arabicPeriod"/>
            </a:pPr>
            <a:r>
              <a:rPr lang="fr-CA" sz="2800" i="1" dirty="0">
                <a:solidFill>
                  <a:srgbClr val="36AA26"/>
                </a:solidFill>
                <a:latin typeface="Calibri" pitchFamily="34" charset="0"/>
              </a:rPr>
              <a:t>Element Six</a:t>
            </a:r>
            <a:r>
              <a:rPr lang="fr-CA" sz="2800" dirty="0">
                <a:solidFill>
                  <a:srgbClr val="36AA26"/>
                </a:solidFill>
                <a:latin typeface="Calibri" pitchFamily="34" charset="0"/>
              </a:rPr>
              <a:t> 10 micron diamond (1)</a:t>
            </a:r>
            <a:endParaRPr lang="fr-CA" sz="2800" i="1" dirty="0">
              <a:solidFill>
                <a:srgbClr val="36AA26"/>
              </a:solidFill>
              <a:latin typeface="Calibri" pitchFamily="34" charset="0"/>
            </a:endParaRPr>
          </a:p>
          <a:p>
            <a:pPr marL="914400" lvl="1" indent="-395288">
              <a:spcBef>
                <a:spcPct val="50000"/>
              </a:spcBef>
              <a:buFont typeface="Arial" charset="0"/>
              <a:buAutoNum type="arabicPeriod"/>
            </a:pPr>
            <a:r>
              <a:rPr lang="fr-CA" sz="2800" dirty="0">
                <a:solidFill>
                  <a:schemeClr val="accent2"/>
                </a:solidFill>
                <a:latin typeface="Calibri" pitchFamily="34" charset="0"/>
              </a:rPr>
              <a:t>Element Six 500 micron type </a:t>
            </a:r>
            <a:r>
              <a:rPr lang="fr-CA" sz="2800" dirty="0" err="1">
                <a:solidFill>
                  <a:schemeClr val="accent2"/>
                </a:solidFill>
                <a:latin typeface="Calibri" pitchFamily="34" charset="0"/>
              </a:rPr>
              <a:t>IIa</a:t>
            </a:r>
            <a:r>
              <a:rPr lang="fr-CA" sz="2800" dirty="0">
                <a:solidFill>
                  <a:schemeClr val="accent2"/>
                </a:solidFill>
                <a:latin typeface="Calibri" pitchFamily="34" charset="0"/>
              </a:rPr>
              <a:t> crystals (2</a:t>
            </a:r>
            <a:r>
              <a:rPr lang="fr-CA" sz="2800" dirty="0" smtClean="0">
                <a:solidFill>
                  <a:schemeClr val="accent2"/>
                </a:solidFill>
                <a:latin typeface="Calibri" pitchFamily="34" charset="0"/>
              </a:rPr>
              <a:t>)</a:t>
            </a:r>
            <a:endParaRPr lang="fr-CA" sz="280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fr-CA" dirty="0" smtClean="0">
                <a:solidFill>
                  <a:srgbClr val="325576"/>
                </a:solidFill>
              </a:rPr>
              <a:t>Diamond assessment </a:t>
            </a:r>
            <a:r>
              <a:rPr lang="fr-CA" dirty="0" err="1" smtClean="0">
                <a:solidFill>
                  <a:srgbClr val="325576"/>
                </a:solidFill>
              </a:rPr>
              <a:t>at</a:t>
            </a:r>
            <a:r>
              <a:rPr lang="fr-CA" dirty="0" smtClean="0">
                <a:solidFill>
                  <a:srgbClr val="325576"/>
                </a:solidFill>
              </a:rPr>
              <a:t> CHESS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34F4C-7903-41C1-ABF0-7BA99952C881}" type="slidenum">
              <a:rPr lang="fr-FR"/>
              <a:pPr>
                <a:defRPr/>
              </a:pPr>
              <a:t>17</a:t>
            </a:fld>
            <a:endParaRPr lang="fr-FR"/>
          </a:p>
        </p:txBody>
      </p:sp>
      <p:pic>
        <p:nvPicPr>
          <p:cNvPr id="23556" name="Picture 3" descr="fig15"/>
          <p:cNvPicPr>
            <a:picLocks noChangeAspect="1" noChangeArrowheads="1"/>
          </p:cNvPicPr>
          <p:nvPr/>
        </p:nvPicPr>
        <p:blipFill>
          <a:blip r:embed="rId3" cstate="print"/>
          <a:srcRect l="17186" t="2443" r="12276" b="13435"/>
          <a:stretch>
            <a:fillRect/>
          </a:stretch>
        </p:blipFill>
        <p:spPr bwMode="auto">
          <a:xfrm>
            <a:off x="6515100" y="2581275"/>
            <a:ext cx="2230438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4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50292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r>
              <a:rPr lang="en-US" sz="2400" dirty="0" smtClean="0"/>
              <a:t>Small Business Innovation Research (SBIR) grant proposal submitted to DOE in November, 2009.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endParaRPr lang="en-US" dirty="0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endParaRPr lang="en-US" dirty="0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endParaRPr lang="en-US" dirty="0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endParaRPr lang="en-US" dirty="0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r>
              <a:rPr lang="en-US" sz="2400" dirty="0" smtClean="0"/>
              <a:t>Phase I – one year, feasibility studies, $100K total with $30K for </a:t>
            </a:r>
            <a:r>
              <a:rPr lang="en-US" sz="2400" dirty="0" err="1" smtClean="0"/>
              <a:t>UConn</a:t>
            </a:r>
            <a:r>
              <a:rPr lang="en-US" sz="2400" dirty="0" smtClean="0"/>
              <a:t> to carry out assessment with X-rays at CHESS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r>
              <a:rPr lang="en-US" sz="2400" dirty="0" smtClean="0"/>
              <a:t>Notice </a:t>
            </a:r>
            <a:r>
              <a:rPr lang="en-US" sz="2400" dirty="0" smtClean="0"/>
              <a:t>of grant awarded: April 2010 </a:t>
            </a:r>
            <a:r>
              <a:rPr lang="en-US" sz="2400" dirty="0" smtClean="0"/>
              <a:t>!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r>
              <a:rPr lang="en-US" sz="2400" dirty="0" smtClean="0"/>
              <a:t>Commencing </a:t>
            </a:r>
            <a:r>
              <a:rPr lang="en-US" sz="2400" dirty="0" smtClean="0"/>
              <a:t>with phase II with more money for development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75000"/>
              <a:buNone/>
            </a:pPr>
            <a:endParaRPr lang="en-US" sz="2400" dirty="0" smtClean="0"/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762000" y="2667000"/>
            <a:ext cx="58261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1023938" algn="l"/>
                <a:tab pos="1316038" algn="l"/>
              </a:tabLst>
            </a:pPr>
            <a:r>
              <a:rPr lang="en-US" sz="1600" b="1" dirty="0"/>
              <a:t>Company: </a:t>
            </a:r>
            <a:r>
              <a:rPr lang="en-US" sz="1600" dirty="0" err="1"/>
              <a:t>Sinmat</a:t>
            </a:r>
            <a:r>
              <a:rPr lang="en-US" sz="1600" dirty="0"/>
              <a:t> Inc</a:t>
            </a:r>
          </a:p>
          <a:p>
            <a:pPr>
              <a:tabLst>
                <a:tab pos="1023938" algn="l"/>
                <a:tab pos="1316038" algn="l"/>
              </a:tabLst>
            </a:pPr>
            <a:r>
              <a:rPr lang="en-US" sz="1600" dirty="0"/>
              <a:t>	2153 SE Hawthorne Road, Suite 124 (Box 2)</a:t>
            </a:r>
          </a:p>
          <a:p>
            <a:pPr>
              <a:tabLst>
                <a:tab pos="1023938" algn="l"/>
                <a:tab pos="1316038" algn="l"/>
              </a:tabLst>
            </a:pPr>
            <a:r>
              <a:rPr lang="en-US" sz="1600" dirty="0"/>
              <a:t>	Gainesville Fl 32641-7553</a:t>
            </a:r>
          </a:p>
          <a:p>
            <a:pPr>
              <a:tabLst>
                <a:tab pos="1023938" algn="l"/>
                <a:tab pos="1316038" algn="l"/>
              </a:tabLst>
            </a:pPr>
            <a:r>
              <a:rPr lang="en-US" sz="1600" dirty="0"/>
              <a:t>	Phone / Fax : 352-334-7270</a:t>
            </a:r>
          </a:p>
          <a:p>
            <a:pPr>
              <a:tabLst>
                <a:tab pos="1023938" algn="l"/>
                <a:tab pos="1316038" algn="l"/>
              </a:tabLst>
            </a:pPr>
            <a:r>
              <a:rPr lang="en-US" sz="1600" b="1" dirty="0"/>
              <a:t>Principal Investigator: </a:t>
            </a:r>
            <a:r>
              <a:rPr lang="en-US" sz="1600" dirty="0"/>
              <a:t>Arul </a:t>
            </a:r>
            <a:r>
              <a:rPr lang="en-US" sz="1600" dirty="0" err="1"/>
              <a:t>Arjunan</a:t>
            </a:r>
            <a:endParaRPr lang="en-US" sz="1600" dirty="0"/>
          </a:p>
          <a:p>
            <a:pPr>
              <a:tabLst>
                <a:tab pos="1023938" algn="l"/>
                <a:tab pos="1316038" algn="l"/>
              </a:tabLst>
            </a:pPr>
            <a:r>
              <a:rPr lang="en-US" sz="1600" b="1" dirty="0"/>
              <a:t>Project Title: </a:t>
            </a:r>
            <a:r>
              <a:rPr lang="en-US" sz="1600" dirty="0"/>
              <a:t>Defect Free, Ultra-Rapid Thinning/Polishing 			(20μm) of Diamond Crystal Radiator</a:t>
            </a:r>
          </a:p>
          <a:p>
            <a:pPr>
              <a:tabLst>
                <a:tab pos="1023938" algn="l"/>
                <a:tab pos="1316038" algn="l"/>
              </a:tabLst>
            </a:pPr>
            <a:r>
              <a:rPr lang="en-US" sz="1600" b="1" dirty="0"/>
              <a:t>Topic Number: 46 - </a:t>
            </a:r>
            <a:r>
              <a:rPr lang="en-US" sz="1600" dirty="0"/>
              <a:t>Nuclear Physics Instrumentation,   			Detection Systems and Techniques</a:t>
            </a:r>
          </a:p>
          <a:p>
            <a:pPr>
              <a:tabLst>
                <a:tab pos="1023938" algn="l"/>
                <a:tab pos="1316038" algn="l"/>
              </a:tabLst>
            </a:pPr>
            <a:r>
              <a:rPr lang="en-US" sz="1600" b="1" dirty="0"/>
              <a:t>Sub-topic: e - </a:t>
            </a:r>
            <a:r>
              <a:rPr lang="en-US" sz="1500" dirty="0"/>
              <a:t>Specialized Targets for Nuclear Physics Research</a:t>
            </a: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685800" y="2667000"/>
            <a:ext cx="8134350" cy="25146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itre 1"/>
          <p:cNvSpPr>
            <a:spLocks/>
          </p:cNvSpPr>
          <p:nvPr/>
        </p:nvSpPr>
        <p:spPr bwMode="auto">
          <a:xfrm>
            <a:off x="533400" y="762000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3300" dirty="0" err="1" smtClean="0">
                <a:latin typeface="Calibri" pitchFamily="34" charset="0"/>
              </a:rPr>
              <a:t>Parallel</a:t>
            </a:r>
            <a:r>
              <a:rPr lang="fr-CA" sz="3300" dirty="0" smtClean="0">
                <a:latin typeface="Calibri" pitchFamily="34" charset="0"/>
              </a:rPr>
              <a:t> </a:t>
            </a:r>
            <a:r>
              <a:rPr lang="fr-CA" sz="3300" dirty="0" err="1" smtClean="0">
                <a:latin typeface="Calibri" pitchFamily="34" charset="0"/>
              </a:rPr>
              <a:t>Radiator</a:t>
            </a:r>
            <a:r>
              <a:rPr lang="fr-CA" sz="3300" dirty="0" smtClean="0">
                <a:latin typeface="Calibri" pitchFamily="34" charset="0"/>
              </a:rPr>
              <a:t> </a:t>
            </a:r>
            <a:r>
              <a:rPr lang="fr-CA" sz="3300" dirty="0" err="1" smtClean="0">
                <a:latin typeface="Calibri" pitchFamily="34" charset="0"/>
              </a:rPr>
              <a:t>Developments</a:t>
            </a:r>
            <a:endParaRPr lang="fr-FR" sz="3300" dirty="0">
              <a:latin typeface="Calibri" pitchFamily="34" charset="0"/>
            </a:endParaRPr>
          </a:p>
        </p:txBody>
      </p:sp>
      <p:pic>
        <p:nvPicPr>
          <p:cNvPr id="9" name="Picture 8" descr="ucon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o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pic>
        <p:nvPicPr>
          <p:cNvPr id="9" name="Picture 8" descr="question-m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4900" y="1231900"/>
            <a:ext cx="4394200" cy="439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Quick Project Recap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Laser Status</a:t>
            </a:r>
          </a:p>
          <a:p>
            <a:pPr>
              <a:buNone/>
            </a:pPr>
            <a:endParaRPr lang="en-US" dirty="0" smtClean="0"/>
          </a:p>
          <a:p>
            <a:r>
              <a:rPr lang="fr-CA" dirty="0" smtClean="0">
                <a:latin typeface="Calibri" pitchFamily="34" charset="0"/>
              </a:rPr>
              <a:t>UConn Diamond Ablation </a:t>
            </a:r>
            <a:r>
              <a:rPr lang="fr-CA" dirty="0" err="1" smtClean="0">
                <a:latin typeface="Calibri" pitchFamily="34" charset="0"/>
              </a:rPr>
              <a:t>Facility</a:t>
            </a:r>
            <a:endParaRPr lang="fr-FR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Diamond Mounting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CHESS and SINMAT</a:t>
            </a:r>
          </a:p>
          <a:p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Diamond Radiators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Thin diamond crystals prove as a </a:t>
            </a:r>
            <a:r>
              <a:rPr lang="en-US" dirty="0" smtClean="0"/>
              <a:t>more efficient source </a:t>
            </a:r>
            <a:r>
              <a:rPr lang="en-US" dirty="0" smtClean="0"/>
              <a:t>of linearly polarized coherent </a:t>
            </a:r>
            <a:r>
              <a:rPr lang="en-US" dirty="0" err="1" smtClean="0"/>
              <a:t>bremsstrahlung</a:t>
            </a:r>
            <a:r>
              <a:rPr lang="en-US" dirty="0" smtClean="0"/>
              <a:t> for photonuclear experiments such as </a:t>
            </a:r>
            <a:r>
              <a:rPr lang="en-US" dirty="0" err="1" smtClean="0"/>
              <a:t>GlueX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Large mosaic spreads within diamond samples limit coherence in </a:t>
            </a:r>
            <a:r>
              <a:rPr lang="en-US" dirty="0" err="1" smtClean="0"/>
              <a:t>bremsstrahlung</a:t>
            </a:r>
            <a:r>
              <a:rPr lang="en-US" dirty="0" smtClean="0"/>
              <a:t> production.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Machining  using current industry techniques leaves diamonds with large rocking curves.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Our plan is to machine the diamond to </a:t>
            </a:r>
            <a:r>
              <a:rPr lang="en-US" dirty="0" smtClean="0"/>
              <a:t>the desired 20 micron </a:t>
            </a:r>
            <a:r>
              <a:rPr lang="en-US" dirty="0" smtClean="0"/>
              <a:t>thickness via laser ablation at 193nm wavelength.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A Piece of Work</a:t>
            </a:r>
            <a:endParaRPr lang="en-US" dirty="0"/>
          </a:p>
        </p:txBody>
      </p:sp>
      <p:pic>
        <p:nvPicPr>
          <p:cNvPr id="6" name="Content Placeholder 5" descr="present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62200"/>
            <a:ext cx="4038600" cy="2971800"/>
          </a:xfrm>
        </p:spPr>
      </p:pic>
      <p:pic>
        <p:nvPicPr>
          <p:cNvPr id="7" name="Content Placeholder 6" descr="49_ford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8" name="Picture 7" descr="ucon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o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7413" y="1447800"/>
            <a:ext cx="5576587" cy="4267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905000"/>
            <a:ext cx="304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Entire Lasing cavity disassembled and cleaned.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Major deposits found in Particulate Filters.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Once cleaned, gas lifetime increased from 30 minutes to over 4 hours.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New problem arose from circulating fan bearings.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"/>
          <p:cNvSpPr/>
          <p:nvPr/>
        </p:nvSpPr>
        <p:spPr>
          <a:xfrm>
            <a:off x="4572000" y="236220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6781800" y="266700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ser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172200" cy="1143000"/>
          </a:xfrm>
        </p:spPr>
        <p:txBody>
          <a:bodyPr>
            <a:noAutofit/>
          </a:bodyPr>
          <a:lstStyle/>
          <a:p>
            <a:r>
              <a:rPr lang="en-US" sz="3300" dirty="0" smtClean="0"/>
              <a:t>FORTRAN Simulated Beam Waist</a:t>
            </a:r>
            <a:endParaRPr lang="en-US" sz="33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447800"/>
            <a:ext cx="2514600" cy="252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447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rot="5400000">
            <a:off x="5753100" y="27051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800px-G_r1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4114800"/>
            <a:ext cx="2558194" cy="2514600"/>
          </a:xfrm>
          <a:prstGeom prst="rect">
            <a:avLst/>
          </a:prstGeom>
        </p:spPr>
      </p:pic>
      <p:pic>
        <p:nvPicPr>
          <p:cNvPr id="17" name="Picture 16" descr="800px-G_r1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0" y="4114800"/>
            <a:ext cx="2610326" cy="25146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1600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Cross Section of Raw Beam from </a:t>
            </a:r>
            <a:r>
              <a:rPr lang="en-US" b="1" dirty="0" err="1" smtClean="0"/>
              <a:t>Excimer</a:t>
            </a:r>
            <a:r>
              <a:rPr lang="en-US" b="1" dirty="0" smtClean="0"/>
              <a:t> Laser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1600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Cross Section of Focused Beam using 2”Fused Silica Lens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343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 Projection with Gaussian Fit of Focused Beam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4267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 Projection with Gaussian Fit of Focused Beam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646</Words>
  <Application>Microsoft Office PowerPoint</Application>
  <PresentationFormat>On-screen Show (4:3)</PresentationFormat>
  <Paragraphs>127</Paragraphs>
  <Slides>18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Diamond Radiator Development</vt:lpstr>
      <vt:lpstr>Overview</vt:lpstr>
      <vt:lpstr>Diamond Radiators</vt:lpstr>
      <vt:lpstr>A Piece of Work</vt:lpstr>
      <vt:lpstr>Slide 5</vt:lpstr>
      <vt:lpstr>Slide 6</vt:lpstr>
      <vt:lpstr>Slide 7</vt:lpstr>
      <vt:lpstr>Slide 8</vt:lpstr>
      <vt:lpstr>FORTRAN Simulated Beam Waist</vt:lpstr>
      <vt:lpstr>Slide 10</vt:lpstr>
      <vt:lpstr>Slide 11</vt:lpstr>
      <vt:lpstr>Slide 12</vt:lpstr>
      <vt:lpstr>Diamond Ablation Facility</vt:lpstr>
      <vt:lpstr>Slide 14</vt:lpstr>
      <vt:lpstr>Mount for Crystallography at CHESS</vt:lpstr>
      <vt:lpstr>Diamond assessment at CHESS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Brendan</dc:creator>
  <cp:lastModifiedBy>Brendan</cp:lastModifiedBy>
  <cp:revision>122</cp:revision>
  <dcterms:created xsi:type="dcterms:W3CDTF">2011-01-31T21:50:05Z</dcterms:created>
  <dcterms:modified xsi:type="dcterms:W3CDTF">2011-02-03T13:52:42Z</dcterms:modified>
</cp:coreProperties>
</file>