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6"/>
  </p:notesMasterIdLst>
  <p:handoutMasterIdLst>
    <p:handoutMasterId r:id="rId27"/>
  </p:handoutMasterIdLst>
  <p:sldIdLst>
    <p:sldId id="257" r:id="rId2"/>
    <p:sldId id="260" r:id="rId3"/>
    <p:sldId id="273" r:id="rId4"/>
    <p:sldId id="278" r:id="rId5"/>
    <p:sldId id="275" r:id="rId6"/>
    <p:sldId id="261" r:id="rId7"/>
    <p:sldId id="267" r:id="rId8"/>
    <p:sldId id="279" r:id="rId9"/>
    <p:sldId id="280" r:id="rId10"/>
    <p:sldId id="294" r:id="rId11"/>
    <p:sldId id="286" r:id="rId12"/>
    <p:sldId id="287" r:id="rId13"/>
    <p:sldId id="295" r:id="rId14"/>
    <p:sldId id="296" r:id="rId15"/>
    <p:sldId id="297" r:id="rId16"/>
    <p:sldId id="281" r:id="rId17"/>
    <p:sldId id="272" r:id="rId18"/>
    <p:sldId id="289" r:id="rId19"/>
    <p:sldId id="290" r:id="rId20"/>
    <p:sldId id="291" r:id="rId21"/>
    <p:sldId id="292" r:id="rId22"/>
    <p:sldId id="293" r:id="rId23"/>
    <p:sldId id="283" r:id="rId24"/>
    <p:sldId id="258"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5" autoAdjust="0"/>
    <p:restoredTop sz="93343" autoAdjust="0"/>
  </p:normalViewPr>
  <p:slideViewPr>
    <p:cSldViewPr>
      <p:cViewPr>
        <p:scale>
          <a:sx n="66" d="100"/>
          <a:sy n="66" d="100"/>
        </p:scale>
        <p:origin x="-1482" y="-5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15B675F-E6E2-4B72-9273-5EB390506100}" type="datetimeFigureOut">
              <a:rPr lang="en-US" smtClean="0"/>
              <a:pPr/>
              <a:t>2/3/2011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221B4E6-D6BD-4011-A8F3-6210DA72093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157F1E3-2BB3-42ED-A098-B2EDD79BAA24}" type="datetimeFigureOut">
              <a:rPr lang="en-US" smtClean="0"/>
              <a:pPr/>
              <a:t>2/3/2011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DF5FE2D-09D5-477F-8137-855AAD0818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FF713A2-48D2-4AAF-B323-BC1054C5C873}" type="datetimeFigureOut">
              <a:rPr lang="en-US" smtClean="0"/>
              <a:pPr/>
              <a:t>2/3/2011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A3A54D-D0A3-4B2C-84ED-CDBF297ACE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F713A2-48D2-4AAF-B323-BC1054C5C873}" type="datetimeFigureOut">
              <a:rPr lang="en-US" smtClean="0"/>
              <a:pPr/>
              <a:t>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A3A54D-D0A3-4B2C-84ED-CDBF297ACE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F713A2-48D2-4AAF-B323-BC1054C5C873}" type="datetimeFigureOut">
              <a:rPr lang="en-US" smtClean="0"/>
              <a:pPr/>
              <a:t>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A3A54D-D0A3-4B2C-84ED-CDBF297ACE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F713A2-48D2-4AAF-B323-BC1054C5C873}" type="datetimeFigureOut">
              <a:rPr lang="en-US" smtClean="0"/>
              <a:pPr/>
              <a:t>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A3A54D-D0A3-4B2C-84ED-CDBF297ACE7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F713A2-48D2-4AAF-B323-BC1054C5C873}" type="datetimeFigureOut">
              <a:rPr lang="en-US" smtClean="0"/>
              <a:pPr/>
              <a:t>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A3A54D-D0A3-4B2C-84ED-CDBF297ACE7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F713A2-48D2-4AAF-B323-BC1054C5C873}" type="datetimeFigureOut">
              <a:rPr lang="en-US" smtClean="0"/>
              <a:pPr/>
              <a:t>2/3/2011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A3A54D-D0A3-4B2C-84ED-CDBF297ACE7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F713A2-48D2-4AAF-B323-BC1054C5C873}" type="datetimeFigureOut">
              <a:rPr lang="en-US" smtClean="0"/>
              <a:pPr/>
              <a:t>2/3/2011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CA3A54D-D0A3-4B2C-84ED-CDBF297ACE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FF713A2-48D2-4AAF-B323-BC1054C5C873}" type="datetimeFigureOut">
              <a:rPr lang="en-US" smtClean="0"/>
              <a:pPr/>
              <a:t>2/3/2011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CA3A54D-D0A3-4B2C-84ED-CDBF297ACE7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F713A2-48D2-4AAF-B323-BC1054C5C873}" type="datetimeFigureOut">
              <a:rPr lang="en-US" smtClean="0"/>
              <a:pPr/>
              <a:t>2/3/2011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CA3A54D-D0A3-4B2C-84ED-CDBF297ACE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FF713A2-48D2-4AAF-B323-BC1054C5C873}" type="datetimeFigureOut">
              <a:rPr lang="en-US" smtClean="0"/>
              <a:pPr/>
              <a:t>2/3/2011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A3A54D-D0A3-4B2C-84ED-CDBF297ACE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FF713A2-48D2-4AAF-B323-BC1054C5C873}" type="datetimeFigureOut">
              <a:rPr lang="en-US" smtClean="0"/>
              <a:pPr/>
              <a:t>2/3/2011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A3A54D-D0A3-4B2C-84ED-CDBF297ACE7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FF713A2-48D2-4AAF-B323-BC1054C5C873}" type="datetimeFigureOut">
              <a:rPr lang="en-US" smtClean="0"/>
              <a:pPr/>
              <a:t>2/3/2011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A3A54D-D0A3-4B2C-84ED-CDBF297ACE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argus.phys.uregina.ca/cgi-bin/private/DocDB/ShowDocument?docid=1660" TargetMode="External"/><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argus.phys.uregina.ca/cgi-bin/private/DocDB/ShowDocument?docid=1646" TargetMode="External"/><Relationship Id="rId4" Type="http://schemas.openxmlformats.org/officeDocument/2006/relationships/hyperlink" Target="http://www.jlab.org/Hall-D/software/wiki/index.php/SiPM_Radiation_Hardness_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zeus.phys.uconn.edu/wiki/index.php/Delivery_of_the_Tagger_Microscope_Prototype_to_JLab"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SN-719_Ice.jpg"/>
          <p:cNvPicPr>
            <a:picLocks noChangeAspect="1"/>
          </p:cNvPicPr>
          <p:nvPr/>
        </p:nvPicPr>
        <p:blipFill>
          <a:blip r:embed="rId3" cstate="print"/>
          <a:stretch>
            <a:fillRect/>
          </a:stretch>
        </p:blipFill>
        <p:spPr>
          <a:xfrm>
            <a:off x="0" y="-26479"/>
            <a:ext cx="9144000" cy="6884479"/>
          </a:xfrm>
          <a:prstGeom prst="rect">
            <a:avLst/>
          </a:prstGeom>
        </p:spPr>
      </p:pic>
      <p:sp>
        <p:nvSpPr>
          <p:cNvPr id="2050" name="Titre 1"/>
          <p:cNvSpPr>
            <a:spLocks noGrp="1"/>
          </p:cNvSpPr>
          <p:nvPr>
            <p:ph type="ctrTitle"/>
          </p:nvPr>
        </p:nvSpPr>
        <p:spPr>
          <a:xfrm>
            <a:off x="609600" y="2286000"/>
            <a:ext cx="7924800" cy="1512887"/>
          </a:xfrm>
        </p:spPr>
        <p:txBody>
          <a:bodyPr>
            <a:noAutofit/>
          </a:bodyPr>
          <a:lstStyle/>
          <a:p>
            <a:pPr algn="ctr" eaLnBrk="1" hangingPunct="1"/>
            <a:r>
              <a:rPr lang="en-US" b="1" dirty="0" smtClean="0">
                <a:solidFill>
                  <a:schemeClr val="bg1"/>
                </a:solidFill>
                <a:effectLst>
                  <a:outerShdw blurRad="127000" dist="50800" dir="5400000" algn="t" rotWithShape="0">
                    <a:schemeClr val="tx1">
                      <a:alpha val="70000"/>
                    </a:schemeClr>
                  </a:outerShdw>
                </a:effectLst>
                <a:latin typeface="Times New Roman" pitchFamily="18" charset="0"/>
                <a:cs typeface="Times New Roman" pitchFamily="18" charset="0"/>
              </a:rPr>
              <a:t>Spring 2011 </a:t>
            </a:r>
            <a:r>
              <a:rPr lang="en-US" dirty="0" smtClean="0">
                <a:solidFill>
                  <a:schemeClr val="bg1"/>
                </a:solidFill>
                <a:effectLst>
                  <a:outerShdw blurRad="127000" dist="50800" dir="5400000" algn="t" rotWithShape="0">
                    <a:schemeClr val="tx1">
                      <a:alpha val="70000"/>
                    </a:schemeClr>
                  </a:outerShdw>
                </a:effectLst>
                <a:latin typeface="Times New Roman" pitchFamily="18" charset="0"/>
                <a:cs typeface="Times New Roman" pitchFamily="18" charset="0"/>
              </a:rPr>
              <a:t/>
            </a:r>
            <a:br>
              <a:rPr lang="en-US" dirty="0" smtClean="0">
                <a:solidFill>
                  <a:schemeClr val="bg1"/>
                </a:solidFill>
                <a:effectLst>
                  <a:outerShdw blurRad="127000" dist="50800" dir="5400000" algn="t" rotWithShape="0">
                    <a:schemeClr val="tx1">
                      <a:alpha val="70000"/>
                    </a:schemeClr>
                  </a:outerShdw>
                </a:effectLst>
                <a:latin typeface="Times New Roman" pitchFamily="18" charset="0"/>
                <a:cs typeface="Times New Roman" pitchFamily="18" charset="0"/>
              </a:rPr>
            </a:br>
            <a:r>
              <a:rPr lang="en-US" b="1" dirty="0" smtClean="0">
                <a:solidFill>
                  <a:schemeClr val="bg1"/>
                </a:solidFill>
                <a:effectLst>
                  <a:outerShdw blurRad="127000" dist="50800" dir="5400000" algn="t" rotWithShape="0">
                    <a:schemeClr val="tx1">
                      <a:alpha val="70000"/>
                    </a:schemeClr>
                  </a:outerShdw>
                </a:effectLst>
                <a:latin typeface="Times New Roman" pitchFamily="18" charset="0"/>
                <a:cs typeface="Times New Roman" pitchFamily="18" charset="0"/>
              </a:rPr>
              <a:t>Beam Test in Hall B</a:t>
            </a:r>
          </a:p>
        </p:txBody>
      </p:sp>
      <p:sp>
        <p:nvSpPr>
          <p:cNvPr id="2051" name="Sous-titre 2"/>
          <p:cNvSpPr>
            <a:spLocks noGrp="1"/>
          </p:cNvSpPr>
          <p:nvPr>
            <p:ph type="subTitle" idx="1"/>
          </p:nvPr>
        </p:nvSpPr>
        <p:spPr>
          <a:xfrm>
            <a:off x="228600" y="5710237"/>
            <a:ext cx="5410199" cy="1147763"/>
          </a:xfrm>
        </p:spPr>
        <p:txBody>
          <a:bodyPr>
            <a:normAutofit/>
          </a:bodyPr>
          <a:lstStyle/>
          <a:p>
            <a:pPr algn="l" eaLnBrk="1" hangingPunct="1">
              <a:defRPr/>
            </a:pPr>
            <a:r>
              <a:rPr lang="en-US" sz="2400" dirty="0" smtClean="0">
                <a:solidFill>
                  <a:schemeClr val="bg1"/>
                </a:solidFill>
                <a:effectLst>
                  <a:outerShdw blurRad="38100" dist="38100" dir="2700000" algn="tl">
                    <a:srgbClr val="C0C0C0"/>
                  </a:outerShdw>
                </a:effectLst>
              </a:rPr>
              <a:t>James M</a:t>
            </a:r>
            <a:r>
              <a:rPr lang="en-US" sz="2400" u="sng" baseline="32000" dirty="0" smtClean="0">
                <a:solidFill>
                  <a:schemeClr val="bg1"/>
                </a:solidFill>
                <a:effectLst>
                  <a:outerShdw blurRad="38100" dist="38100" dir="2700000" algn="tl">
                    <a:srgbClr val="C0C0C0"/>
                  </a:outerShdw>
                </a:effectLst>
              </a:rPr>
              <a:t>c</a:t>
            </a:r>
            <a:r>
              <a:rPr lang="en-US" sz="2400" dirty="0" smtClean="0">
                <a:solidFill>
                  <a:schemeClr val="bg1"/>
                </a:solidFill>
                <a:effectLst>
                  <a:outerShdw blurRad="38100" dist="38100" dir="2700000" algn="tl">
                    <a:srgbClr val="C0C0C0"/>
                  </a:outerShdw>
                </a:effectLst>
              </a:rPr>
              <a:t>Intyre</a:t>
            </a:r>
          </a:p>
          <a:p>
            <a:pPr algn="l" eaLnBrk="1" hangingPunct="1">
              <a:defRPr/>
            </a:pPr>
            <a:r>
              <a:rPr lang="en-US" sz="2400" i="1" dirty="0" smtClean="0">
                <a:solidFill>
                  <a:schemeClr val="bg1"/>
                </a:solidFill>
                <a:effectLst>
                  <a:outerShdw blurRad="38100" dist="38100" dir="2700000" algn="tl">
                    <a:srgbClr val="C0C0C0"/>
                  </a:outerShdw>
                </a:effectLst>
              </a:rPr>
              <a:t>University of Connecticut</a:t>
            </a:r>
          </a:p>
          <a:p>
            <a:pPr algn="l" eaLnBrk="1" hangingPunct="1">
              <a:defRPr/>
            </a:pPr>
            <a:endParaRPr lang="fr-CA" sz="2400" i="1" dirty="0" smtClean="0">
              <a:solidFill>
                <a:schemeClr val="bg1"/>
              </a:solidFill>
              <a:effectLst>
                <a:outerShdw blurRad="38100" dist="38100" dir="2700000" algn="tl">
                  <a:srgbClr val="C0C0C0"/>
                </a:outerShdw>
              </a:effectLst>
            </a:endParaRPr>
          </a:p>
        </p:txBody>
      </p:sp>
      <p:sp>
        <p:nvSpPr>
          <p:cNvPr id="2052" name="Text Box 4"/>
          <p:cNvSpPr txBox="1">
            <a:spLocks noChangeArrowheads="1"/>
          </p:cNvSpPr>
          <p:nvPr/>
        </p:nvSpPr>
        <p:spPr bwMode="auto">
          <a:xfrm>
            <a:off x="3040063" y="0"/>
            <a:ext cx="3389069" cy="646331"/>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C0C0C0"/>
                  </a:outerShdw>
                </a:effectLst>
              </a:rPr>
              <a:t>GlueX Collaboration Meeting</a:t>
            </a:r>
          </a:p>
          <a:p>
            <a:pPr algn="ctr">
              <a:defRPr/>
            </a:pPr>
            <a:r>
              <a:rPr lang="en-US" dirty="0" smtClean="0">
                <a:effectLst>
                  <a:outerShdw blurRad="38100" dist="38100" dir="2700000" algn="tl">
                    <a:srgbClr val="C0C0C0"/>
                  </a:outerShdw>
                </a:effectLst>
              </a:rPr>
              <a:t>JLab, Feb. 2-4, 2011</a:t>
            </a:r>
            <a:endParaRPr lang="en-US"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p:cNvSpPr txBox="1">
            <a:spLocks/>
          </p:cNvSpPr>
          <p:nvPr/>
        </p:nvSpPr>
        <p:spPr>
          <a:xfrm>
            <a:off x="2286000" y="990600"/>
            <a:ext cx="6858000" cy="41910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r>
              <a:rPr kumimoji="0" lang="en-US" sz="2800" b="0" i="0" u="sng" strike="noStrike" kern="1200" cap="none" spc="0" normalizeH="0" baseline="0" noProof="0" dirty="0" smtClean="0">
                <a:ln>
                  <a:noFill/>
                </a:ln>
                <a:solidFill>
                  <a:srgbClr val="595959"/>
                </a:solidFill>
                <a:effectLst/>
                <a:uLnTx/>
                <a:uFillTx/>
                <a:latin typeface="+mn-lt"/>
                <a:ea typeface="+mn-ea"/>
                <a:cs typeface="+mn-cs"/>
              </a:rPr>
              <a:t>Lessons Learned</a:t>
            </a:r>
          </a:p>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endParaRPr kumimoji="0" lang="en-US" sz="1200" b="0" i="0" u="sng" strike="noStrike" kern="1200" cap="none" spc="0" normalizeH="0" baseline="0" noProof="0" dirty="0" smtClean="0">
              <a:ln>
                <a:noFill/>
              </a:ln>
              <a:solidFill>
                <a:srgbClr val="595959"/>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2"/>
              </a:buClr>
              <a:buSzPct val="68000"/>
              <a:buFont typeface="Wingdings" pitchFamily="2" charset="2"/>
              <a:buChar char="Ø"/>
              <a:tabLst/>
              <a:defRPr/>
            </a:pPr>
            <a:r>
              <a:rPr lang="en-US" sz="2400" dirty="0" smtClean="0">
                <a:solidFill>
                  <a:srgbClr val="595959"/>
                </a:solidFill>
              </a:rPr>
              <a:t>Board Layout Changes for Electronics</a:t>
            </a:r>
          </a:p>
          <a:p>
            <a:pPr marL="822960" lvl="1" indent="-256032">
              <a:spcBef>
                <a:spcPts val="400"/>
              </a:spcBef>
              <a:buClr>
                <a:schemeClr val="accent2"/>
              </a:buClr>
              <a:buSzPct val="68000"/>
              <a:buFont typeface="Arial" pitchFamily="34" charset="0"/>
              <a:buChar char="•"/>
              <a:defRPr/>
            </a:pPr>
            <a:r>
              <a:rPr kumimoji="0" lang="en-US" sz="2000" b="0" i="0" u="none" strike="noStrike" kern="1200" cap="none" spc="0" normalizeH="0" baseline="0" noProof="0" dirty="0" smtClean="0">
                <a:ln>
                  <a:noFill/>
                </a:ln>
                <a:solidFill>
                  <a:srgbClr val="595959"/>
                </a:solidFill>
                <a:effectLst/>
                <a:uLnTx/>
                <a:uFillTx/>
                <a:latin typeface="+mn-lt"/>
                <a:ea typeface="+mn-ea"/>
                <a:cs typeface="+mn-cs"/>
              </a:rPr>
              <a:t>Amplifier</a:t>
            </a:r>
            <a:r>
              <a:rPr kumimoji="0" lang="en-US" sz="2000" b="0" i="0" u="none" strike="noStrike" kern="1200" cap="none" spc="0" normalizeH="0" noProof="0" dirty="0" smtClean="0">
                <a:ln>
                  <a:noFill/>
                </a:ln>
                <a:solidFill>
                  <a:srgbClr val="595959"/>
                </a:solidFill>
                <a:effectLst/>
                <a:uLnTx/>
                <a:uFillTx/>
                <a:latin typeface="+mn-lt"/>
                <a:ea typeface="+mn-ea"/>
                <a:cs typeface="+mn-cs"/>
              </a:rPr>
              <a:t> Board</a:t>
            </a:r>
            <a:endParaRPr lang="en-US" sz="1200" i="1" dirty="0" smtClean="0">
              <a:solidFill>
                <a:srgbClr val="595959"/>
              </a:solidFill>
            </a:endParaRPr>
          </a:p>
          <a:p>
            <a:pPr marL="1280160" lvl="2" indent="-256032">
              <a:spcBef>
                <a:spcPts val="400"/>
              </a:spcBef>
              <a:buClr>
                <a:schemeClr val="accent3"/>
              </a:buClr>
              <a:buSzPct val="65000"/>
              <a:buFont typeface="Wingdings" pitchFamily="2" charset="2"/>
              <a:buChar char="Ø"/>
              <a:defRPr/>
            </a:pPr>
            <a:r>
              <a:rPr lang="en-US" dirty="0" smtClean="0">
                <a:solidFill>
                  <a:srgbClr val="595959"/>
                </a:solidFill>
              </a:rPr>
              <a:t>Decrease cross-talk by</a:t>
            </a:r>
            <a:r>
              <a:rPr lang="en-US" sz="1600" dirty="0" smtClean="0">
                <a:solidFill>
                  <a:srgbClr val="595959"/>
                </a:solidFill>
              </a:rPr>
              <a:t>...</a:t>
            </a:r>
          </a:p>
          <a:p>
            <a:pPr marL="1737360" lvl="3" indent="-256032">
              <a:spcBef>
                <a:spcPts val="400"/>
              </a:spcBef>
              <a:buClr>
                <a:schemeClr val="accent3"/>
              </a:buClr>
              <a:buSzPct val="65000"/>
              <a:buFont typeface="Wingdings" pitchFamily="2" charset="2"/>
              <a:buChar char="Ø"/>
              <a:defRPr/>
            </a:pPr>
            <a:r>
              <a:rPr lang="en-US" sz="1600" dirty="0" smtClean="0">
                <a:solidFill>
                  <a:srgbClr val="595959"/>
                </a:solidFill>
              </a:rPr>
              <a:t>Optimize ground traces to improve Amp. circuit isolation</a:t>
            </a:r>
          </a:p>
          <a:p>
            <a:pPr marL="1737360" lvl="3" indent="-256032">
              <a:spcBef>
                <a:spcPts val="400"/>
              </a:spcBef>
              <a:buClr>
                <a:schemeClr val="accent3"/>
              </a:buClr>
              <a:buSzPct val="65000"/>
              <a:buFont typeface="Wingdings" pitchFamily="2" charset="2"/>
              <a:buChar char="Ø"/>
              <a:defRPr/>
            </a:pPr>
            <a:r>
              <a:rPr lang="en-US" sz="1600" dirty="0" smtClean="0">
                <a:solidFill>
                  <a:srgbClr val="595959"/>
                </a:solidFill>
              </a:rPr>
              <a:t>Improved layout of transistor DC level distribution islands</a:t>
            </a:r>
          </a:p>
          <a:p>
            <a:pPr marL="1737360" lvl="3" indent="-256032">
              <a:spcBef>
                <a:spcPts val="400"/>
              </a:spcBef>
              <a:buClr>
                <a:schemeClr val="accent3"/>
              </a:buClr>
              <a:buSzPct val="65000"/>
              <a:buFont typeface="Wingdings" pitchFamily="2" charset="2"/>
              <a:buChar char="Ø"/>
              <a:defRPr/>
            </a:pPr>
            <a:r>
              <a:rPr lang="en-US" sz="1600" dirty="0" smtClean="0">
                <a:solidFill>
                  <a:srgbClr val="595959"/>
                </a:solidFill>
              </a:rPr>
              <a:t>Spacing out the circuits, which is now possible due the new </a:t>
            </a:r>
            <a:r>
              <a:rPr lang="en-US" sz="1600" dirty="0" smtClean="0">
                <a:solidFill>
                  <a:srgbClr val="595959"/>
                </a:solidFill>
              </a:rPr>
              <a:t>more spacious radiation-conscious </a:t>
            </a:r>
            <a:r>
              <a:rPr lang="en-US" sz="1600" dirty="0" smtClean="0">
                <a:solidFill>
                  <a:srgbClr val="595959"/>
                </a:solidFill>
              </a:rPr>
              <a:t>chamber design</a:t>
            </a: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10</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12" name="Picture 11" descr="Amp-Board-Euro-Conn5.JPG"/>
          <p:cNvPicPr>
            <a:picLocks noChangeAspect="1"/>
          </p:cNvPicPr>
          <p:nvPr/>
        </p:nvPicPr>
        <p:blipFill>
          <a:blip r:embed="rId3" cstate="print"/>
          <a:stretch>
            <a:fillRect/>
          </a:stretch>
        </p:blipFill>
        <p:spPr>
          <a:xfrm>
            <a:off x="5562601" y="4722096"/>
            <a:ext cx="3352797" cy="1602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mp-Board-in-slot-w-SiPM3.jpg"/>
          <p:cNvPicPr>
            <a:picLocks noChangeAspect="1"/>
          </p:cNvPicPr>
          <p:nvPr/>
        </p:nvPicPr>
        <p:blipFill>
          <a:blip r:embed="rId4" cstate="print"/>
          <a:stretch>
            <a:fillRect/>
          </a:stretch>
        </p:blipFill>
        <p:spPr>
          <a:xfrm>
            <a:off x="152400" y="2819400"/>
            <a:ext cx="2057399" cy="1632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Amp-Board-in-slot-w-SiPM4.jpg"/>
          <p:cNvPicPr>
            <a:picLocks noChangeAspect="1"/>
          </p:cNvPicPr>
          <p:nvPr/>
        </p:nvPicPr>
        <p:blipFill>
          <a:blip r:embed="rId5" cstate="print"/>
          <a:stretch>
            <a:fillRect/>
          </a:stretch>
        </p:blipFill>
        <p:spPr>
          <a:xfrm>
            <a:off x="0" y="4572000"/>
            <a:ext cx="2514600" cy="1828800"/>
          </a:xfrm>
          <a:prstGeom prst="ellipse">
            <a:avLst/>
          </a:prstGeom>
          <a:ln>
            <a:noFill/>
          </a:ln>
          <a:effectLst>
            <a:softEdge rad="112500"/>
          </a:effectLst>
        </p:spPr>
      </p:pic>
      <p:cxnSp>
        <p:nvCxnSpPr>
          <p:cNvPr id="21" name="Curved Connector 20"/>
          <p:cNvCxnSpPr>
            <a:cxnSpLocks/>
          </p:cNvCxnSpPr>
          <p:nvPr/>
        </p:nvCxnSpPr>
        <p:spPr>
          <a:xfrm rot="16200000" flipH="1">
            <a:off x="387227" y="4425827"/>
            <a:ext cx="1246642" cy="417304"/>
          </a:xfrm>
          <a:prstGeom prst="curvedConnector3">
            <a:avLst>
              <a:gd name="adj1" fmla="val 50000"/>
            </a:avLst>
          </a:prstGeom>
          <a:ln w="63500" cap="sq" cmpd="sng">
            <a:solidFill>
              <a:srgbClr val="FFFF00">
                <a:alpha val="85000"/>
              </a:srgbClr>
            </a:solidFill>
            <a:miter lim="800000"/>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11" name="Picture 10" descr="Electronics.jpg"/>
          <p:cNvPicPr>
            <a:picLocks noChangeAspect="1"/>
          </p:cNvPicPr>
          <p:nvPr/>
        </p:nvPicPr>
        <p:blipFill>
          <a:blip r:embed="rId6" cstate="print"/>
          <a:stretch>
            <a:fillRect/>
          </a:stretch>
        </p:blipFill>
        <p:spPr>
          <a:xfrm>
            <a:off x="76200" y="1066800"/>
            <a:ext cx="2242820" cy="1641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Chimney_withFibers.jpg"/>
          <p:cNvPicPr>
            <a:picLocks noChangeAspect="1"/>
          </p:cNvPicPr>
          <p:nvPr/>
        </p:nvPicPr>
        <p:blipFill>
          <a:blip r:embed="rId7" cstate="print"/>
          <a:stretch>
            <a:fillRect/>
          </a:stretch>
        </p:blipFill>
        <p:spPr>
          <a:xfrm>
            <a:off x="2590800" y="4635895"/>
            <a:ext cx="2867969" cy="1612504"/>
          </a:xfrm>
          <a:prstGeom prst="ellipse">
            <a:avLst/>
          </a:prstGeom>
          <a:ln>
            <a:noFill/>
          </a:ln>
          <a:effectLst>
            <a:softEdge rad="112500"/>
          </a:effectLst>
        </p:spPr>
      </p:pic>
      <p:cxnSp>
        <p:nvCxnSpPr>
          <p:cNvPr id="24" name="Curved Connector 23"/>
          <p:cNvCxnSpPr/>
          <p:nvPr/>
        </p:nvCxnSpPr>
        <p:spPr>
          <a:xfrm rot="16200000" flipH="1">
            <a:off x="1234440" y="2606040"/>
            <a:ext cx="2225040" cy="2164080"/>
          </a:xfrm>
          <a:prstGeom prst="curvedConnector3">
            <a:avLst>
              <a:gd name="adj1" fmla="val 50000"/>
            </a:avLst>
          </a:prstGeom>
          <a:ln w="63500" cap="sq">
            <a:solidFill>
              <a:srgbClr val="FFFF00">
                <a:alpha val="85000"/>
              </a:srgbClr>
            </a:solidFill>
            <a:bevel/>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11</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sp>
        <p:nvSpPr>
          <p:cNvPr id="10" name="Espace réservé du contenu 2"/>
          <p:cNvSpPr txBox="1">
            <a:spLocks/>
          </p:cNvSpPr>
          <p:nvPr/>
        </p:nvSpPr>
        <p:spPr>
          <a:xfrm>
            <a:off x="2286000" y="990600"/>
            <a:ext cx="6858000" cy="32004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r>
              <a:rPr kumimoji="0" lang="en-US" sz="2800" b="0" i="0" u="sng" strike="noStrike" kern="1200" cap="none" spc="0" normalizeH="0" baseline="0" noProof="0" dirty="0" smtClean="0">
                <a:ln>
                  <a:noFill/>
                </a:ln>
                <a:solidFill>
                  <a:srgbClr val="595959"/>
                </a:solidFill>
                <a:effectLst/>
                <a:uLnTx/>
                <a:uFillTx/>
                <a:latin typeface="+mn-lt"/>
                <a:ea typeface="+mn-ea"/>
                <a:cs typeface="+mn-cs"/>
              </a:rPr>
              <a:t>Lessons Learned</a:t>
            </a:r>
          </a:p>
          <a:p>
            <a:pPr marL="365760" marR="0" lvl="0" indent="-256032" algn="l" defTabSz="914400" rtl="0" eaLnBrk="1" fontAlgn="auto" latinLnBrk="0" hangingPunct="1">
              <a:lnSpc>
                <a:spcPct val="100000"/>
              </a:lnSpc>
              <a:spcBef>
                <a:spcPts val="400"/>
              </a:spcBef>
              <a:spcAft>
                <a:spcPts val="0"/>
              </a:spcAft>
              <a:buClr>
                <a:schemeClr val="accent2"/>
              </a:buClr>
              <a:buSzPct val="68000"/>
              <a:buFont typeface="Wingdings" pitchFamily="2" charset="2"/>
              <a:buChar char="Ø"/>
              <a:tabLst/>
              <a:defRPr/>
            </a:pPr>
            <a:r>
              <a:rPr lang="en-US" sz="2400" dirty="0" smtClean="0">
                <a:solidFill>
                  <a:srgbClr val="595959"/>
                </a:solidFill>
              </a:rPr>
              <a:t>Neutron Radiation Damage to SiPMs</a:t>
            </a:r>
          </a:p>
          <a:p>
            <a:pPr marL="822960" lvl="1" indent="-256032">
              <a:spcBef>
                <a:spcPts val="400"/>
              </a:spcBef>
              <a:buClr>
                <a:schemeClr val="accent2"/>
              </a:buClr>
              <a:buSzPct val="68000"/>
              <a:buFont typeface="Arial" pitchFamily="34" charset="0"/>
              <a:buChar char="•"/>
              <a:defRPr/>
            </a:pPr>
            <a:r>
              <a:rPr lang="en-US" sz="2000" dirty="0" smtClean="0">
                <a:solidFill>
                  <a:srgbClr val="595959"/>
                </a:solidFill>
              </a:rPr>
              <a:t>SiPMs sensitive to neutron radiation</a:t>
            </a:r>
          </a:p>
          <a:p>
            <a:pPr marL="822960" lvl="1" indent="-256032">
              <a:spcBef>
                <a:spcPts val="400"/>
              </a:spcBef>
              <a:buClr>
                <a:schemeClr val="accent2"/>
              </a:buClr>
              <a:buSzPct val="68000"/>
              <a:defRPr/>
            </a:pPr>
            <a:r>
              <a:rPr lang="en-US" sz="1400" dirty="0" smtClean="0">
                <a:hlinkClick r:id="rId3"/>
              </a:rPr>
              <a:t>GlueX-doc-1660-v2</a:t>
            </a:r>
            <a:r>
              <a:rPr lang="en-US" sz="1400" dirty="0" smtClean="0"/>
              <a:t> </a:t>
            </a:r>
            <a:r>
              <a:rPr lang="en-US" sz="1400" dirty="0" smtClean="0">
                <a:solidFill>
                  <a:srgbClr val="595959"/>
                </a:solidFill>
              </a:rPr>
              <a:t>⇒ Calc. of radiation damage of SiPM in GlueX</a:t>
            </a:r>
          </a:p>
          <a:p>
            <a:pPr marL="822960" lvl="1" indent="-256032">
              <a:spcBef>
                <a:spcPts val="400"/>
              </a:spcBef>
              <a:buClr>
                <a:schemeClr val="accent2"/>
              </a:buClr>
              <a:buSzPct val="68000"/>
              <a:defRPr/>
            </a:pPr>
            <a:r>
              <a:rPr lang="en-US" sz="1400" dirty="0" smtClean="0">
                <a:solidFill>
                  <a:srgbClr val="595959"/>
                </a:solidFill>
                <a:hlinkClick r:id="rId4"/>
              </a:rPr>
              <a:t>SiPM Radiation Hardness Test</a:t>
            </a:r>
            <a:r>
              <a:rPr lang="en-US" sz="1400" dirty="0" smtClean="0">
                <a:solidFill>
                  <a:srgbClr val="595959"/>
                </a:solidFill>
              </a:rPr>
              <a:t> ⇒ To predict life-time of SiPM detectors</a:t>
            </a:r>
          </a:p>
          <a:p>
            <a:pPr marL="822960" lvl="1" indent="-256032">
              <a:spcBef>
                <a:spcPts val="400"/>
              </a:spcBef>
              <a:buClr>
                <a:schemeClr val="accent2"/>
              </a:buClr>
              <a:buSzPct val="68000"/>
              <a:buFont typeface="Arial" pitchFamily="34" charset="0"/>
              <a:buChar char="•"/>
              <a:defRPr/>
            </a:pPr>
            <a:r>
              <a:rPr lang="en-US" sz="2000" dirty="0" smtClean="0">
                <a:solidFill>
                  <a:srgbClr val="595959"/>
                </a:solidFill>
              </a:rPr>
              <a:t>Neutron background estimates</a:t>
            </a:r>
          </a:p>
          <a:p>
            <a:pPr marL="822960" lvl="1" indent="-256032">
              <a:spcBef>
                <a:spcPts val="400"/>
              </a:spcBef>
              <a:buClr>
                <a:schemeClr val="accent2"/>
              </a:buClr>
              <a:buSzPct val="68000"/>
              <a:defRPr/>
            </a:pPr>
            <a:r>
              <a:rPr lang="en-US" sz="1400" dirty="0" smtClean="0">
                <a:solidFill>
                  <a:srgbClr val="595959"/>
                </a:solidFill>
                <a:hlinkClick r:id="rId5"/>
              </a:rPr>
              <a:t>GlueX-doc-1646-v1</a:t>
            </a:r>
            <a:r>
              <a:rPr lang="en-US" sz="1400" dirty="0" smtClean="0">
                <a:solidFill>
                  <a:srgbClr val="595959"/>
                </a:solidFill>
              </a:rPr>
              <a:t> ⇒ Neutron background estimates in tagger hall</a:t>
            </a:r>
          </a:p>
          <a:p>
            <a:pPr marL="822960" lvl="1" indent="-256032">
              <a:spcBef>
                <a:spcPts val="400"/>
              </a:spcBef>
              <a:buClr>
                <a:schemeClr val="accent2"/>
              </a:buClr>
              <a:buSzPct val="68000"/>
              <a:defRPr/>
            </a:pPr>
            <a:endParaRPr lang="en-US" sz="1400" dirty="0" smtClean="0">
              <a:solidFill>
                <a:srgbClr val="595959"/>
              </a:solidFill>
            </a:endParaRPr>
          </a:p>
          <a:p>
            <a:pPr marL="822960" lvl="1" indent="-256032">
              <a:spcBef>
                <a:spcPts val="400"/>
              </a:spcBef>
              <a:buClr>
                <a:schemeClr val="accent2"/>
              </a:buClr>
              <a:buSzPct val="68000"/>
              <a:defRPr/>
            </a:pPr>
            <a:r>
              <a:rPr kumimoji="0" lang="en-US" sz="2000" b="1" i="1" u="sng" strike="noStrike" kern="1200" cap="none" spc="0" normalizeH="0" baseline="0" noProof="0" dirty="0" smtClean="0">
                <a:ln>
                  <a:noFill/>
                </a:ln>
                <a:solidFill>
                  <a:srgbClr val="595959"/>
                </a:solidFill>
                <a:effectLst>
                  <a:outerShdw blurRad="38100" dist="38100" dir="2700000" algn="tl">
                    <a:srgbClr val="000000">
                      <a:alpha val="43137"/>
                    </a:srgbClr>
                  </a:outerShdw>
                </a:effectLst>
                <a:uLnTx/>
                <a:uFillTx/>
                <a:latin typeface="+mn-lt"/>
                <a:ea typeface="+mn-ea"/>
                <a:cs typeface="+mn-cs"/>
              </a:rPr>
              <a:t>Solution</a:t>
            </a:r>
            <a:r>
              <a:rPr kumimoji="0" lang="en-US" sz="2000" b="0" i="0" u="none" strike="noStrike" kern="1200" cap="none" spc="0" normalizeH="0" baseline="0" noProof="0" dirty="0" smtClean="0">
                <a:ln>
                  <a:noFill/>
                </a:ln>
                <a:solidFill>
                  <a:srgbClr val="595959"/>
                </a:solidFill>
                <a:effectLst/>
                <a:uLnTx/>
                <a:uFillTx/>
                <a:latin typeface="+mn-lt"/>
                <a:ea typeface="+mn-ea"/>
                <a:cs typeface="+mn-cs"/>
              </a:rPr>
              <a:t> </a:t>
            </a:r>
            <a:r>
              <a:rPr kumimoji="0" lang="en-US" b="0" i="0" u="none" strike="noStrike" kern="1200" cap="none" spc="0" normalizeH="0" baseline="0" noProof="0" dirty="0" smtClean="0">
                <a:ln>
                  <a:noFill/>
                </a:ln>
                <a:solidFill>
                  <a:srgbClr val="595959"/>
                </a:solidFill>
                <a:effectLst/>
                <a:uLnTx/>
                <a:uFillTx/>
                <a:latin typeface="+mn-lt"/>
                <a:ea typeface="+mn-ea"/>
                <a:cs typeface="+mn-cs"/>
              </a:rPr>
              <a:t>⇒</a:t>
            </a:r>
            <a:r>
              <a:rPr kumimoji="0" lang="en-US" sz="2000" b="0" i="0" u="none" strike="noStrike" kern="1200" cap="none" spc="0" normalizeH="0" baseline="0" noProof="0" dirty="0" smtClean="0">
                <a:ln>
                  <a:noFill/>
                </a:ln>
                <a:solidFill>
                  <a:srgbClr val="595959"/>
                </a:solidFill>
                <a:effectLst/>
                <a:uLnTx/>
                <a:uFillTx/>
                <a:latin typeface="+mn-lt"/>
                <a:ea typeface="+mn-ea"/>
                <a:cs typeface="+mn-cs"/>
              </a:rPr>
              <a:t> </a:t>
            </a:r>
            <a:r>
              <a:rPr lang="en-US" dirty="0" smtClean="0">
                <a:solidFill>
                  <a:srgbClr val="595959"/>
                </a:solidFill>
              </a:rPr>
              <a:t>Separate and Shield Electronics (i.e. SiPMs)</a:t>
            </a:r>
          </a:p>
        </p:txBody>
      </p:sp>
      <p:grpSp>
        <p:nvGrpSpPr>
          <p:cNvPr id="31" name="Group 30"/>
          <p:cNvGrpSpPr/>
          <p:nvPr/>
        </p:nvGrpSpPr>
        <p:grpSpPr>
          <a:xfrm>
            <a:off x="27432" y="2286000"/>
            <a:ext cx="2895600" cy="2389632"/>
            <a:chOff x="27432" y="2286000"/>
            <a:chExt cx="2895600" cy="2389632"/>
          </a:xfrm>
        </p:grpSpPr>
        <p:pic>
          <p:nvPicPr>
            <p:cNvPr id="12" name="Picture 11" descr="Amp-Board-Euro-Conn5.JPG"/>
            <p:cNvPicPr>
              <a:picLocks noChangeAspect="1"/>
            </p:cNvPicPr>
            <p:nvPr/>
          </p:nvPicPr>
          <p:blipFill>
            <a:blip r:embed="rId6" cstate="print"/>
            <a:stretch>
              <a:fillRect/>
            </a:stretch>
          </p:blipFill>
          <p:spPr>
            <a:xfrm>
              <a:off x="197044" y="2286000"/>
              <a:ext cx="2546156" cy="18288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27432" y="4142232"/>
              <a:ext cx="2895600" cy="533400"/>
            </a:xfrm>
            <a:prstGeom prst="rect">
              <a:avLst/>
            </a:prstGeom>
            <a:noFill/>
            <a:ln w="38100">
              <a:solidFill>
                <a:schemeClr val="tx1"/>
              </a:solidFill>
            </a:ln>
            <a:effectLst/>
          </p:spPr>
          <p:txBody>
            <a:bodyPr wrap="square" rtlCol="0">
              <a:noAutofit/>
            </a:bodyPr>
            <a:lstStyle/>
            <a:p>
              <a:pPr algn="ctr"/>
              <a:r>
                <a:rPr lang="en-US" sz="1400" b="1" dirty="0" smtClean="0"/>
                <a:t>Effective Damage to Si Detector</a:t>
              </a:r>
            </a:p>
            <a:p>
              <a:pPr algn="ctr"/>
              <a:r>
                <a:rPr lang="en-US" sz="1400" b="1" dirty="0" smtClean="0"/>
                <a:t>Relative to 1MeV neutron</a:t>
              </a:r>
              <a:endParaRPr lang="en-US" sz="1400" b="1" dirty="0"/>
            </a:p>
          </p:txBody>
        </p:sp>
      </p:grpSp>
      <p:grpSp>
        <p:nvGrpSpPr>
          <p:cNvPr id="30" name="Group 29"/>
          <p:cNvGrpSpPr/>
          <p:nvPr/>
        </p:nvGrpSpPr>
        <p:grpSpPr>
          <a:xfrm>
            <a:off x="609600" y="4114800"/>
            <a:ext cx="8458200" cy="2330188"/>
            <a:chOff x="609600" y="4038600"/>
            <a:chExt cx="8458200" cy="2330188"/>
          </a:xfrm>
        </p:grpSpPr>
        <p:sp>
          <p:nvSpPr>
            <p:cNvPr id="22" name="TextBox 21"/>
            <p:cNvSpPr txBox="1"/>
            <p:nvPr/>
          </p:nvSpPr>
          <p:spPr>
            <a:xfrm>
              <a:off x="6934200" y="5073388"/>
              <a:ext cx="2133600" cy="533400"/>
            </a:xfrm>
            <a:prstGeom prst="rect">
              <a:avLst/>
            </a:prstGeom>
            <a:noFill/>
            <a:ln w="19050">
              <a:solidFill>
                <a:schemeClr val="tx1"/>
              </a:solidFill>
            </a:ln>
            <a:effectLst/>
          </p:spPr>
          <p:txBody>
            <a:bodyPr wrap="square" rtlCol="0">
              <a:noAutofit/>
            </a:bodyPr>
            <a:lstStyle/>
            <a:p>
              <a:pPr algn="ctr"/>
              <a:r>
                <a:rPr lang="en-US" sz="1400" b="1" dirty="0" smtClean="0"/>
                <a:t>Electron vacuum pipe to beam dump</a:t>
              </a:r>
              <a:endParaRPr lang="en-US" sz="1400" b="1" dirty="0"/>
            </a:p>
          </p:txBody>
        </p:sp>
        <p:pic>
          <p:nvPicPr>
            <p:cNvPr id="6" name="Picture 5" descr="Exterior_View.jpg"/>
            <p:cNvPicPr>
              <a:picLocks noChangeAspect="1"/>
            </p:cNvPicPr>
            <p:nvPr/>
          </p:nvPicPr>
          <p:blipFill>
            <a:blip r:embed="rId7" cstate="print"/>
            <a:stretch>
              <a:fillRect/>
            </a:stretch>
          </p:blipFill>
          <p:spPr>
            <a:xfrm>
              <a:off x="3657600" y="4038600"/>
              <a:ext cx="2667000" cy="2330188"/>
            </a:xfrm>
            <a:prstGeom prst="rect">
              <a:avLst/>
            </a:prstGeom>
            <a:ln w="19050">
              <a:solidFill>
                <a:schemeClr val="tx1">
                  <a:lumMod val="75000"/>
                  <a:lumOff val="25000"/>
                </a:schemeClr>
              </a:solidFill>
            </a:ln>
            <a:effectLst>
              <a:outerShdw blurRad="292100" dist="139700" dir="2700000" algn="tl" rotWithShape="0">
                <a:srgbClr val="333333">
                  <a:alpha val="65000"/>
                </a:srgbClr>
              </a:outerShdw>
            </a:effectLst>
          </p:spPr>
        </p:pic>
        <p:sp>
          <p:nvSpPr>
            <p:cNvPr id="13" name="Oval 12"/>
            <p:cNvSpPr/>
            <p:nvPr/>
          </p:nvSpPr>
          <p:spPr>
            <a:xfrm rot="2040000">
              <a:off x="4983480" y="5143492"/>
              <a:ext cx="844446" cy="147469"/>
            </a:xfrm>
            <a:prstGeom prst="ellipse">
              <a:avLst/>
            </a:prstGeom>
            <a:noFill/>
            <a:ln w="2222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urved Connector 18"/>
            <p:cNvCxnSpPr/>
            <p:nvPr/>
          </p:nvCxnSpPr>
          <p:spPr>
            <a:xfrm rot="9900000">
              <a:off x="5715000" y="5180068"/>
              <a:ext cx="1188720" cy="365760"/>
            </a:xfrm>
            <a:prstGeom prst="curvedConnector3">
              <a:avLst>
                <a:gd name="adj1" fmla="val 50000"/>
              </a:avLst>
            </a:prstGeom>
            <a:ln w="38100" cmpd="sng">
              <a:solidFill>
                <a:schemeClr val="accent3"/>
              </a:solidFill>
              <a:tailEnd type="arrow" w="lg" len="lg"/>
            </a:ln>
            <a:effectLst>
              <a:outerShdw blurRad="254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600" y="5225788"/>
              <a:ext cx="2971800" cy="533400"/>
            </a:xfrm>
            <a:prstGeom prst="rect">
              <a:avLst/>
            </a:prstGeom>
            <a:noFill/>
            <a:ln w="19050">
              <a:solidFill>
                <a:schemeClr val="tx1">
                  <a:lumMod val="75000"/>
                  <a:lumOff val="25000"/>
                </a:schemeClr>
              </a:solidFill>
            </a:ln>
            <a:effectLst/>
          </p:spPr>
          <p:txBody>
            <a:bodyPr wrap="square" rtlCol="0">
              <a:noAutofit/>
            </a:bodyPr>
            <a:lstStyle/>
            <a:p>
              <a:pPr algn="ctr"/>
              <a:r>
                <a:rPr lang="en-US" sz="1400" b="1" dirty="0" smtClean="0"/>
                <a:t>Origin of neutrons which arrive in the Tagger Microscope area</a:t>
              </a:r>
              <a:endParaRPr lang="en-US" sz="1400" b="1" dirty="0"/>
            </a:p>
          </p:txBody>
        </p:sp>
        <p:cxnSp>
          <p:nvCxnSpPr>
            <p:cNvPr id="24" name="Straight Connector 23"/>
            <p:cNvCxnSpPr/>
            <p:nvPr/>
          </p:nvCxnSpPr>
          <p:spPr>
            <a:xfrm rot="4740000">
              <a:off x="1985499" y="5854438"/>
              <a:ext cx="228600" cy="38100"/>
            </a:xfrm>
            <a:prstGeom prst="line">
              <a:avLst/>
            </a:prstGeom>
            <a:ln w="44450">
              <a:solidFill>
                <a:schemeClr val="tx1">
                  <a:lumMod val="75000"/>
                  <a:lumOff val="25000"/>
                </a:schemeClr>
              </a:solidFill>
              <a:headEnd type="none" w="lg" len="lg"/>
            </a:ln>
            <a:effectLst>
              <a:outerShdw blurRad="63500" dist="381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80749" y="5987788"/>
              <a:ext cx="1500651" cy="1588"/>
            </a:xfrm>
            <a:prstGeom prst="straightConnector1">
              <a:avLst/>
            </a:prstGeom>
            <a:ln w="44450">
              <a:solidFill>
                <a:schemeClr val="tx1">
                  <a:lumMod val="75000"/>
                  <a:lumOff val="25000"/>
                </a:schemeClr>
              </a:solidFill>
              <a:headEnd type="none" w="lg" len="lg"/>
              <a:tailEnd type="stealth" w="lg" len="lg"/>
            </a:ln>
            <a:effectLst>
              <a:outerShdw blurRad="63500" dist="381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12</a:t>
            </a:fld>
            <a:endParaRPr lang="fr-CA" dirty="0"/>
          </a:p>
        </p:txBody>
      </p:sp>
      <p:sp>
        <p:nvSpPr>
          <p:cNvPr id="3076" name="Titre 1"/>
          <p:cNvSpPr>
            <a:spLocks noGrp="1"/>
          </p:cNvSpPr>
          <p:nvPr>
            <p:ph type="title"/>
          </p:nvPr>
        </p:nvSpPr>
        <p:spPr>
          <a:xfrm>
            <a:off x="381000" y="274638"/>
            <a:ext cx="8405813" cy="715962"/>
          </a:xfrm>
        </p:spPr>
        <p:txBody>
          <a:bodyPr>
            <a:norm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sp>
        <p:nvSpPr>
          <p:cNvPr id="10" name="Espace réservé du contenu 2"/>
          <p:cNvSpPr txBox="1">
            <a:spLocks/>
          </p:cNvSpPr>
          <p:nvPr/>
        </p:nvSpPr>
        <p:spPr>
          <a:xfrm>
            <a:off x="2286000" y="990600"/>
            <a:ext cx="6705600" cy="844550"/>
          </a:xfrm>
          <a:prstGeom prst="rect">
            <a:avLst/>
          </a:prstGeom>
        </p:spPr>
        <p:txBody>
          <a:bodyPr vert="horz">
            <a:noAutofit/>
          </a:bodyPr>
          <a:lstStyle/>
          <a:p>
            <a:pPr marL="365760" lvl="0" indent="-256032">
              <a:spcBef>
                <a:spcPts val="400"/>
              </a:spcBef>
              <a:buClr>
                <a:schemeClr val="accent2"/>
              </a:buClr>
              <a:buSzPct val="68000"/>
              <a:defRPr/>
            </a:pPr>
            <a:r>
              <a:rPr lang="en-US" sz="2800" u="sng" dirty="0" smtClean="0">
                <a:solidFill>
                  <a:srgbClr val="595959"/>
                </a:solidFill>
              </a:rPr>
              <a:t>Lessons Learned</a:t>
            </a:r>
            <a:endParaRPr lang="en-US" sz="2800" dirty="0" smtClean="0">
              <a:solidFill>
                <a:srgbClr val="595959"/>
              </a:solidFill>
            </a:endParaRPr>
          </a:p>
          <a:p>
            <a:pPr marL="365760" indent="-256032">
              <a:spcBef>
                <a:spcPts val="400"/>
              </a:spcBef>
              <a:buClr>
                <a:schemeClr val="accent2"/>
              </a:buClr>
              <a:buSzPct val="68000"/>
              <a:buFont typeface="Wingdings" pitchFamily="2" charset="2"/>
              <a:buChar char="Ø"/>
              <a:defRPr/>
            </a:pPr>
            <a:r>
              <a:rPr lang="en-US" sz="2400" dirty="0" smtClean="0">
                <a:solidFill>
                  <a:srgbClr val="595959"/>
                </a:solidFill>
              </a:rPr>
              <a:t>Neutron Shielding</a:t>
            </a:r>
          </a:p>
        </p:txBody>
      </p:sp>
      <p:grpSp>
        <p:nvGrpSpPr>
          <p:cNvPr id="34" name="Group 33"/>
          <p:cNvGrpSpPr/>
          <p:nvPr/>
        </p:nvGrpSpPr>
        <p:grpSpPr>
          <a:xfrm>
            <a:off x="3124200" y="2133600"/>
            <a:ext cx="1905000" cy="1371600"/>
            <a:chOff x="3124200" y="2133600"/>
            <a:chExt cx="1905000" cy="1371600"/>
          </a:xfrm>
        </p:grpSpPr>
        <p:pic>
          <p:nvPicPr>
            <p:cNvPr id="12" name="Picture 11" descr="Bottom-Interior_View.jpg"/>
            <p:cNvPicPr>
              <a:picLocks noChangeAspect="1"/>
            </p:cNvPicPr>
            <p:nvPr/>
          </p:nvPicPr>
          <p:blipFill>
            <a:blip r:embed="rId3" cstate="print"/>
            <a:stretch>
              <a:fillRect/>
            </a:stretch>
          </p:blipFill>
          <p:spPr>
            <a:xfrm>
              <a:off x="3200400" y="2209800"/>
              <a:ext cx="1789645" cy="1190904"/>
            </a:xfrm>
            <a:prstGeom prst="rect">
              <a:avLst/>
            </a:prstGeom>
            <a:ln>
              <a:noFill/>
            </a:ln>
            <a:effectLst>
              <a:outerShdw blurRad="292100" dist="139700" dir="2700000" algn="tl" rotWithShape="0">
                <a:srgbClr val="333333">
                  <a:alpha val="65000"/>
                </a:srgbClr>
              </a:outerShdw>
            </a:effectLst>
          </p:spPr>
        </p:pic>
        <p:sp>
          <p:nvSpPr>
            <p:cNvPr id="18" name="Flowchart: Process 17"/>
            <p:cNvSpPr/>
            <p:nvPr/>
          </p:nvSpPr>
          <p:spPr>
            <a:xfrm>
              <a:off x="3124200" y="2133600"/>
              <a:ext cx="1905000" cy="1371600"/>
            </a:xfrm>
            <a:prstGeom prst="flowChartProcess">
              <a:avLst/>
            </a:prstGeom>
            <a:noFill/>
            <a:ln w="571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ight Arrow 19"/>
          <p:cNvSpPr/>
          <p:nvPr/>
        </p:nvSpPr>
        <p:spPr>
          <a:xfrm rot="18600000">
            <a:off x="2150670" y="3931920"/>
            <a:ext cx="914400" cy="182880"/>
          </a:xfrm>
          <a:prstGeom prst="rightArrow">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124200" y="4572000"/>
            <a:ext cx="1981200" cy="1371600"/>
            <a:chOff x="3124200" y="4572000"/>
            <a:chExt cx="1981200" cy="1371600"/>
          </a:xfrm>
        </p:grpSpPr>
        <p:pic>
          <p:nvPicPr>
            <p:cNvPr id="16" name="Picture 15" descr="Electronics-2.jpg"/>
            <p:cNvPicPr>
              <a:picLocks noChangeAspect="1"/>
            </p:cNvPicPr>
            <p:nvPr/>
          </p:nvPicPr>
          <p:blipFill>
            <a:blip r:embed="rId4" cstate="print"/>
            <a:stretch>
              <a:fillRect/>
            </a:stretch>
          </p:blipFill>
          <p:spPr>
            <a:xfrm>
              <a:off x="3200400" y="4648200"/>
              <a:ext cx="1828800" cy="1219200"/>
            </a:xfrm>
            <a:prstGeom prst="rect">
              <a:avLst/>
            </a:prstGeom>
            <a:ln>
              <a:noFill/>
            </a:ln>
            <a:effectLst>
              <a:outerShdw blurRad="292100" dist="139700" dir="2700000" algn="tl" rotWithShape="0">
                <a:srgbClr val="333333">
                  <a:alpha val="65000"/>
                </a:srgbClr>
              </a:outerShdw>
            </a:effectLst>
          </p:spPr>
        </p:pic>
        <p:sp>
          <p:nvSpPr>
            <p:cNvPr id="19" name="Flowchart: Process 18"/>
            <p:cNvSpPr/>
            <p:nvPr/>
          </p:nvSpPr>
          <p:spPr>
            <a:xfrm>
              <a:off x="3124200" y="4572000"/>
              <a:ext cx="1981200" cy="1371600"/>
            </a:xfrm>
            <a:prstGeom prst="flowChartProcess">
              <a:avLst/>
            </a:prstGeom>
            <a:noFill/>
            <a:ln w="571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ight Arrow 20"/>
          <p:cNvSpPr/>
          <p:nvPr/>
        </p:nvSpPr>
        <p:spPr>
          <a:xfrm rot="3360000">
            <a:off x="2136684" y="3985456"/>
            <a:ext cx="914400" cy="182880"/>
          </a:xfrm>
          <a:prstGeom prst="rightArrow">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lectronics.jpg"/>
          <p:cNvPicPr>
            <a:picLocks noChangeAspect="1"/>
          </p:cNvPicPr>
          <p:nvPr/>
        </p:nvPicPr>
        <p:blipFill>
          <a:blip r:embed="rId5" cstate="print"/>
          <a:stretch>
            <a:fillRect/>
          </a:stretch>
        </p:blipFill>
        <p:spPr>
          <a:xfrm>
            <a:off x="95250" y="2667000"/>
            <a:ext cx="2114550" cy="2819400"/>
          </a:xfrm>
          <a:prstGeom prst="rect">
            <a:avLst/>
          </a:prstGeom>
          <a:ln>
            <a:noFill/>
          </a:ln>
          <a:effectLst>
            <a:outerShdw blurRad="292100" dist="139700" dir="2700000" algn="tl" rotWithShape="0">
              <a:srgbClr val="333333">
                <a:alpha val="65000"/>
              </a:srgbClr>
            </a:outerShdw>
          </a:effectLst>
        </p:spPr>
      </p:pic>
      <p:pic>
        <p:nvPicPr>
          <p:cNvPr id="22" name="Picture 21" descr="Shielding.png"/>
          <p:cNvPicPr>
            <a:picLocks noChangeAspect="1"/>
          </p:cNvPicPr>
          <p:nvPr/>
        </p:nvPicPr>
        <p:blipFill>
          <a:blip r:embed="rId6" cstate="print"/>
          <a:stretch>
            <a:fillRect/>
          </a:stretch>
        </p:blipFill>
        <p:spPr>
          <a:xfrm>
            <a:off x="5257800" y="2362200"/>
            <a:ext cx="3757183" cy="3352800"/>
          </a:xfrm>
          <a:prstGeom prst="rect">
            <a:avLst/>
          </a:prstGeom>
        </p:spPr>
      </p:pic>
      <p:cxnSp>
        <p:nvCxnSpPr>
          <p:cNvPr id="23" name="Straight Connector 22"/>
          <p:cNvCxnSpPr>
            <a:stCxn id="25" idx="1"/>
          </p:cNvCxnSpPr>
          <p:nvPr/>
        </p:nvCxnSpPr>
        <p:spPr>
          <a:xfrm rot="10800000">
            <a:off x="0" y="4038600"/>
            <a:ext cx="3048000" cy="1"/>
          </a:xfrm>
          <a:prstGeom prst="line">
            <a:avLst/>
          </a:prstGeom>
          <a:ln w="44450" cap="sq" cmpd="sng">
            <a:solidFill>
              <a:schemeClr val="accent3"/>
            </a:solidFill>
            <a:prstDash val="lgDashDot"/>
            <a:round/>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971800" y="3657600"/>
            <a:ext cx="2286000" cy="2286000"/>
            <a:chOff x="2971800" y="3657600"/>
            <a:chExt cx="2286000" cy="2286000"/>
          </a:xfrm>
        </p:grpSpPr>
        <p:grpSp>
          <p:nvGrpSpPr>
            <p:cNvPr id="49" name="Group 48"/>
            <p:cNvGrpSpPr/>
            <p:nvPr/>
          </p:nvGrpSpPr>
          <p:grpSpPr>
            <a:xfrm>
              <a:off x="3048000" y="3657600"/>
              <a:ext cx="2133600" cy="762000"/>
              <a:chOff x="3048000" y="3657600"/>
              <a:chExt cx="2133600" cy="762000"/>
            </a:xfrm>
          </p:grpSpPr>
          <p:sp>
            <p:nvSpPr>
              <p:cNvPr id="25" name="Rectangle 24"/>
              <p:cNvSpPr/>
              <p:nvPr/>
            </p:nvSpPr>
            <p:spPr>
              <a:xfrm>
                <a:off x="3048000" y="3657600"/>
                <a:ext cx="2133600" cy="762000"/>
              </a:xfrm>
              <a:prstGeom prst="rect">
                <a:avLst/>
              </a:prstGeom>
              <a:solidFill>
                <a:schemeClr val="accent3">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048000" y="3810000"/>
                <a:ext cx="2133600" cy="584775"/>
              </a:xfrm>
              <a:prstGeom prst="rect">
                <a:avLst/>
              </a:prstGeom>
              <a:noFill/>
            </p:spPr>
            <p:txBody>
              <a:bodyPr wrap="square" rtlCol="0">
                <a:spAutoFit/>
              </a:bodyPr>
              <a:lstStyle/>
              <a:p>
                <a:pPr algn="ctr"/>
                <a:r>
                  <a:rPr lang="en-US" sz="1600" b="1" dirty="0" smtClean="0"/>
                  <a:t>Shielding Material </a:t>
                </a:r>
              </a:p>
              <a:p>
                <a:pPr algn="ctr"/>
                <a:r>
                  <a:rPr lang="en-US" sz="1600" b="1" dirty="0" smtClean="0"/>
                  <a:t>(Polyethylene)</a:t>
                </a:r>
                <a:endParaRPr lang="en-US" sz="1600" b="1" dirty="0"/>
              </a:p>
            </p:txBody>
          </p:sp>
        </p:grpSp>
        <p:sp>
          <p:nvSpPr>
            <p:cNvPr id="50" name="Rectangle 49"/>
            <p:cNvSpPr/>
            <p:nvPr/>
          </p:nvSpPr>
          <p:spPr>
            <a:xfrm>
              <a:off x="2971800" y="3657600"/>
              <a:ext cx="76200" cy="2286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81600" y="3657600"/>
              <a:ext cx="76200" cy="2286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105400" y="3276600"/>
            <a:ext cx="3048000" cy="2656820"/>
            <a:chOff x="5105400" y="3276600"/>
            <a:chExt cx="3048000" cy="2656820"/>
          </a:xfrm>
        </p:grpSpPr>
        <p:cxnSp>
          <p:nvCxnSpPr>
            <p:cNvPr id="29" name="Curved Connector 28"/>
            <p:cNvCxnSpPr/>
            <p:nvPr/>
          </p:nvCxnSpPr>
          <p:spPr>
            <a:xfrm>
              <a:off x="5105400" y="3276600"/>
              <a:ext cx="1828800" cy="1447800"/>
            </a:xfrm>
            <a:prstGeom prst="curvedConnector3">
              <a:avLst>
                <a:gd name="adj1" fmla="val 50000"/>
              </a:avLst>
            </a:prstGeom>
            <a:ln w="44450" cap="sq">
              <a:solidFill>
                <a:schemeClr val="accent1">
                  <a:alpha val="80000"/>
                </a:schemeClr>
              </a:solidFill>
              <a:tailEnd type="arrow" w="med"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949440" y="4590288"/>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5181600"/>
              <a:ext cx="533400" cy="152400"/>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477000" y="4953000"/>
              <a:ext cx="228600" cy="381000"/>
            </a:xfrm>
            <a:prstGeom prst="rect">
              <a:avLst/>
            </a:prstGeom>
            <a:solidFill>
              <a:schemeClr val="accent3"/>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00" y="4953000"/>
              <a:ext cx="228600" cy="381000"/>
            </a:xfrm>
            <a:prstGeom prst="rect">
              <a:avLst/>
            </a:prstGeom>
            <a:solidFill>
              <a:schemeClr val="accent3"/>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477000" y="4953000"/>
              <a:ext cx="1371600" cy="152400"/>
            </a:xfrm>
            <a:prstGeom prst="rect">
              <a:avLst/>
            </a:prstGeom>
            <a:solidFill>
              <a:schemeClr val="accent3"/>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248400" y="5410200"/>
              <a:ext cx="1905000" cy="523220"/>
            </a:xfrm>
            <a:prstGeom prst="rect">
              <a:avLst/>
            </a:prstGeom>
            <a:noFill/>
            <a:ln w="31750" cmpd="sng">
              <a:solidFill>
                <a:schemeClr val="tx2">
                  <a:lumMod val="60000"/>
                  <a:lumOff val="40000"/>
                </a:schemeClr>
              </a:solidFill>
            </a:ln>
            <a:effectLst/>
          </p:spPr>
          <p:txBody>
            <a:bodyPr wrap="square" rtlCol="0">
              <a:spAutoFit/>
            </a:bodyPr>
            <a:lstStyle/>
            <a:p>
              <a:pPr algn="ctr"/>
              <a:r>
                <a:rPr lang="en-US" sz="1400" b="1" dirty="0" smtClean="0">
                  <a:effectLst>
                    <a:outerShdw blurRad="38100" dist="38100" dir="2700000" algn="tl">
                      <a:srgbClr val="000000">
                        <a:alpha val="43137"/>
                      </a:srgbClr>
                    </a:outerShdw>
                  </a:effectLst>
                </a:rPr>
                <a:t>Use concrete floor as shielding</a:t>
              </a:r>
              <a:endParaRPr lang="en-US" sz="1400" b="1" dirty="0">
                <a:effectLst>
                  <a:outerShdw blurRad="38100" dist="38100" dir="2700000" algn="tl">
                    <a:srgbClr val="000000">
                      <a:alpha val="43137"/>
                    </a:srgbClr>
                  </a:outerShdw>
                </a:effectLst>
              </a:endParaRPr>
            </a:p>
          </p:txBody>
        </p:sp>
        <p:cxnSp>
          <p:nvCxnSpPr>
            <p:cNvPr id="42" name="Curved Connector 41"/>
            <p:cNvCxnSpPr/>
            <p:nvPr/>
          </p:nvCxnSpPr>
          <p:spPr>
            <a:xfrm>
              <a:off x="5257800" y="4419600"/>
              <a:ext cx="1143000" cy="533400"/>
            </a:xfrm>
            <a:prstGeom prst="curvedConnector3">
              <a:avLst>
                <a:gd name="adj1" fmla="val 50000"/>
              </a:avLst>
            </a:prstGeom>
            <a:ln w="44450" cap="sq">
              <a:solidFill>
                <a:schemeClr val="accent3"/>
              </a:solidFill>
              <a:headEnd type="none"/>
              <a:tailEnd type="arrow" w="med" len="lg"/>
            </a:ln>
            <a:effectLst>
              <a:outerShdw dist="381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flipV="1">
              <a:off x="5181600" y="5257800"/>
              <a:ext cx="1752600" cy="457200"/>
            </a:xfrm>
            <a:prstGeom prst="curvedConnector3">
              <a:avLst>
                <a:gd name="adj1" fmla="val 50000"/>
              </a:avLst>
            </a:prstGeom>
            <a:ln w="44450" cap="sq">
              <a:solidFill>
                <a:schemeClr val="accent2"/>
              </a:solidFill>
              <a:headEnd type="none"/>
              <a:tailEnd type="arrow" w="med" len="lg"/>
            </a:ln>
            <a:effectLst>
              <a:outerShdw blurRad="50800" dist="50800" dir="5400000" algn="ctr" rotWithShape="0">
                <a:schemeClr val="bg1">
                  <a:alpha val="69000"/>
                </a:scheme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0-#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6000"/>
                            </p:stCondLst>
                            <p:childTnLst>
                              <p:par>
                                <p:cTn id="10" presetID="53"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Effect transition="in" filter="fade">
                                      <p:cBhvr>
                                        <p:cTn id="14" dur="1000"/>
                                        <p:tgtEl>
                                          <p:spTgt spid="20"/>
                                        </p:tgtEl>
                                      </p:cBhvr>
                                    </p:animEffect>
                                  </p:childTnLst>
                                </p:cTn>
                              </p:par>
                            </p:childTnLst>
                          </p:cTn>
                        </p:par>
                        <p:par>
                          <p:cTn id="15" fill="hold">
                            <p:stCondLst>
                              <p:cond delay="7000"/>
                            </p:stCondLst>
                            <p:childTnLst>
                              <p:par>
                                <p:cTn id="16" presetID="53"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2000" fill="hold"/>
                                        <p:tgtEl>
                                          <p:spTgt spid="34"/>
                                        </p:tgtEl>
                                        <p:attrNameLst>
                                          <p:attrName>ppt_w</p:attrName>
                                        </p:attrNameLst>
                                      </p:cBhvr>
                                      <p:tavLst>
                                        <p:tav tm="0">
                                          <p:val>
                                            <p:fltVal val="0"/>
                                          </p:val>
                                        </p:tav>
                                        <p:tav tm="100000">
                                          <p:val>
                                            <p:strVal val="#ppt_w"/>
                                          </p:val>
                                        </p:tav>
                                      </p:tavLst>
                                    </p:anim>
                                    <p:anim calcmode="lin" valueType="num">
                                      <p:cBhvr>
                                        <p:cTn id="19" dur="2000" fill="hold"/>
                                        <p:tgtEl>
                                          <p:spTgt spid="34"/>
                                        </p:tgtEl>
                                        <p:attrNameLst>
                                          <p:attrName>ppt_h</p:attrName>
                                        </p:attrNameLst>
                                      </p:cBhvr>
                                      <p:tavLst>
                                        <p:tav tm="0">
                                          <p:val>
                                            <p:fltVal val="0"/>
                                          </p:val>
                                        </p:tav>
                                        <p:tav tm="100000">
                                          <p:val>
                                            <p:strVal val="#ppt_h"/>
                                          </p:val>
                                        </p:tav>
                                      </p:tavLst>
                                    </p:anim>
                                    <p:animEffect transition="in" filter="fade">
                                      <p:cBhvr>
                                        <p:cTn id="20" dur="2000"/>
                                        <p:tgtEl>
                                          <p:spTgt spid="34"/>
                                        </p:tgtEl>
                                      </p:cBhvr>
                                    </p:animEffect>
                                  </p:childTnLst>
                                </p:cTn>
                              </p:par>
                            </p:childTnLst>
                          </p:cTn>
                        </p:par>
                        <p:par>
                          <p:cTn id="21" fill="hold">
                            <p:stCondLst>
                              <p:cond delay="9000"/>
                            </p:stCondLst>
                            <p:childTnLst>
                              <p:par>
                                <p:cTn id="22" presetID="53"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Effect transition="in" filter="fade">
                                      <p:cBhvr>
                                        <p:cTn id="26" dur="1000"/>
                                        <p:tgtEl>
                                          <p:spTgt spid="21"/>
                                        </p:tgtEl>
                                      </p:cBhvr>
                                    </p:animEffect>
                                  </p:childTnLst>
                                </p:cTn>
                              </p:par>
                              <p:par>
                                <p:cTn id="27" presetID="53"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2000" fill="hold"/>
                                        <p:tgtEl>
                                          <p:spTgt spid="39"/>
                                        </p:tgtEl>
                                        <p:attrNameLst>
                                          <p:attrName>ppt_w</p:attrName>
                                        </p:attrNameLst>
                                      </p:cBhvr>
                                      <p:tavLst>
                                        <p:tav tm="0">
                                          <p:val>
                                            <p:fltVal val="0"/>
                                          </p:val>
                                        </p:tav>
                                        <p:tav tm="100000">
                                          <p:val>
                                            <p:strVal val="#ppt_w"/>
                                          </p:val>
                                        </p:tav>
                                      </p:tavLst>
                                    </p:anim>
                                    <p:anim calcmode="lin" valueType="num">
                                      <p:cBhvr>
                                        <p:cTn id="30" dur="2000" fill="hold"/>
                                        <p:tgtEl>
                                          <p:spTgt spid="39"/>
                                        </p:tgtEl>
                                        <p:attrNameLst>
                                          <p:attrName>ppt_h</p:attrName>
                                        </p:attrNameLst>
                                      </p:cBhvr>
                                      <p:tavLst>
                                        <p:tav tm="0">
                                          <p:val>
                                            <p:fltVal val="0"/>
                                          </p:val>
                                        </p:tav>
                                        <p:tav tm="100000">
                                          <p:val>
                                            <p:strVal val="#ppt_h"/>
                                          </p:val>
                                        </p:tav>
                                      </p:tavLst>
                                    </p:anim>
                                    <p:animEffect transition="in" filter="fade">
                                      <p:cBhvr>
                                        <p:cTn id="31" dur="2000"/>
                                        <p:tgtEl>
                                          <p:spTgt spid="39"/>
                                        </p:tgtEl>
                                      </p:cBhvr>
                                    </p:animEffect>
                                  </p:childTnLst>
                                </p:cTn>
                              </p:par>
                            </p:childTnLst>
                          </p:cTn>
                        </p:par>
                        <p:par>
                          <p:cTn id="32" fill="hold">
                            <p:stCondLst>
                              <p:cond delay="11000"/>
                            </p:stCondLst>
                            <p:childTnLst>
                              <p:par>
                                <p:cTn id="33" presetID="53" presetClass="entr" presetSubtype="0" fill="hold" nodeType="afterEffect">
                                  <p:stCondLst>
                                    <p:cond delay="2000"/>
                                  </p:stCondLst>
                                  <p:childTnLst>
                                    <p:set>
                                      <p:cBhvr>
                                        <p:cTn id="34" dur="1" fill="hold">
                                          <p:stCondLst>
                                            <p:cond delay="0"/>
                                          </p:stCondLst>
                                        </p:cTn>
                                        <p:tgtEl>
                                          <p:spTgt spid="54"/>
                                        </p:tgtEl>
                                        <p:attrNameLst>
                                          <p:attrName>style.visibility</p:attrName>
                                        </p:attrNameLst>
                                      </p:cBhvr>
                                      <p:to>
                                        <p:strVal val="visible"/>
                                      </p:to>
                                    </p:set>
                                    <p:anim calcmode="lin" valueType="num">
                                      <p:cBhvr>
                                        <p:cTn id="35" dur="2000" fill="hold"/>
                                        <p:tgtEl>
                                          <p:spTgt spid="54"/>
                                        </p:tgtEl>
                                        <p:attrNameLst>
                                          <p:attrName>ppt_w</p:attrName>
                                        </p:attrNameLst>
                                      </p:cBhvr>
                                      <p:tavLst>
                                        <p:tav tm="0">
                                          <p:val>
                                            <p:fltVal val="0"/>
                                          </p:val>
                                        </p:tav>
                                        <p:tav tm="100000">
                                          <p:val>
                                            <p:strVal val="#ppt_w"/>
                                          </p:val>
                                        </p:tav>
                                      </p:tavLst>
                                    </p:anim>
                                    <p:anim calcmode="lin" valueType="num">
                                      <p:cBhvr>
                                        <p:cTn id="36" dur="2000" fill="hold"/>
                                        <p:tgtEl>
                                          <p:spTgt spid="54"/>
                                        </p:tgtEl>
                                        <p:attrNameLst>
                                          <p:attrName>ppt_h</p:attrName>
                                        </p:attrNameLst>
                                      </p:cBhvr>
                                      <p:tavLst>
                                        <p:tav tm="0">
                                          <p:val>
                                            <p:fltVal val="0"/>
                                          </p:val>
                                        </p:tav>
                                        <p:tav tm="100000">
                                          <p:val>
                                            <p:strVal val="#ppt_h"/>
                                          </p:val>
                                        </p:tav>
                                      </p:tavLst>
                                    </p:anim>
                                    <p:animEffect transition="in" filter="fade">
                                      <p:cBhvr>
                                        <p:cTn id="37" dur="2000"/>
                                        <p:tgtEl>
                                          <p:spTgt spid="54"/>
                                        </p:tgtEl>
                                      </p:cBhvr>
                                    </p:animEffect>
                                  </p:childTnLst>
                                </p:cTn>
                              </p:par>
                            </p:childTnLst>
                          </p:cTn>
                        </p:par>
                        <p:par>
                          <p:cTn id="38" fill="hold">
                            <p:stCondLst>
                              <p:cond delay="15000"/>
                            </p:stCondLst>
                            <p:childTnLst>
                              <p:par>
                                <p:cTn id="39" presetID="3" presetClass="entr" presetSubtype="5" fill="hold" nodeType="afterEffect">
                                  <p:stCondLst>
                                    <p:cond delay="2000"/>
                                  </p:stCondLst>
                                  <p:childTnLst>
                                    <p:set>
                                      <p:cBhvr>
                                        <p:cTn id="40" dur="1" fill="hold">
                                          <p:stCondLst>
                                            <p:cond delay="0"/>
                                          </p:stCondLst>
                                        </p:cTn>
                                        <p:tgtEl>
                                          <p:spTgt spid="53"/>
                                        </p:tgtEl>
                                        <p:attrNameLst>
                                          <p:attrName>style.visibility</p:attrName>
                                        </p:attrNameLst>
                                      </p:cBhvr>
                                      <p:to>
                                        <p:strVal val="visible"/>
                                      </p:to>
                                    </p:set>
                                    <p:animEffect transition="in" filter="blinds(vertical)">
                                      <p:cBhvr>
                                        <p:cTn id="41"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648200"/>
          </a:xfrm>
        </p:spPr>
        <p:txBody>
          <a:bodyPr>
            <a:noAutofit/>
          </a:bodyPr>
          <a:lstStyle/>
          <a:p>
            <a:pPr>
              <a:buNone/>
            </a:pPr>
            <a:r>
              <a:rPr lang="en-US" sz="2800" u="sng" dirty="0" smtClean="0">
                <a:solidFill>
                  <a:srgbClr val="595959"/>
                </a:solidFill>
              </a:rPr>
              <a:t>Tagger Microscope:</a:t>
            </a: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Performance Features Under Test</a:t>
            </a:r>
          </a:p>
          <a:p>
            <a:pPr eaLnBrk="1" hangingPunct="1">
              <a:buClr>
                <a:schemeClr val="accent2"/>
              </a:buClr>
              <a:buNone/>
            </a:pPr>
            <a:endParaRPr lang="en-US" sz="800" dirty="0" smtClean="0">
              <a:solidFill>
                <a:srgbClr val="595959"/>
              </a:solidFill>
            </a:endParaRPr>
          </a:p>
          <a:p>
            <a:pPr lvl="1">
              <a:buClr>
                <a:schemeClr val="accent2"/>
              </a:buClr>
              <a:buFont typeface="Arial" pitchFamily="34" charset="0"/>
              <a:buChar char="•"/>
            </a:pPr>
            <a:r>
              <a:rPr lang="en-US" sz="2000" dirty="0" smtClean="0">
                <a:solidFill>
                  <a:srgbClr val="595959"/>
                </a:solidFill>
              </a:rPr>
              <a:t>Detector Alignment</a:t>
            </a:r>
          </a:p>
          <a:p>
            <a:pPr lvl="2">
              <a:buClr>
                <a:schemeClr val="accent3"/>
              </a:buClr>
              <a:buSzPct val="65000"/>
              <a:buFont typeface="Wingdings" pitchFamily="2" charset="2"/>
              <a:buChar char="Ø"/>
            </a:pPr>
            <a:r>
              <a:rPr lang="en-US" sz="1600" dirty="0" smtClean="0">
                <a:solidFill>
                  <a:srgbClr val="595959"/>
                </a:solidFill>
              </a:rPr>
              <a:t>Simulations show that when fiber axis is aligned to &lt; 3</a:t>
            </a:r>
            <a:r>
              <a:rPr lang="en-US" sz="1600" baseline="30000" dirty="0" smtClean="0">
                <a:solidFill>
                  <a:srgbClr val="595959"/>
                </a:solidFill>
              </a:rPr>
              <a:t>o</a:t>
            </a:r>
            <a:r>
              <a:rPr lang="en-US" sz="1600" dirty="0" smtClean="0">
                <a:solidFill>
                  <a:srgbClr val="595959"/>
                </a:solidFill>
              </a:rPr>
              <a:t>  of the e</a:t>
            </a:r>
            <a:r>
              <a:rPr lang="en-US" sz="1600" baseline="30000" dirty="0" smtClean="0">
                <a:solidFill>
                  <a:srgbClr val="595959"/>
                </a:solidFill>
              </a:rPr>
              <a:t>-</a:t>
            </a:r>
            <a:r>
              <a:rPr lang="en-US" sz="1600" dirty="0" smtClean="0">
                <a:solidFill>
                  <a:srgbClr val="595959"/>
                </a:solidFill>
              </a:rPr>
              <a:t> trajectory  ⇒ Adjacent signal amplitudes have a factor of 3 separation</a:t>
            </a:r>
          </a:p>
          <a:p>
            <a:pPr lvl="2">
              <a:buClr>
                <a:schemeClr val="accent3"/>
              </a:buClr>
              <a:buSzPct val="65000"/>
              <a:buFont typeface="Wingdings" pitchFamily="2" charset="2"/>
              <a:buChar char="Ø"/>
            </a:pPr>
            <a:r>
              <a:rPr lang="en-US" sz="1600" dirty="0" smtClean="0">
                <a:solidFill>
                  <a:srgbClr val="595959"/>
                </a:solidFill>
              </a:rPr>
              <a:t>Bench tests demonstrate alignment &lt; 0.2</a:t>
            </a:r>
            <a:r>
              <a:rPr lang="en-US" sz="1600" baseline="30000" dirty="0" smtClean="0">
                <a:solidFill>
                  <a:srgbClr val="595959"/>
                </a:solidFill>
              </a:rPr>
              <a:t>o</a:t>
            </a:r>
          </a:p>
          <a:p>
            <a:pPr lvl="2">
              <a:buFont typeface="Arial" pitchFamily="34" charset="0"/>
              <a:buChar char="•"/>
            </a:pPr>
            <a:endParaRPr lang="en-US" sz="1800" dirty="0" smtClean="0">
              <a:solidFill>
                <a:srgbClr val="595959"/>
              </a:solidFill>
            </a:endParaRPr>
          </a:p>
          <a:p>
            <a:pPr lvl="1">
              <a:buClr>
                <a:schemeClr val="accent2"/>
              </a:buClr>
              <a:buFont typeface="Arial" pitchFamily="34" charset="0"/>
              <a:buChar char="•"/>
            </a:pPr>
            <a:r>
              <a:rPr lang="en-US" sz="2000" dirty="0" smtClean="0">
                <a:solidFill>
                  <a:srgbClr val="595959"/>
                </a:solidFill>
              </a:rPr>
              <a:t>Readout</a:t>
            </a:r>
          </a:p>
          <a:p>
            <a:pPr lvl="3">
              <a:buClr>
                <a:schemeClr val="accent3"/>
              </a:buClr>
              <a:buSzPct val="65000"/>
              <a:buFont typeface="Wingdings" pitchFamily="2" charset="2"/>
              <a:buChar char="Ø"/>
            </a:pPr>
            <a:r>
              <a:rPr lang="en-US" sz="1800" dirty="0" smtClean="0">
                <a:solidFill>
                  <a:srgbClr val="595959"/>
                </a:solidFill>
              </a:rPr>
              <a:t>First time SiPM signal will be read out with the designated GlueX </a:t>
            </a:r>
            <a:r>
              <a:rPr lang="en-US" sz="1800" dirty="0" err="1" smtClean="0">
                <a:solidFill>
                  <a:srgbClr val="595959"/>
                </a:solidFill>
              </a:rPr>
              <a:t>fADC</a:t>
            </a:r>
            <a:r>
              <a:rPr lang="en-US" sz="1800" dirty="0" smtClean="0">
                <a:solidFill>
                  <a:srgbClr val="595959"/>
                </a:solidFill>
              </a:rPr>
              <a:t> and F1TDC modules</a:t>
            </a:r>
          </a:p>
          <a:p>
            <a:pPr lvl="3">
              <a:buClr>
                <a:schemeClr val="accent3"/>
              </a:buClr>
              <a:buSzPct val="65000"/>
              <a:buFont typeface="Wingdings" pitchFamily="2" charset="2"/>
              <a:buChar char="Ø"/>
            </a:pPr>
            <a:r>
              <a:rPr lang="en-US" sz="1800" dirty="0" smtClean="0">
                <a:solidFill>
                  <a:srgbClr val="595959"/>
                </a:solidFill>
              </a:rPr>
              <a:t>Examine the output on the equipment actually intended for reading out this detector</a:t>
            </a:r>
          </a:p>
          <a:p>
            <a:pPr lvl="1"/>
            <a:endParaRPr lang="en-US" dirty="0" smtClean="0">
              <a:solidFill>
                <a:srgbClr val="595959"/>
              </a:solidFill>
            </a:endParaRP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13</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6" name="Picture 5" descr="Exterior_View.jpg"/>
          <p:cNvPicPr>
            <a:picLocks noChangeAspect="1"/>
          </p:cNvPicPr>
          <p:nvPr/>
        </p:nvPicPr>
        <p:blipFill>
          <a:blip r:embed="rId3" cstate="print"/>
          <a:stretch>
            <a:fillRect/>
          </a:stretch>
        </p:blipFill>
        <p:spPr>
          <a:xfrm>
            <a:off x="76200" y="1448305"/>
            <a:ext cx="2133600" cy="2030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76200" y="3887975"/>
            <a:ext cx="3200400" cy="1522225"/>
            <a:chOff x="76200" y="3887975"/>
            <a:chExt cx="3200400" cy="1522225"/>
          </a:xfrm>
        </p:grpSpPr>
        <p:grpSp>
          <p:nvGrpSpPr>
            <p:cNvPr id="14" name="Group 13"/>
            <p:cNvGrpSpPr/>
            <p:nvPr/>
          </p:nvGrpSpPr>
          <p:grpSpPr>
            <a:xfrm>
              <a:off x="76200" y="3887975"/>
              <a:ext cx="2743200" cy="1293625"/>
              <a:chOff x="0" y="3707774"/>
              <a:chExt cx="2743200" cy="1293625"/>
            </a:xfrm>
          </p:grpSpPr>
          <p:pic>
            <p:nvPicPr>
              <p:cNvPr id="12" name="Picture 11" descr="Beta-angle.png"/>
              <p:cNvPicPr>
                <a:picLocks noChangeAspect="1"/>
              </p:cNvPicPr>
              <p:nvPr/>
            </p:nvPicPr>
            <p:blipFill>
              <a:blip r:embed="rId4" cstate="print"/>
              <a:stretch>
                <a:fillRect/>
              </a:stretch>
            </p:blipFill>
            <p:spPr>
              <a:xfrm>
                <a:off x="76200" y="3707774"/>
                <a:ext cx="2667000" cy="1192637"/>
              </a:xfrm>
              <a:prstGeom prst="rect">
                <a:avLst/>
              </a:prstGeom>
            </p:spPr>
          </p:pic>
          <p:sp>
            <p:nvSpPr>
              <p:cNvPr id="13" name="TextBox 12"/>
              <p:cNvSpPr txBox="1"/>
              <p:nvPr/>
            </p:nvSpPr>
            <p:spPr>
              <a:xfrm>
                <a:off x="0" y="4724400"/>
                <a:ext cx="1676400" cy="276999"/>
              </a:xfrm>
              <a:prstGeom prst="rect">
                <a:avLst/>
              </a:prstGeom>
              <a:noFill/>
            </p:spPr>
            <p:txBody>
              <a:bodyPr wrap="square" rtlCol="0">
                <a:spAutoFit/>
              </a:bodyPr>
              <a:lstStyle/>
              <a:p>
                <a:r>
                  <a:rPr lang="en-US" sz="1200" b="1" dirty="0" smtClean="0">
                    <a:solidFill>
                      <a:srgbClr val="002060"/>
                    </a:solidFill>
                  </a:rPr>
                  <a:t>Fiber Bundle </a:t>
                </a:r>
                <a:r>
                  <a:rPr lang="en-US" sz="1200" b="1" dirty="0" err="1" smtClean="0">
                    <a:solidFill>
                      <a:srgbClr val="002060"/>
                    </a:solidFill>
                  </a:rPr>
                  <a:t>D.o.F</a:t>
                </a:r>
                <a:r>
                  <a:rPr lang="en-US" sz="1200" b="1" dirty="0" smtClean="0">
                    <a:solidFill>
                      <a:srgbClr val="002060"/>
                    </a:solidFill>
                  </a:rPr>
                  <a:t>.</a:t>
                </a:r>
                <a:endParaRPr lang="en-US" sz="1200" b="1" dirty="0">
                  <a:solidFill>
                    <a:srgbClr val="002060"/>
                  </a:solidFill>
                </a:endParaRPr>
              </a:p>
            </p:txBody>
          </p:sp>
        </p:grpSp>
        <p:sp>
          <p:nvSpPr>
            <p:cNvPr id="15" name="TextBox 14"/>
            <p:cNvSpPr txBox="1"/>
            <p:nvPr/>
          </p:nvSpPr>
          <p:spPr>
            <a:xfrm>
              <a:off x="2057400" y="5010090"/>
              <a:ext cx="1219200" cy="400110"/>
            </a:xfrm>
            <a:prstGeom prst="rect">
              <a:avLst/>
            </a:prstGeom>
            <a:noFill/>
          </p:spPr>
          <p:txBody>
            <a:bodyPr wrap="square" rtlCol="0">
              <a:spAutoFit/>
            </a:bodyPr>
            <a:lstStyle/>
            <a:p>
              <a:pPr algn="ctr"/>
              <a:r>
                <a:rPr lang="en-US" sz="1000" b="1" dirty="0" smtClean="0"/>
                <a:t>e</a:t>
              </a:r>
              <a:r>
                <a:rPr lang="en-US" sz="1000" b="1" baseline="30000" dirty="0" smtClean="0"/>
                <a:t>-</a:t>
              </a:r>
              <a:r>
                <a:rPr lang="en-US" sz="1000" b="1" dirty="0" smtClean="0"/>
                <a:t> </a:t>
              </a:r>
            </a:p>
            <a:p>
              <a:pPr algn="ctr"/>
              <a:r>
                <a:rPr lang="en-US" sz="1000" b="1" dirty="0" smtClean="0"/>
                <a:t>Trajectory</a:t>
              </a:r>
              <a:endParaRPr lang="en-US" sz="1000" b="1" baseline="300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495800"/>
          </a:xfrm>
        </p:spPr>
        <p:txBody>
          <a:bodyPr>
            <a:noAutofit/>
          </a:bodyPr>
          <a:lstStyle/>
          <a:p>
            <a:pPr>
              <a:buNone/>
            </a:pPr>
            <a:r>
              <a:rPr lang="en-US" sz="2800" u="sng" dirty="0" smtClean="0">
                <a:solidFill>
                  <a:srgbClr val="595959"/>
                </a:solidFill>
              </a:rPr>
              <a:t>Tagger Microscope:</a:t>
            </a: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Performance Features Under Test</a:t>
            </a:r>
          </a:p>
          <a:p>
            <a:pPr eaLnBrk="1" hangingPunct="1">
              <a:buClr>
                <a:schemeClr val="accent2"/>
              </a:buClr>
              <a:buNone/>
            </a:pPr>
            <a:endParaRPr lang="en-US" sz="800" dirty="0" smtClean="0">
              <a:solidFill>
                <a:srgbClr val="595959"/>
              </a:solidFill>
            </a:endParaRPr>
          </a:p>
          <a:p>
            <a:pPr lvl="1">
              <a:buClr>
                <a:schemeClr val="accent2"/>
              </a:buClr>
              <a:buFont typeface="Arial" pitchFamily="34" charset="0"/>
              <a:buChar char="•"/>
            </a:pPr>
            <a:r>
              <a:rPr lang="en-US" sz="2000" dirty="0" smtClean="0">
                <a:solidFill>
                  <a:srgbClr val="595959"/>
                </a:solidFill>
              </a:rPr>
              <a:t>Time Resolution</a:t>
            </a:r>
          </a:p>
          <a:p>
            <a:pPr lvl="2">
              <a:buClr>
                <a:schemeClr val="accent3"/>
              </a:buClr>
              <a:buSzPct val="65000"/>
              <a:buFont typeface="Wingdings" pitchFamily="2" charset="2"/>
              <a:buChar char="Ø"/>
            </a:pPr>
            <a:r>
              <a:rPr lang="en-US" sz="1600" b="1" dirty="0" smtClean="0">
                <a:solidFill>
                  <a:srgbClr val="595959"/>
                </a:solidFill>
              </a:rPr>
              <a:t>Requirement</a:t>
            </a:r>
            <a:r>
              <a:rPr lang="en-US" sz="1600" dirty="0" smtClean="0">
                <a:solidFill>
                  <a:srgbClr val="595959"/>
                </a:solidFill>
              </a:rPr>
              <a:t>: 200ps time resolution</a:t>
            </a:r>
          </a:p>
          <a:p>
            <a:pPr lvl="2">
              <a:buClr>
                <a:schemeClr val="accent3"/>
              </a:buClr>
              <a:buSzPct val="65000"/>
              <a:buFont typeface="Wingdings" pitchFamily="2" charset="2"/>
              <a:buChar char="Ø"/>
            </a:pPr>
            <a:r>
              <a:rPr lang="en-US" sz="1600" dirty="0" smtClean="0">
                <a:solidFill>
                  <a:srgbClr val="595959"/>
                </a:solidFill>
              </a:rPr>
              <a:t>BCF-20 SciFi → decay time 2.7ns</a:t>
            </a:r>
          </a:p>
          <a:p>
            <a:pPr lvl="2">
              <a:buClr>
                <a:schemeClr val="accent3"/>
              </a:buClr>
              <a:buSzPct val="65000"/>
              <a:buFont typeface="Wingdings" pitchFamily="2" charset="2"/>
              <a:buChar char="Ø"/>
            </a:pPr>
            <a:r>
              <a:rPr lang="en-US" sz="1600" dirty="0" smtClean="0">
                <a:solidFill>
                  <a:srgbClr val="595959"/>
                </a:solidFill>
              </a:rPr>
              <a:t>Collective photon emission time uncertainty goes as:</a:t>
            </a:r>
          </a:p>
          <a:p>
            <a:pPr lvl="5">
              <a:buSzPct val="65000"/>
              <a:buNone/>
            </a:pPr>
            <a:r>
              <a:rPr lang="en-US" dirty="0" smtClean="0">
                <a:solidFill>
                  <a:srgbClr val="595959"/>
                </a:solidFill>
              </a:rPr>
              <a:t>		2.7ns / √(N</a:t>
            </a:r>
            <a:r>
              <a:rPr lang="el-GR" baseline="-25000" dirty="0" smtClean="0">
                <a:solidFill>
                  <a:srgbClr val="595959"/>
                </a:solidFill>
                <a:latin typeface="GreekC_IV25"/>
                <a:cs typeface="GreekC_IV25"/>
              </a:rPr>
              <a:t>γ</a:t>
            </a:r>
            <a:r>
              <a:rPr lang="en-US" dirty="0" smtClean="0">
                <a:solidFill>
                  <a:srgbClr val="595959"/>
                </a:solidFill>
                <a:latin typeface="GreekC_IV25"/>
                <a:cs typeface="GreekC_IV25"/>
              </a:rPr>
              <a:t>)</a:t>
            </a:r>
          </a:p>
          <a:p>
            <a:pPr lvl="5">
              <a:buSzPct val="65000"/>
              <a:buNone/>
            </a:pPr>
            <a:endParaRPr lang="en-US" dirty="0" smtClean="0">
              <a:solidFill>
                <a:srgbClr val="595959"/>
              </a:solidFill>
            </a:endParaRPr>
          </a:p>
          <a:p>
            <a:pPr lvl="2">
              <a:buNone/>
            </a:pPr>
            <a:r>
              <a:rPr lang="en-US" sz="1800" dirty="0" smtClean="0">
                <a:solidFill>
                  <a:srgbClr val="595959"/>
                </a:solidFill>
                <a:cs typeface="Lucida Sans Unicode"/>
              </a:rPr>
              <a:t>	⇒ Minimum of 183 detected photons is required 	         	   to meet 200ps time resolution specification</a:t>
            </a:r>
          </a:p>
          <a:p>
            <a:pPr lvl="2">
              <a:buNone/>
            </a:pPr>
            <a:endParaRPr lang="en-US" sz="1600" dirty="0" smtClean="0">
              <a:solidFill>
                <a:srgbClr val="595959"/>
              </a:solidFill>
            </a:endParaRPr>
          </a:p>
          <a:p>
            <a:pPr lvl="2">
              <a:buClr>
                <a:schemeClr val="accent3"/>
              </a:buClr>
              <a:buSzPct val="65000"/>
              <a:buFont typeface="Wingdings" pitchFamily="2" charset="2"/>
              <a:buChar char="Ø"/>
            </a:pPr>
            <a:r>
              <a:rPr lang="en-US" sz="1600" dirty="0" smtClean="0">
                <a:solidFill>
                  <a:srgbClr val="595959"/>
                </a:solidFill>
              </a:rPr>
              <a:t>Simulations predict the mean photoelectron count &gt; 300</a:t>
            </a: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14</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6" name="Picture 5" descr="Exterior_View.jpg"/>
          <p:cNvPicPr>
            <a:picLocks noChangeAspect="1"/>
          </p:cNvPicPr>
          <p:nvPr/>
        </p:nvPicPr>
        <p:blipFill>
          <a:blip r:embed="rId3" cstate="print"/>
          <a:stretch>
            <a:fillRect/>
          </a:stretch>
        </p:blipFill>
        <p:spPr>
          <a:xfrm>
            <a:off x="153784" y="2819400"/>
            <a:ext cx="2665616"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5257800"/>
          </a:xfrm>
        </p:spPr>
        <p:txBody>
          <a:bodyPr>
            <a:noAutofit/>
          </a:bodyPr>
          <a:lstStyle/>
          <a:p>
            <a:pPr>
              <a:buNone/>
            </a:pPr>
            <a:r>
              <a:rPr lang="en-US" sz="2800" u="sng" dirty="0" smtClean="0">
                <a:solidFill>
                  <a:srgbClr val="595959"/>
                </a:solidFill>
              </a:rPr>
              <a:t>Tagger Microscope:</a:t>
            </a: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Performance Features Under Test</a:t>
            </a:r>
          </a:p>
          <a:p>
            <a:pPr eaLnBrk="1" hangingPunct="1">
              <a:buClr>
                <a:schemeClr val="accent2"/>
              </a:buClr>
              <a:buNone/>
            </a:pPr>
            <a:endParaRPr lang="en-US" sz="800" dirty="0" smtClean="0">
              <a:solidFill>
                <a:srgbClr val="595959"/>
              </a:solidFill>
            </a:endParaRPr>
          </a:p>
          <a:p>
            <a:pPr lvl="1">
              <a:buClr>
                <a:schemeClr val="accent2"/>
              </a:buClr>
              <a:buFont typeface="Arial" pitchFamily="34" charset="0"/>
              <a:buChar char="•"/>
            </a:pPr>
            <a:r>
              <a:rPr lang="en-US" sz="2000" dirty="0" smtClean="0">
                <a:solidFill>
                  <a:srgbClr val="595959"/>
                </a:solidFill>
              </a:rPr>
              <a:t>Efficiency</a:t>
            </a:r>
          </a:p>
          <a:p>
            <a:pPr lvl="2">
              <a:buClr>
                <a:schemeClr val="accent3"/>
              </a:buClr>
              <a:buSzPct val="65000"/>
              <a:buFont typeface="Wingdings" pitchFamily="2" charset="2"/>
              <a:buChar char="Ø"/>
            </a:pPr>
            <a:r>
              <a:rPr lang="en-US" sz="1600" dirty="0" smtClean="0">
                <a:solidFill>
                  <a:srgbClr val="595959"/>
                </a:solidFill>
              </a:rPr>
              <a:t>Random arrival, in a single channel, of tagging e</a:t>
            </a:r>
            <a:r>
              <a:rPr lang="en-US" sz="1600" baseline="30000" dirty="0" smtClean="0">
                <a:solidFill>
                  <a:srgbClr val="595959"/>
                </a:solidFill>
              </a:rPr>
              <a:t>-</a:t>
            </a:r>
            <a:r>
              <a:rPr lang="en-US" sz="1600" dirty="0" smtClean="0">
                <a:solidFill>
                  <a:srgbClr val="595959"/>
                </a:solidFill>
              </a:rPr>
              <a:t> result in the occasional overlap of these finite pulses</a:t>
            </a:r>
          </a:p>
          <a:p>
            <a:pPr lvl="3">
              <a:buClr>
                <a:schemeClr val="accent3"/>
              </a:buClr>
              <a:buSzPct val="65000"/>
              <a:buNone/>
            </a:pPr>
            <a:r>
              <a:rPr lang="en-US" sz="1600" dirty="0" smtClean="0">
                <a:solidFill>
                  <a:srgbClr val="595959"/>
                </a:solidFill>
                <a:latin typeface="Lucida Sans Unicode"/>
                <a:cs typeface="Lucida Sans Unicode"/>
              </a:rPr>
              <a:t>⇒ Resulting in the inability to resolve the two leading edges </a:t>
            </a:r>
            <a:endParaRPr lang="en-US" sz="1600" dirty="0" smtClean="0">
              <a:solidFill>
                <a:srgbClr val="595959"/>
              </a:solidFill>
            </a:endParaRPr>
          </a:p>
          <a:p>
            <a:pPr lvl="2">
              <a:buClr>
                <a:schemeClr val="accent3"/>
              </a:buClr>
              <a:buSzPct val="65000"/>
              <a:buFont typeface="Wingdings" pitchFamily="2" charset="2"/>
              <a:buChar char="Ø"/>
            </a:pPr>
            <a:r>
              <a:rPr lang="en-US" sz="1600" dirty="0" smtClean="0">
                <a:solidFill>
                  <a:srgbClr val="595959"/>
                </a:solidFill>
              </a:rPr>
              <a:t>While calculations are effective → measurement of the pulse selection efficiency fed by pulses from an e</a:t>
            </a:r>
            <a:r>
              <a:rPr lang="en-US" sz="1600" baseline="30000" dirty="0" smtClean="0">
                <a:solidFill>
                  <a:srgbClr val="595959"/>
                </a:solidFill>
              </a:rPr>
              <a:t>-</a:t>
            </a:r>
            <a:r>
              <a:rPr lang="en-US" sz="1600" dirty="0" smtClean="0">
                <a:solidFill>
                  <a:srgbClr val="595959"/>
                </a:solidFill>
              </a:rPr>
              <a:t> beam would be extremely useful</a:t>
            </a:r>
          </a:p>
          <a:p>
            <a:pPr lvl="2">
              <a:buClr>
                <a:schemeClr val="accent3"/>
              </a:buClr>
              <a:buSzPct val="65000"/>
              <a:buNone/>
            </a:pPr>
            <a:endParaRPr lang="en-US" sz="800" dirty="0" smtClean="0">
              <a:solidFill>
                <a:srgbClr val="595959"/>
              </a:solidFill>
            </a:endParaRPr>
          </a:p>
          <a:p>
            <a:pPr lvl="1">
              <a:buClr>
                <a:schemeClr val="accent2"/>
              </a:buClr>
              <a:buFont typeface="Arial" pitchFamily="34" charset="0"/>
              <a:buChar char="•"/>
            </a:pPr>
            <a:r>
              <a:rPr lang="en-US" sz="2000" dirty="0" smtClean="0">
                <a:solidFill>
                  <a:srgbClr val="595959"/>
                </a:solidFill>
              </a:rPr>
              <a:t>Cross-talk</a:t>
            </a:r>
          </a:p>
          <a:p>
            <a:pPr lvl="3">
              <a:buClr>
                <a:schemeClr val="accent3"/>
              </a:buClr>
              <a:buSzPct val="65000"/>
              <a:buFont typeface="Wingdings" pitchFamily="2" charset="2"/>
              <a:buChar char="Ø"/>
            </a:pPr>
            <a:r>
              <a:rPr lang="en-US" sz="1800" dirty="0" smtClean="0">
                <a:solidFill>
                  <a:srgbClr val="595959"/>
                </a:solidFill>
              </a:rPr>
              <a:t>Need to investigate the degree of cross-talk between channels in a live beam</a:t>
            </a:r>
          </a:p>
          <a:p>
            <a:pPr lvl="3">
              <a:buClr>
                <a:schemeClr val="accent3"/>
              </a:buClr>
              <a:buSzPct val="65000"/>
              <a:buFont typeface="Wingdings" pitchFamily="2" charset="2"/>
              <a:buChar char="Ø"/>
            </a:pPr>
            <a:r>
              <a:rPr lang="en-US" sz="1800" dirty="0" smtClean="0">
                <a:solidFill>
                  <a:srgbClr val="595959"/>
                </a:solidFill>
              </a:rPr>
              <a:t>Measure electronic cross-talk on the Amp. Board</a:t>
            </a:r>
          </a:p>
          <a:p>
            <a:pPr lvl="3">
              <a:buClr>
                <a:schemeClr val="accent3"/>
              </a:buClr>
              <a:buSzPct val="65000"/>
              <a:buFont typeface="Wingdings" pitchFamily="2" charset="2"/>
              <a:buChar char="Ø"/>
            </a:pPr>
            <a:r>
              <a:rPr lang="en-US" sz="1800" dirty="0" smtClean="0">
                <a:solidFill>
                  <a:srgbClr val="595959"/>
                </a:solidFill>
              </a:rPr>
              <a:t>Measure optical cross-talk between adjacent fiber-SiPM junctions </a:t>
            </a:r>
          </a:p>
          <a:p>
            <a:pPr lvl="1"/>
            <a:endParaRPr lang="en-US" dirty="0" smtClean="0">
              <a:solidFill>
                <a:srgbClr val="595959"/>
              </a:solidFill>
            </a:endParaRP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15</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16</a:t>
            </a:fld>
            <a:endParaRPr lang="fr-CA" dirty="0"/>
          </a:p>
        </p:txBody>
      </p:sp>
      <p:sp>
        <p:nvSpPr>
          <p:cNvPr id="3076" name="Titre 1"/>
          <p:cNvSpPr>
            <a:spLocks noGrp="1"/>
          </p:cNvSpPr>
          <p:nvPr>
            <p:ph type="title"/>
          </p:nvPr>
        </p:nvSpPr>
        <p:spPr>
          <a:xfrm>
            <a:off x="381000" y="274638"/>
            <a:ext cx="8405813" cy="715962"/>
          </a:xfrm>
        </p:spPr>
        <p:txBody>
          <a:bodyPr>
            <a:norm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pic>
        <p:nvPicPr>
          <p:cNvPr id="6" name="Picture 5" descr="Exterior_View.jpg"/>
          <p:cNvPicPr>
            <a:picLocks noChangeAspect="1"/>
          </p:cNvPicPr>
          <p:nvPr/>
        </p:nvPicPr>
        <p:blipFill>
          <a:blip r:embed="rId3" cstate="print">
            <a:lum bright="20000" contrast="10000"/>
          </a:blip>
          <a:stretch>
            <a:fillRect/>
          </a:stretch>
        </p:blipFill>
        <p:spPr>
          <a:xfrm>
            <a:off x="3048000" y="3921204"/>
            <a:ext cx="3102521" cy="2326890"/>
          </a:xfrm>
          <a:prstGeom prst="rect">
            <a:avLst/>
          </a:prstGeom>
        </p:spPr>
      </p:pic>
      <p:sp>
        <p:nvSpPr>
          <p:cNvPr id="8"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10" name="Picture 9" descr="Wedge-Layout-in-Insulator-Closeup.jpg"/>
          <p:cNvPicPr>
            <a:picLocks noChangeAspect="1"/>
          </p:cNvPicPr>
          <p:nvPr/>
        </p:nvPicPr>
        <p:blipFill>
          <a:blip r:embed="rId4" cstate="print">
            <a:lum bright="15000" contrast="-5000"/>
          </a:blip>
          <a:stretch>
            <a:fillRect/>
          </a:stretch>
        </p:blipFill>
        <p:spPr>
          <a:xfrm>
            <a:off x="3581400" y="914400"/>
            <a:ext cx="3503815" cy="2626822"/>
          </a:xfrm>
          <a:prstGeom prst="rect">
            <a:avLst/>
          </a:prstGeom>
          <a:noFill/>
          <a:ln>
            <a:noFill/>
          </a:ln>
        </p:spPr>
      </p:pic>
      <p:sp>
        <p:nvSpPr>
          <p:cNvPr id="12" name="TextBox 11"/>
          <p:cNvSpPr txBox="1"/>
          <p:nvPr/>
        </p:nvSpPr>
        <p:spPr>
          <a:xfrm>
            <a:off x="304800" y="1600200"/>
            <a:ext cx="184731" cy="369332"/>
          </a:xfrm>
          <a:prstGeom prst="rect">
            <a:avLst/>
          </a:prstGeom>
          <a:noFill/>
        </p:spPr>
        <p:txBody>
          <a:bodyPr wrap="none" rtlCol="0">
            <a:spAutoFit/>
          </a:bodyPr>
          <a:lstStyle/>
          <a:p>
            <a:endParaRPr lang="en-US" dirty="0"/>
          </a:p>
        </p:txBody>
      </p:sp>
      <p:pic>
        <p:nvPicPr>
          <p:cNvPr id="25" name="Picture 24" descr="Sealed-Prototype1.JPG"/>
          <p:cNvPicPr>
            <a:picLocks noChangeAspect="1"/>
          </p:cNvPicPr>
          <p:nvPr/>
        </p:nvPicPr>
        <p:blipFill>
          <a:blip r:embed="rId5" cstate="print"/>
          <a:stretch>
            <a:fillRect/>
          </a:stretch>
        </p:blipFill>
        <p:spPr>
          <a:xfrm>
            <a:off x="5105400" y="2133600"/>
            <a:ext cx="1163367" cy="634000"/>
          </a:xfrm>
          <a:prstGeom prst="rect">
            <a:avLst/>
          </a:prstGeom>
          <a:ln w="50800" cap="sq">
            <a:solidFill>
              <a:schemeClr val="accent3"/>
            </a:solidFill>
            <a:prstDash val="solid"/>
            <a:miter lim="800000"/>
          </a:ln>
          <a:effectLst>
            <a:outerShdw blurRad="50800" dist="38100" dir="2700000" algn="tl" rotWithShape="0">
              <a:srgbClr val="000000">
                <a:alpha val="43000"/>
              </a:srgbClr>
            </a:outerShdw>
          </a:effectLst>
        </p:spPr>
      </p:pic>
      <p:pic>
        <p:nvPicPr>
          <p:cNvPr id="26" name="Picture 25" descr="Prototype-side-view.JPG"/>
          <p:cNvPicPr>
            <a:picLocks noChangeAspect="1"/>
          </p:cNvPicPr>
          <p:nvPr/>
        </p:nvPicPr>
        <p:blipFill>
          <a:blip r:embed="rId6" cstate="print"/>
          <a:stretch>
            <a:fillRect/>
          </a:stretch>
        </p:blipFill>
        <p:spPr>
          <a:xfrm>
            <a:off x="1600200" y="1122791"/>
            <a:ext cx="1371600" cy="2569813"/>
          </a:xfrm>
          <a:prstGeom prst="rect">
            <a:avLst/>
          </a:prstGeom>
          <a:ln w="69850" cmpd="sng">
            <a:solidFill>
              <a:schemeClr val="accent3"/>
            </a:solidFill>
          </a:ln>
        </p:spPr>
      </p:pic>
      <p:sp>
        <p:nvSpPr>
          <p:cNvPr id="27" name="Circular Arrow 26"/>
          <p:cNvSpPr/>
          <p:nvPr/>
        </p:nvSpPr>
        <p:spPr>
          <a:xfrm rot="1260000">
            <a:off x="1955370" y="455246"/>
            <a:ext cx="3291840" cy="3017520"/>
          </a:xfrm>
          <a:prstGeom prst="circularArrow">
            <a:avLst>
              <a:gd name="adj1" fmla="val 12500"/>
              <a:gd name="adj2" fmla="val 1142319"/>
              <a:gd name="adj3" fmla="val 20457681"/>
              <a:gd name="adj4" fmla="val 13237699"/>
              <a:gd name="adj5" fmla="val 12500"/>
            </a:avLst>
          </a:prstGeom>
          <a:noFill/>
          <a:ln w="44450" cap="sq" cmpd="sng">
            <a:solidFill>
              <a:schemeClr val="accent1"/>
            </a:solidFill>
            <a:prstDash val="solid"/>
            <a:round/>
          </a:ln>
          <a:effectLst>
            <a:outerShdw blurRad="63500" dist="50800" dir="10800000" algn="ctr" rotWithShape="0">
              <a:schemeClr val="bg2">
                <a:lumMod val="90000"/>
                <a:alpha val="98000"/>
              </a:schemeClr>
            </a:outerShdw>
          </a:effectLst>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4960232" y="5445204"/>
            <a:ext cx="704039" cy="1107996"/>
          </a:xfrm>
          <a:prstGeom prst="rect">
            <a:avLst/>
          </a:prstGeom>
          <a:noFill/>
        </p:spPr>
        <p:txBody>
          <a:bodyPr wrap="none" lIns="91440" tIns="45720" rIns="91440" bIns="45720">
            <a:spAutoFit/>
          </a:bodyPr>
          <a:lstStyle/>
          <a:p>
            <a:pPr algn="ctr"/>
            <a:r>
              <a:rPr lang="en-US" sz="6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x</a:t>
            </a:r>
            <a:endParaRPr lang="en-US" sz="6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cxnSp>
        <p:nvCxnSpPr>
          <p:cNvPr id="32" name="Straight Arrow Connector 31"/>
          <p:cNvCxnSpPr/>
          <p:nvPr/>
        </p:nvCxnSpPr>
        <p:spPr>
          <a:xfrm rot="16200000" flipH="1">
            <a:off x="2781300" y="3543300"/>
            <a:ext cx="2209800" cy="2133600"/>
          </a:xfrm>
          <a:prstGeom prst="straightConnector1">
            <a:avLst/>
          </a:prstGeom>
          <a:ln w="76200" cap="sq" cmpd="sng">
            <a:prstDash val="dash"/>
            <a:tailEnd type="stealth" w="lg" len="lg"/>
          </a:ln>
          <a:effectLst>
            <a:outerShdw blurRad="50800" dist="50800" dir="10200000" sx="102000" sy="102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17</a:t>
            </a:fld>
            <a:endParaRPr lang="fr-CA" dirty="0"/>
          </a:p>
        </p:txBody>
      </p:sp>
      <p:sp>
        <p:nvSpPr>
          <p:cNvPr id="3076" name="Titre 1"/>
          <p:cNvSpPr>
            <a:spLocks noGrp="1"/>
          </p:cNvSpPr>
          <p:nvPr>
            <p:ph type="title"/>
          </p:nvPr>
        </p:nvSpPr>
        <p:spPr>
          <a:xfrm>
            <a:off x="381000" y="274638"/>
            <a:ext cx="8405813" cy="715962"/>
          </a:xfrm>
        </p:spPr>
        <p:txBody>
          <a:bodyPr>
            <a:norm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Active Collimator</a:t>
            </a:r>
          </a:p>
        </p:txBody>
      </p:sp>
      <p:sp>
        <p:nvSpPr>
          <p:cNvPr id="8"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sp>
        <p:nvSpPr>
          <p:cNvPr id="12" name="TextBox 11"/>
          <p:cNvSpPr txBox="1"/>
          <p:nvPr/>
        </p:nvSpPr>
        <p:spPr>
          <a:xfrm>
            <a:off x="304800" y="1600200"/>
            <a:ext cx="184731" cy="369332"/>
          </a:xfrm>
          <a:prstGeom prst="rect">
            <a:avLst/>
          </a:prstGeom>
          <a:noFill/>
        </p:spPr>
        <p:txBody>
          <a:bodyPr wrap="none" rtlCol="0">
            <a:spAutoFit/>
          </a:bodyPr>
          <a:lstStyle/>
          <a:p>
            <a:endParaRPr lang="en-US" dirty="0"/>
          </a:p>
        </p:txBody>
      </p:sp>
      <p:grpSp>
        <p:nvGrpSpPr>
          <p:cNvPr id="52" name="Group 51"/>
          <p:cNvGrpSpPr/>
          <p:nvPr/>
        </p:nvGrpSpPr>
        <p:grpSpPr>
          <a:xfrm>
            <a:off x="85436" y="2209800"/>
            <a:ext cx="1209964" cy="2895600"/>
            <a:chOff x="85436" y="2209800"/>
            <a:chExt cx="1209964" cy="2895600"/>
          </a:xfrm>
        </p:grpSpPr>
        <p:pic>
          <p:nvPicPr>
            <p:cNvPr id="16" name="Picture 15" descr="Photon-Beam.jpg"/>
            <p:cNvPicPr>
              <a:picLocks noChangeAspect="1"/>
            </p:cNvPicPr>
            <p:nvPr/>
          </p:nvPicPr>
          <p:blipFill>
            <a:blip r:embed="rId3" cstate="print"/>
            <a:stretch>
              <a:fillRect/>
            </a:stretch>
          </p:blipFill>
          <p:spPr>
            <a:xfrm>
              <a:off x="381000" y="2441688"/>
              <a:ext cx="463957" cy="937927"/>
            </a:xfrm>
            <a:prstGeom prst="rect">
              <a:avLst/>
            </a:prstGeom>
          </p:spPr>
        </p:pic>
        <p:pic>
          <p:nvPicPr>
            <p:cNvPr id="17" name="Picture 16" descr="Material.jpg"/>
            <p:cNvPicPr>
              <a:picLocks noChangeAspect="1"/>
            </p:cNvPicPr>
            <p:nvPr/>
          </p:nvPicPr>
          <p:blipFill>
            <a:blip r:embed="rId4" cstate="print"/>
            <a:stretch>
              <a:fillRect/>
            </a:stretch>
          </p:blipFill>
          <p:spPr>
            <a:xfrm>
              <a:off x="85436" y="3429000"/>
              <a:ext cx="1209964" cy="304800"/>
            </a:xfrm>
            <a:prstGeom prst="rect">
              <a:avLst/>
            </a:prstGeom>
          </p:spPr>
        </p:pic>
        <p:pic>
          <p:nvPicPr>
            <p:cNvPr id="18" name="Picture 17" descr="Ejected-Electrons.jpg"/>
            <p:cNvPicPr>
              <a:picLocks noChangeAspect="1"/>
            </p:cNvPicPr>
            <p:nvPr/>
          </p:nvPicPr>
          <p:blipFill>
            <a:blip r:embed="rId5" cstate="print"/>
            <a:stretch>
              <a:fillRect/>
            </a:stretch>
          </p:blipFill>
          <p:spPr>
            <a:xfrm>
              <a:off x="304800" y="3951093"/>
              <a:ext cx="685800" cy="849507"/>
            </a:xfrm>
            <a:prstGeom prst="rect">
              <a:avLst/>
            </a:prstGeom>
          </p:spPr>
        </p:pic>
        <p:sp>
          <p:nvSpPr>
            <p:cNvPr id="20" name="TextBox 19"/>
            <p:cNvSpPr txBox="1"/>
            <p:nvPr/>
          </p:nvSpPr>
          <p:spPr>
            <a:xfrm>
              <a:off x="152400" y="2209800"/>
              <a:ext cx="914400" cy="276999"/>
            </a:xfrm>
            <a:prstGeom prst="rect">
              <a:avLst/>
            </a:prstGeom>
            <a:noFill/>
          </p:spPr>
          <p:txBody>
            <a:bodyPr wrap="square" rtlCol="0">
              <a:spAutoFit/>
            </a:bodyPr>
            <a:lstStyle/>
            <a:p>
              <a:pPr algn="ctr"/>
              <a:r>
                <a:rPr lang="el-GR" sz="1200" dirty="0" smtClean="0">
                  <a:latin typeface="GreekC_IV25"/>
                  <a:cs typeface="GreekC_IV25"/>
                </a:rPr>
                <a:t>γ</a:t>
              </a:r>
              <a:r>
                <a:rPr lang="en-US" sz="800" dirty="0" smtClean="0">
                  <a:latin typeface="GreekC_IV25"/>
                  <a:cs typeface="GreekC_IV25"/>
                </a:rPr>
                <a:t> </a:t>
              </a:r>
              <a:r>
                <a:rPr lang="en-US" sz="1200" dirty="0" smtClean="0"/>
                <a:t>Beam</a:t>
              </a:r>
              <a:endParaRPr lang="en-US" sz="1200" dirty="0"/>
            </a:p>
          </p:txBody>
        </p:sp>
        <p:sp>
          <p:nvSpPr>
            <p:cNvPr id="21" name="TextBox 20"/>
            <p:cNvSpPr txBox="1"/>
            <p:nvPr/>
          </p:nvSpPr>
          <p:spPr>
            <a:xfrm>
              <a:off x="228600" y="3685401"/>
              <a:ext cx="990600" cy="276999"/>
            </a:xfrm>
            <a:prstGeom prst="rect">
              <a:avLst/>
            </a:prstGeom>
            <a:noFill/>
          </p:spPr>
          <p:txBody>
            <a:bodyPr wrap="square" rtlCol="0">
              <a:spAutoFit/>
            </a:bodyPr>
            <a:lstStyle/>
            <a:p>
              <a:r>
                <a:rPr lang="en-US" sz="1200" dirty="0" smtClean="0"/>
                <a:t>Tungsten</a:t>
              </a:r>
            </a:p>
          </p:txBody>
        </p:sp>
        <p:sp>
          <p:nvSpPr>
            <p:cNvPr id="22" name="TextBox 21"/>
            <p:cNvSpPr txBox="1"/>
            <p:nvPr/>
          </p:nvSpPr>
          <p:spPr>
            <a:xfrm>
              <a:off x="228600" y="4828401"/>
              <a:ext cx="990600" cy="276999"/>
            </a:xfrm>
            <a:prstGeom prst="rect">
              <a:avLst/>
            </a:prstGeom>
            <a:noFill/>
          </p:spPr>
          <p:txBody>
            <a:bodyPr wrap="square" rtlCol="0">
              <a:spAutoFit/>
            </a:bodyPr>
            <a:lstStyle/>
            <a:p>
              <a:pPr algn="ctr"/>
              <a:r>
                <a:rPr lang="en-US" sz="1200" dirty="0" smtClean="0"/>
                <a:t>Ejected e</a:t>
              </a:r>
              <a:r>
                <a:rPr lang="en-US" sz="1200" baseline="30000" dirty="0" smtClean="0"/>
                <a:t>-</a:t>
              </a:r>
            </a:p>
          </p:txBody>
        </p:sp>
      </p:grpSp>
      <p:grpSp>
        <p:nvGrpSpPr>
          <p:cNvPr id="68" name="Group 67"/>
          <p:cNvGrpSpPr/>
          <p:nvPr/>
        </p:nvGrpSpPr>
        <p:grpSpPr>
          <a:xfrm>
            <a:off x="5029200" y="987623"/>
            <a:ext cx="4038600" cy="3203377"/>
            <a:chOff x="5105400" y="987623"/>
            <a:chExt cx="4038600" cy="3203377"/>
          </a:xfrm>
        </p:grpSpPr>
        <p:grpSp>
          <p:nvGrpSpPr>
            <p:cNvPr id="59" name="Group 58"/>
            <p:cNvGrpSpPr/>
            <p:nvPr/>
          </p:nvGrpSpPr>
          <p:grpSpPr>
            <a:xfrm>
              <a:off x="5105400" y="987623"/>
              <a:ext cx="3925425" cy="3082928"/>
              <a:chOff x="5105400" y="987623"/>
              <a:chExt cx="3925425" cy="3082928"/>
            </a:xfrm>
          </p:grpSpPr>
          <p:pic>
            <p:nvPicPr>
              <p:cNvPr id="7" name="Picture 6" descr="Electronics-2.jpg"/>
              <p:cNvPicPr>
                <a:picLocks noChangeAspect="1"/>
              </p:cNvPicPr>
              <p:nvPr/>
            </p:nvPicPr>
            <p:blipFill>
              <a:blip r:embed="rId6" cstate="print"/>
              <a:stretch>
                <a:fillRect/>
              </a:stretch>
            </p:blipFill>
            <p:spPr>
              <a:xfrm>
                <a:off x="5105401" y="2971801"/>
                <a:ext cx="1752599" cy="1098750"/>
              </a:xfrm>
              <a:prstGeom prst="rect">
                <a:avLst/>
              </a:prstGeom>
            </p:spPr>
          </p:pic>
          <p:pic>
            <p:nvPicPr>
              <p:cNvPr id="9" name="Picture 8" descr="Collimator-Insulator.jpg"/>
              <p:cNvPicPr>
                <a:picLocks noChangeAspect="1"/>
              </p:cNvPicPr>
              <p:nvPr/>
            </p:nvPicPr>
            <p:blipFill>
              <a:blip r:embed="rId7" cstate="print"/>
              <a:stretch>
                <a:fillRect/>
              </a:stretch>
            </p:blipFill>
            <p:spPr>
              <a:xfrm>
                <a:off x="5105400" y="1143000"/>
                <a:ext cx="1752599" cy="1755979"/>
              </a:xfrm>
              <a:prstGeom prst="rect">
                <a:avLst/>
              </a:prstGeom>
            </p:spPr>
          </p:pic>
          <p:pic>
            <p:nvPicPr>
              <p:cNvPr id="10" name="Picture 9" descr="Wedge-Layout-in-Insulator-Closeup.jpg"/>
              <p:cNvPicPr>
                <a:picLocks noChangeAspect="1"/>
              </p:cNvPicPr>
              <p:nvPr/>
            </p:nvPicPr>
            <p:blipFill>
              <a:blip r:embed="rId8" cstate="print"/>
              <a:stretch>
                <a:fillRect/>
              </a:stretch>
            </p:blipFill>
            <p:spPr>
              <a:xfrm>
                <a:off x="7010400" y="1905000"/>
                <a:ext cx="2020425" cy="1676400"/>
              </a:xfrm>
              <a:prstGeom prst="rect">
                <a:avLst/>
              </a:prstGeom>
            </p:spPr>
          </p:pic>
          <p:sp>
            <p:nvSpPr>
              <p:cNvPr id="34" name="TextBox 33"/>
              <p:cNvSpPr txBox="1"/>
              <p:nvPr/>
            </p:nvSpPr>
            <p:spPr>
              <a:xfrm>
                <a:off x="7315200" y="987623"/>
                <a:ext cx="1447800"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Insulator</a:t>
                </a:r>
                <a:endParaRPr lang="en-US" sz="1400" b="1" dirty="0">
                  <a:effectLst>
                    <a:outerShdw blurRad="38100" dist="38100" dir="2700000" algn="tl">
                      <a:srgbClr val="000000">
                        <a:alpha val="43137"/>
                      </a:srgbClr>
                    </a:outerShdw>
                  </a:effectLst>
                </a:endParaRPr>
              </a:p>
            </p:txBody>
          </p:sp>
          <p:cxnSp>
            <p:nvCxnSpPr>
              <p:cNvPr id="38" name="Straight Arrow Connector 37"/>
              <p:cNvCxnSpPr/>
              <p:nvPr/>
            </p:nvCxnSpPr>
            <p:spPr>
              <a:xfrm rot="10800000" flipV="1">
                <a:off x="6705604" y="1143002"/>
                <a:ext cx="838197" cy="378020"/>
              </a:xfrm>
              <a:prstGeom prst="straightConnector1">
                <a:avLst/>
              </a:prstGeom>
              <a:ln w="38100">
                <a:solidFill>
                  <a:schemeClr val="accent3"/>
                </a:solidFill>
                <a:tailEnd type="stealth" w="lg" len="lg"/>
              </a:ln>
              <a:effectLst>
                <a:outerShdw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781800" y="3733814"/>
              <a:ext cx="2362200" cy="457186"/>
              <a:chOff x="6781800" y="3733814"/>
              <a:chExt cx="2362200" cy="457186"/>
            </a:xfrm>
          </p:grpSpPr>
          <p:sp>
            <p:nvSpPr>
              <p:cNvPr id="60" name="TextBox 59"/>
              <p:cNvSpPr txBox="1"/>
              <p:nvPr/>
            </p:nvSpPr>
            <p:spPr>
              <a:xfrm>
                <a:off x="7391400" y="3883223"/>
                <a:ext cx="1752600"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Tungsten Wedges</a:t>
                </a:r>
              </a:p>
            </p:txBody>
          </p:sp>
          <p:cxnSp>
            <p:nvCxnSpPr>
              <p:cNvPr id="61" name="Straight Arrow Connector 60"/>
              <p:cNvCxnSpPr/>
              <p:nvPr/>
            </p:nvCxnSpPr>
            <p:spPr>
              <a:xfrm rot="10800000">
                <a:off x="6781800" y="3733814"/>
                <a:ext cx="609600" cy="228586"/>
              </a:xfrm>
              <a:prstGeom prst="straightConnector1">
                <a:avLst/>
              </a:prstGeom>
              <a:ln w="38100">
                <a:solidFill>
                  <a:schemeClr val="accent3"/>
                </a:solidFill>
                <a:tailEnd type="stealth" w="lg" len="lg"/>
              </a:ln>
              <a:effectLst>
                <a:outerShdw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1219200" y="685800"/>
            <a:ext cx="3864521" cy="5681668"/>
            <a:chOff x="1164679" y="637401"/>
            <a:chExt cx="3864521" cy="5681668"/>
          </a:xfrm>
        </p:grpSpPr>
        <p:sp>
          <p:nvSpPr>
            <p:cNvPr id="13" name="TextBox 12"/>
            <p:cNvSpPr txBox="1"/>
            <p:nvPr/>
          </p:nvSpPr>
          <p:spPr>
            <a:xfrm>
              <a:off x="4038600" y="3225225"/>
              <a:ext cx="990600" cy="584775"/>
            </a:xfrm>
            <a:prstGeom prst="rect">
              <a:avLst/>
            </a:prstGeom>
            <a:noFill/>
          </p:spPr>
          <p:txBody>
            <a:bodyPr wrap="square" rtlCol="0">
              <a:spAutoFit/>
            </a:bodyPr>
            <a:lstStyle/>
            <a:p>
              <a:pPr algn="ctr"/>
              <a:r>
                <a:rPr lang="en-US" sz="1400" dirty="0" smtClean="0"/>
                <a:t>Cathode</a:t>
              </a:r>
            </a:p>
            <a:p>
              <a:pPr algn="ctr"/>
              <a:r>
                <a:rPr lang="en-US" dirty="0" smtClean="0"/>
                <a:t>(</a:t>
              </a:r>
              <a:r>
                <a:rPr lang="en-US" b="1" dirty="0" smtClean="0"/>
                <a:t>+</a:t>
              </a:r>
              <a:r>
                <a:rPr lang="en-US" dirty="0" smtClean="0"/>
                <a:t>)</a:t>
              </a:r>
              <a:endParaRPr lang="en-US" dirty="0"/>
            </a:p>
          </p:txBody>
        </p:sp>
        <p:sp>
          <p:nvSpPr>
            <p:cNvPr id="14" name="TextBox 13"/>
            <p:cNvSpPr txBox="1"/>
            <p:nvPr/>
          </p:nvSpPr>
          <p:spPr>
            <a:xfrm>
              <a:off x="4038600" y="4953000"/>
              <a:ext cx="990600" cy="584775"/>
            </a:xfrm>
            <a:prstGeom prst="rect">
              <a:avLst/>
            </a:prstGeom>
            <a:noFill/>
          </p:spPr>
          <p:txBody>
            <a:bodyPr wrap="square" rtlCol="0">
              <a:spAutoFit/>
            </a:bodyPr>
            <a:lstStyle/>
            <a:p>
              <a:pPr algn="ctr"/>
              <a:r>
                <a:rPr lang="en-US" sz="1400" dirty="0" smtClean="0"/>
                <a:t>Anode</a:t>
              </a:r>
            </a:p>
            <a:p>
              <a:pPr algn="ctr"/>
              <a:r>
                <a:rPr lang="en-US" dirty="0" smtClean="0"/>
                <a:t>(</a:t>
              </a:r>
              <a:r>
                <a:rPr lang="en-US" b="1" dirty="0" smtClean="0"/>
                <a:t>-</a:t>
              </a:r>
              <a:r>
                <a:rPr lang="en-US" dirty="0" smtClean="0"/>
                <a:t>)</a:t>
              </a:r>
              <a:endParaRPr lang="en-US" b="1" dirty="0" smtClean="0"/>
            </a:p>
          </p:txBody>
        </p:sp>
        <p:grpSp>
          <p:nvGrpSpPr>
            <p:cNvPr id="50" name="Group 49"/>
            <p:cNvGrpSpPr/>
            <p:nvPr/>
          </p:nvGrpSpPr>
          <p:grpSpPr>
            <a:xfrm>
              <a:off x="1164679" y="637401"/>
              <a:ext cx="3102521" cy="5681668"/>
              <a:chOff x="1164679" y="637401"/>
              <a:chExt cx="3102521" cy="5681668"/>
            </a:xfrm>
          </p:grpSpPr>
          <p:pic>
            <p:nvPicPr>
              <p:cNvPr id="6" name="Picture 5" descr="Exterior_View.jpg"/>
              <p:cNvPicPr>
                <a:picLocks noChangeAspect="1"/>
              </p:cNvPicPr>
              <p:nvPr/>
            </p:nvPicPr>
            <p:blipFill>
              <a:blip r:embed="rId9" cstate="print"/>
              <a:stretch>
                <a:fillRect/>
              </a:stretch>
            </p:blipFill>
            <p:spPr>
              <a:xfrm>
                <a:off x="1164679" y="914400"/>
                <a:ext cx="3102521" cy="5404669"/>
              </a:xfrm>
              <a:prstGeom prst="rect">
                <a:avLst/>
              </a:prstGeom>
            </p:spPr>
          </p:pic>
          <p:sp>
            <p:nvSpPr>
              <p:cNvPr id="29" name="Flowchart: Connector 28"/>
              <p:cNvSpPr/>
              <p:nvPr/>
            </p:nvSpPr>
            <p:spPr>
              <a:xfrm>
                <a:off x="2660904" y="1755648"/>
                <a:ext cx="109728" cy="91440"/>
              </a:xfrm>
              <a:prstGeom prst="flowChartConnector">
                <a:avLst/>
              </a:prstGeom>
              <a:noFill/>
              <a:ln w="25400"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stCxn id="6" idx="0"/>
              </p:cNvCxnSpPr>
              <p:nvPr/>
            </p:nvCxnSpPr>
            <p:spPr>
              <a:xfrm rot="16200000" flipH="1" flipV="1">
                <a:off x="2258568" y="1344168"/>
                <a:ext cx="914400" cy="0"/>
              </a:xfrm>
              <a:prstGeom prst="straightConnector1">
                <a:avLst/>
              </a:prstGeom>
              <a:ln w="31750">
                <a:solidFill>
                  <a:schemeClr val="accent2"/>
                </a:solidFill>
                <a:tailEnd type="arrow" w="med"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86000" y="637401"/>
                <a:ext cx="914400" cy="276999"/>
              </a:xfrm>
              <a:prstGeom prst="rect">
                <a:avLst/>
              </a:prstGeom>
              <a:noFill/>
            </p:spPr>
            <p:txBody>
              <a:bodyPr wrap="square" rtlCol="0">
                <a:spAutoFit/>
              </a:bodyPr>
              <a:lstStyle/>
              <a:p>
                <a:pPr algn="ctr"/>
                <a:r>
                  <a:rPr lang="el-GR" sz="1200" dirty="0" smtClean="0">
                    <a:latin typeface="GreekC_IV25"/>
                    <a:cs typeface="GreekC_IV25"/>
                  </a:rPr>
                  <a:t>γ</a:t>
                </a:r>
                <a:r>
                  <a:rPr lang="en-US" sz="800" dirty="0" smtClean="0">
                    <a:latin typeface="GreekC_IV25"/>
                    <a:cs typeface="GreekC_IV25"/>
                  </a:rPr>
                  <a:t> </a:t>
                </a:r>
                <a:r>
                  <a:rPr lang="en-US" sz="1200" dirty="0" smtClean="0"/>
                  <a:t>Beam</a:t>
                </a:r>
                <a:endParaRPr lang="en-US" sz="1200" dirty="0"/>
              </a:p>
            </p:txBody>
          </p:sp>
          <p:sp>
            <p:nvSpPr>
              <p:cNvPr id="55" name="TextBox 54"/>
              <p:cNvSpPr txBox="1"/>
              <p:nvPr/>
            </p:nvSpPr>
            <p:spPr>
              <a:xfrm>
                <a:off x="3048000" y="2237601"/>
                <a:ext cx="838200" cy="276999"/>
              </a:xfrm>
              <a:prstGeom prst="rect">
                <a:avLst/>
              </a:prstGeom>
              <a:noFill/>
            </p:spPr>
            <p:txBody>
              <a:bodyPr wrap="square" rtlCol="0">
                <a:spAutoFit/>
              </a:bodyPr>
              <a:lstStyle/>
              <a:p>
                <a:pPr algn="ctr"/>
                <a:r>
                  <a:rPr lang="el-GR" sz="1200" dirty="0" smtClean="0"/>
                  <a:t>Φ</a:t>
                </a:r>
                <a:r>
                  <a:rPr lang="en-US" sz="1200" dirty="0" smtClean="0"/>
                  <a:t> 5mm.</a:t>
                </a:r>
                <a:endParaRPr lang="en-US" sz="1200" dirty="0"/>
              </a:p>
            </p:txBody>
          </p:sp>
          <p:sp>
            <p:nvSpPr>
              <p:cNvPr id="31" name="Flowchart: Connector 30"/>
              <p:cNvSpPr/>
              <p:nvPr/>
            </p:nvSpPr>
            <p:spPr>
              <a:xfrm>
                <a:off x="2660904" y="3666744"/>
                <a:ext cx="109728" cy="91440"/>
              </a:xfrm>
              <a:prstGeom prst="flowChartConnector">
                <a:avLst/>
              </a:prstGeom>
              <a:noFill/>
              <a:ln w="25400"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rot="16200000" flipH="1" flipV="1">
                <a:off x="2578608" y="3596640"/>
                <a:ext cx="274320" cy="0"/>
              </a:xfrm>
              <a:prstGeom prst="straightConnector1">
                <a:avLst/>
              </a:prstGeom>
              <a:ln w="31750">
                <a:solidFill>
                  <a:schemeClr val="accent2"/>
                </a:solidFill>
                <a:tailEnd type="arrow" w="med" len="lg"/>
              </a:ln>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a:off x="2651760" y="4928616"/>
                <a:ext cx="109728" cy="91440"/>
              </a:xfrm>
              <a:prstGeom prst="flowChartConnector">
                <a:avLst/>
              </a:prstGeom>
              <a:noFill/>
              <a:ln w="25400"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rot="16200000" flipH="1" flipV="1">
                <a:off x="2542032" y="4818888"/>
                <a:ext cx="347472" cy="0"/>
              </a:xfrm>
              <a:prstGeom prst="straightConnector1">
                <a:avLst/>
              </a:prstGeom>
              <a:ln w="31750">
                <a:solidFill>
                  <a:schemeClr val="accent2"/>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584168" y="2029968"/>
                <a:ext cx="502920" cy="1848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a:off x="2926080" y="236200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3" name="TextBox 52"/>
          <p:cNvSpPr txBox="1"/>
          <p:nvPr/>
        </p:nvSpPr>
        <p:spPr>
          <a:xfrm>
            <a:off x="4953000" y="4390072"/>
            <a:ext cx="4191000" cy="1477328"/>
          </a:xfrm>
          <a:prstGeom prst="rect">
            <a:avLst/>
          </a:prstGeom>
          <a:noFill/>
        </p:spPr>
        <p:txBody>
          <a:bodyPr wrap="square" rtlCol="0">
            <a:spAutoFit/>
          </a:bodyPr>
          <a:lstStyle/>
          <a:p>
            <a:r>
              <a:rPr lang="en-US" b="1" i="1" u="sng" dirty="0" smtClean="0">
                <a:effectLst>
                  <a:outerShdw blurRad="38100" dist="38100" dir="2700000" algn="tl">
                    <a:srgbClr val="000000">
                      <a:alpha val="43137"/>
                    </a:srgbClr>
                  </a:outerShdw>
                </a:effectLst>
              </a:rPr>
              <a:t>Active Collimator </a:t>
            </a:r>
            <a:r>
              <a:rPr lang="en-US" b="1" i="1" dirty="0" smtClean="0">
                <a:effectLst>
                  <a:outerShdw blurRad="38100" dist="38100" dir="2700000" algn="tl">
                    <a:srgbClr val="000000">
                      <a:alpha val="43137"/>
                    </a:srgbClr>
                  </a:outerShdw>
                </a:effectLst>
              </a:rPr>
              <a:t> </a:t>
            </a:r>
            <a:r>
              <a:rPr lang="en-US" dirty="0" smtClean="0"/>
              <a:t>▶ Photon beam position monitor which will provide feedback to magnets upstream to ensure we thread through the collimators to the target.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724400"/>
          </a:xfrm>
        </p:spPr>
        <p:txBody>
          <a:bodyPr>
            <a:noAutofit/>
          </a:bodyPr>
          <a:lstStyle/>
          <a:p>
            <a:pPr>
              <a:buNone/>
            </a:pPr>
            <a:r>
              <a:rPr lang="en-US" sz="2800" u="sng" dirty="0" smtClean="0">
                <a:solidFill>
                  <a:srgbClr val="595959"/>
                </a:solidFill>
              </a:rPr>
              <a:t>Active Collimator:</a:t>
            </a:r>
          </a:p>
          <a:p>
            <a:pPr>
              <a:buNone/>
            </a:pP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Parasitic Beam Test</a:t>
            </a:r>
            <a:endParaRPr lang="en-US" sz="900" dirty="0" smtClean="0">
              <a:solidFill>
                <a:srgbClr val="595959"/>
              </a:solidFill>
            </a:endParaRPr>
          </a:p>
          <a:p>
            <a:pPr lvl="2"/>
            <a:r>
              <a:rPr lang="en-US" sz="2000" u="sng" dirty="0" smtClean="0">
                <a:solidFill>
                  <a:srgbClr val="595959"/>
                </a:solidFill>
              </a:rPr>
              <a:t>Goals</a:t>
            </a:r>
            <a:r>
              <a:rPr lang="en-US" sz="2000" dirty="0" smtClean="0">
                <a:solidFill>
                  <a:srgbClr val="595959"/>
                </a:solidFill>
              </a:rPr>
              <a:t>:</a:t>
            </a:r>
          </a:p>
          <a:p>
            <a:pPr lvl="3">
              <a:buClr>
                <a:schemeClr val="accent3"/>
              </a:buClr>
              <a:buSzPct val="65000"/>
              <a:buFont typeface="Wingdings" pitchFamily="2" charset="2"/>
              <a:buChar char="Ø"/>
            </a:pPr>
            <a:r>
              <a:rPr lang="en-US" sz="1800" dirty="0" smtClean="0">
                <a:solidFill>
                  <a:srgbClr val="595959"/>
                </a:solidFill>
              </a:rPr>
              <a:t>Test the readout which was updated to 4 of 8 instruments  </a:t>
            </a:r>
            <a:r>
              <a:rPr lang="en-US" sz="1400" b="1" dirty="0" smtClean="0">
                <a:solidFill>
                  <a:srgbClr val="595959"/>
                </a:solidFill>
              </a:rPr>
              <a:t>(Since 2007 beam test)</a:t>
            </a:r>
          </a:p>
          <a:p>
            <a:pPr lvl="4">
              <a:buClr>
                <a:schemeClr val="accent3"/>
              </a:buClr>
              <a:buSzPct val="65000"/>
              <a:buFont typeface="Wingdings" pitchFamily="2" charset="2"/>
              <a:buChar char="Ø"/>
            </a:pPr>
            <a:r>
              <a:rPr lang="en-US" sz="1600" dirty="0" smtClean="0">
                <a:solidFill>
                  <a:srgbClr val="595959"/>
                </a:solidFill>
              </a:rPr>
              <a:t>Permits 2 complete opposing quadrants to be monitored continuously</a:t>
            </a:r>
            <a:r>
              <a:rPr lang="en-US" sz="1800" dirty="0" smtClean="0">
                <a:solidFill>
                  <a:srgbClr val="595959"/>
                </a:solidFill>
              </a:rPr>
              <a:t>	</a:t>
            </a:r>
          </a:p>
          <a:p>
            <a:pPr lvl="3">
              <a:buClr>
                <a:schemeClr val="accent3"/>
              </a:buClr>
              <a:buSzPct val="65000"/>
              <a:buFont typeface="Wingdings" pitchFamily="2" charset="2"/>
              <a:buChar char="Ø"/>
            </a:pPr>
            <a:r>
              <a:rPr lang="en-US" sz="1800" dirty="0" smtClean="0">
                <a:solidFill>
                  <a:srgbClr val="595959"/>
                </a:solidFill>
              </a:rPr>
              <a:t>Test the spatial resolution of the device</a:t>
            </a:r>
          </a:p>
          <a:p>
            <a:pPr lvl="4">
              <a:buClr>
                <a:schemeClr val="accent3"/>
              </a:buClr>
              <a:buSzPct val="65000"/>
              <a:buFont typeface="Wingdings" pitchFamily="2" charset="2"/>
              <a:buChar char="Ø"/>
            </a:pPr>
            <a:r>
              <a:rPr lang="en-US" sz="1600" dirty="0" smtClean="0">
                <a:solidFill>
                  <a:srgbClr val="595959"/>
                </a:solidFill>
              </a:rPr>
              <a:t>In absence of narrow upstream collimator </a:t>
            </a:r>
          </a:p>
          <a:p>
            <a:pPr lvl="6">
              <a:buSzPct val="65000"/>
              <a:buNone/>
            </a:pPr>
            <a:r>
              <a:rPr lang="en-US" sz="1400" dirty="0" smtClean="0">
                <a:solidFill>
                  <a:srgbClr val="595959"/>
                </a:solidFill>
              </a:rPr>
              <a:t>(Present in 2007 beam test)</a:t>
            </a:r>
            <a:endParaRPr lang="en-US" sz="1700" dirty="0" smtClean="0">
              <a:solidFill>
                <a:srgbClr val="595959"/>
              </a:solidFill>
            </a:endParaRP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18</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12" name="Picture 11" descr="Collimator-Closeup-in-Beam-Test-Setup2.jpg"/>
          <p:cNvPicPr>
            <a:picLocks noChangeAspect="1"/>
          </p:cNvPicPr>
          <p:nvPr/>
        </p:nvPicPr>
        <p:blipFill>
          <a:blip r:embed="rId3" cstate="print"/>
          <a:stretch>
            <a:fillRect/>
          </a:stretch>
        </p:blipFill>
        <p:spPr>
          <a:xfrm>
            <a:off x="152400" y="2667000"/>
            <a:ext cx="2971800" cy="22288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724400"/>
          </a:xfrm>
        </p:spPr>
        <p:txBody>
          <a:bodyPr>
            <a:noAutofit/>
          </a:bodyPr>
          <a:lstStyle/>
          <a:p>
            <a:pPr>
              <a:buNone/>
            </a:pPr>
            <a:r>
              <a:rPr lang="en-US" sz="2800" u="sng" dirty="0" smtClean="0">
                <a:solidFill>
                  <a:srgbClr val="595959"/>
                </a:solidFill>
              </a:rPr>
              <a:t>Active Collimator:</a:t>
            </a:r>
          </a:p>
          <a:p>
            <a:pPr>
              <a:buNone/>
            </a:pP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Parasitic Beam Test</a:t>
            </a:r>
            <a:endParaRPr lang="en-US" sz="900" dirty="0" smtClean="0">
              <a:solidFill>
                <a:srgbClr val="595959"/>
              </a:solidFill>
            </a:endParaRPr>
          </a:p>
          <a:p>
            <a:pPr lvl="2"/>
            <a:r>
              <a:rPr lang="en-US" sz="2000" u="sng" dirty="0" smtClean="0">
                <a:solidFill>
                  <a:srgbClr val="595959"/>
                </a:solidFill>
              </a:rPr>
              <a:t>Goals</a:t>
            </a:r>
            <a:r>
              <a:rPr lang="en-US" sz="2000" dirty="0" smtClean="0">
                <a:solidFill>
                  <a:srgbClr val="595959"/>
                </a:solidFill>
              </a:rPr>
              <a:t>:</a:t>
            </a:r>
          </a:p>
          <a:p>
            <a:pPr lvl="3">
              <a:buClr>
                <a:schemeClr val="accent3"/>
              </a:buClr>
              <a:buSzPct val="65000"/>
              <a:buFont typeface="Wingdings" pitchFamily="2" charset="2"/>
              <a:buChar char="Ø"/>
            </a:pPr>
            <a:r>
              <a:rPr lang="en-US" sz="1800" dirty="0" smtClean="0">
                <a:solidFill>
                  <a:srgbClr val="595959"/>
                </a:solidFill>
              </a:rPr>
              <a:t>Determine the bandwidth limits of the position readout (signal noise vs. bandwidth of the detector signals)</a:t>
            </a:r>
          </a:p>
          <a:p>
            <a:pPr lvl="4">
              <a:buClr>
                <a:schemeClr val="accent3"/>
              </a:buClr>
              <a:buSzPct val="65000"/>
              <a:buFont typeface="Wingdings" pitchFamily="2" charset="2"/>
              <a:buChar char="Ø"/>
            </a:pPr>
            <a:r>
              <a:rPr lang="en-US" sz="1700" dirty="0" smtClean="0">
                <a:solidFill>
                  <a:srgbClr val="595959"/>
                </a:solidFill>
              </a:rPr>
              <a:t>Will be used to stabilize the photon beam position in Hall D using a controlled feedback loop to electron beam correctors up stream of the radiator</a:t>
            </a: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19</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12" name="Picture 11" descr="Collimator-Closeup-in-Beam-Test-Setup2.jpg"/>
          <p:cNvPicPr>
            <a:picLocks noChangeAspect="1"/>
          </p:cNvPicPr>
          <p:nvPr/>
        </p:nvPicPr>
        <p:blipFill>
          <a:blip r:embed="rId3" cstate="print"/>
          <a:stretch>
            <a:fillRect/>
          </a:stretch>
        </p:blipFill>
        <p:spPr>
          <a:xfrm>
            <a:off x="152400" y="2667000"/>
            <a:ext cx="2971800" cy="22288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990600" y="1219200"/>
            <a:ext cx="7224713" cy="1752600"/>
          </a:xfrm>
        </p:spPr>
        <p:txBody>
          <a:bodyPr>
            <a:noAutofit/>
          </a:bodyPr>
          <a:lstStyle/>
          <a:p>
            <a:pPr>
              <a:buBlip>
                <a:blip r:embed="rId3"/>
              </a:buBlip>
            </a:pPr>
            <a:r>
              <a:rPr lang="en-US" sz="2800" dirty="0" smtClean="0">
                <a:solidFill>
                  <a:srgbClr val="595959"/>
                </a:solidFill>
              </a:rPr>
              <a:t>Update on Delivered Prototype to JLab</a:t>
            </a:r>
          </a:p>
          <a:p>
            <a:pPr>
              <a:buNone/>
            </a:pPr>
            <a:endParaRPr lang="en-US" sz="800" noProof="1" smtClean="0">
              <a:solidFill>
                <a:srgbClr val="595959"/>
              </a:solidFill>
            </a:endParaRPr>
          </a:p>
          <a:p>
            <a:pPr lvl="1">
              <a:buClr>
                <a:schemeClr val="tx2"/>
              </a:buClr>
              <a:buFont typeface="Arial" pitchFamily="34" charset="0"/>
              <a:buChar char="•"/>
            </a:pPr>
            <a:r>
              <a:rPr lang="en-US" sz="2400" noProof="1" smtClean="0">
                <a:solidFill>
                  <a:srgbClr val="595959"/>
                </a:solidFill>
              </a:rPr>
              <a:t>Preparations</a:t>
            </a:r>
            <a:r>
              <a:rPr lang="en-US" sz="2400" dirty="0" smtClean="0">
                <a:solidFill>
                  <a:srgbClr val="595959"/>
                </a:solidFill>
              </a:rPr>
              <a:t> for Beam Test</a:t>
            </a:r>
          </a:p>
          <a:p>
            <a:pPr lvl="1">
              <a:buClr>
                <a:schemeClr val="tx2"/>
              </a:buClr>
              <a:buNone/>
            </a:pPr>
            <a:endParaRPr lang="en-US" sz="800" dirty="0" smtClean="0">
              <a:solidFill>
                <a:srgbClr val="595959"/>
              </a:solidFill>
            </a:endParaRPr>
          </a:p>
          <a:p>
            <a:pPr lvl="1">
              <a:buClr>
                <a:schemeClr val="tx2"/>
              </a:buClr>
              <a:buFont typeface="Arial" pitchFamily="34" charset="0"/>
              <a:buChar char="•"/>
            </a:pPr>
            <a:r>
              <a:rPr lang="en-US" sz="2400" dirty="0" smtClean="0">
                <a:solidFill>
                  <a:srgbClr val="595959"/>
                </a:solidFill>
              </a:rPr>
              <a:t>Lessons Learned</a:t>
            </a:r>
          </a:p>
          <a:p>
            <a:pPr lvl="1">
              <a:buNone/>
            </a:pPr>
            <a:endParaRPr lang="en-US" dirty="0" smtClean="0">
              <a:solidFill>
                <a:srgbClr val="595959"/>
              </a:solidFill>
            </a:endParaRPr>
          </a:p>
        </p:txBody>
      </p:sp>
      <p:sp>
        <p:nvSpPr>
          <p:cNvPr id="3074"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2</a:t>
            </a:fld>
            <a:endParaRPr lang="fr-CA" dirty="0"/>
          </a:p>
        </p:txBody>
      </p:sp>
      <p:sp>
        <p:nvSpPr>
          <p:cNvPr id="3076" name="Titre 1"/>
          <p:cNvSpPr>
            <a:spLocks noGrp="1"/>
          </p:cNvSpPr>
          <p:nvPr>
            <p:ph type="title"/>
          </p:nvPr>
        </p:nvSpPr>
        <p:spPr>
          <a:xfrm>
            <a:off x="381000" y="274638"/>
            <a:ext cx="8405813" cy="1143000"/>
          </a:xfrm>
        </p:spPr>
        <p:txBody>
          <a:bodyPr/>
          <a:lstStyle/>
          <a:p>
            <a:pPr algn="ctr" eaLnBrk="1" hangingPunct="1"/>
            <a:r>
              <a:rPr lang="en-US" dirty="0" smtClean="0">
                <a:solidFill>
                  <a:srgbClr val="595959"/>
                </a:solidFill>
              </a:rPr>
              <a:t>Outline</a:t>
            </a:r>
          </a:p>
        </p:txBody>
      </p:sp>
      <p:sp>
        <p:nvSpPr>
          <p:cNvPr id="6" name="Espace réservé du contenu 2"/>
          <p:cNvSpPr txBox="1">
            <a:spLocks/>
          </p:cNvSpPr>
          <p:nvPr/>
        </p:nvSpPr>
        <p:spPr>
          <a:xfrm>
            <a:off x="1066800" y="3124200"/>
            <a:ext cx="6615113" cy="32766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Blip>
                <a:blip r:embed="rId3"/>
              </a:buBlip>
              <a:tabLst/>
              <a:defRPr/>
            </a:pPr>
            <a:r>
              <a:rPr kumimoji="0" lang="en-US" sz="2800" b="0" i="0" u="none" strike="noStrike" kern="1200" cap="none" spc="0" normalizeH="0" baseline="0" noProof="0" dirty="0" smtClean="0">
                <a:ln>
                  <a:noFill/>
                </a:ln>
                <a:solidFill>
                  <a:srgbClr val="595959"/>
                </a:solidFill>
                <a:effectLst/>
                <a:uLnTx/>
                <a:uFillTx/>
                <a:latin typeface="+mn-lt"/>
                <a:ea typeface="+mn-ea"/>
                <a:cs typeface="+mn-cs"/>
              </a:rPr>
              <a:t>Beam Test in Hall B</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en-US" sz="800" b="0" i="0" u="none" strike="noStrike" kern="1200" cap="none" spc="0" normalizeH="0" baseline="0" noProof="0" dirty="0" smtClean="0">
              <a:ln>
                <a:noFill/>
              </a:ln>
              <a:solidFill>
                <a:srgbClr val="595959"/>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tx2"/>
              </a:buClr>
              <a:buSzTx/>
              <a:buFont typeface="Arial" pitchFamily="34" charset="0"/>
              <a:buChar char="•"/>
              <a:tabLst/>
              <a:defRPr/>
            </a:pPr>
            <a:r>
              <a:rPr kumimoji="0" lang="en-US" sz="2400" b="0" i="0" u="none" strike="noStrike" kern="1200" cap="none" spc="0" normalizeH="0" baseline="0" noProof="0" dirty="0" smtClean="0">
                <a:ln>
                  <a:noFill/>
                </a:ln>
                <a:solidFill>
                  <a:srgbClr val="595959"/>
                </a:solidFill>
                <a:effectLst/>
                <a:uLnTx/>
                <a:uFillTx/>
                <a:latin typeface="+mn-lt"/>
                <a:ea typeface="+mn-ea"/>
                <a:cs typeface="+mn-cs"/>
              </a:rPr>
              <a:t>Tagger Microscope </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endParaRPr kumimoji="0" lang="en-US" sz="800" b="0" i="0" u="none" strike="noStrike" kern="1200" cap="none" spc="0" normalizeH="0" baseline="0" noProof="0" dirty="0" smtClean="0">
              <a:ln>
                <a:noFill/>
              </a:ln>
              <a:solidFill>
                <a:srgbClr val="595959"/>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65000"/>
              <a:buFont typeface="Wingdings" pitchFamily="2" charset="2"/>
              <a:buChar char="Ø"/>
              <a:tabLst/>
              <a:defRPr/>
            </a:pPr>
            <a:r>
              <a:rPr kumimoji="0" lang="en-US" sz="2000" b="0" i="0" u="sng" strike="noStrike" kern="1200" cap="none" spc="0" normalizeH="0" baseline="0" noProof="0" dirty="0" smtClean="0">
                <a:ln>
                  <a:noFill/>
                </a:ln>
                <a:solidFill>
                  <a:srgbClr val="595959"/>
                </a:solidFill>
                <a:effectLst/>
                <a:uLnTx/>
                <a:uFillTx/>
                <a:latin typeface="+mn-lt"/>
                <a:ea typeface="+mn-ea"/>
                <a:cs typeface="+mn-cs"/>
              </a:rPr>
              <a:t>Testing</a:t>
            </a:r>
            <a:r>
              <a:rPr kumimoji="0" lang="en-US" sz="2000" b="0" i="0" u="none" strike="noStrike" kern="1200" cap="none" spc="0" normalizeH="0" baseline="0" noProof="0" dirty="0" smtClean="0">
                <a:ln>
                  <a:noFill/>
                </a:ln>
                <a:solidFill>
                  <a:srgbClr val="595959"/>
                </a:solidFill>
                <a:effectLst/>
                <a:uLnTx/>
                <a:uFillTx/>
                <a:latin typeface="+mn-lt"/>
                <a:ea typeface="+mn-ea"/>
                <a:cs typeface="+mn-cs"/>
              </a:rPr>
              <a:t>:</a:t>
            </a:r>
          </a:p>
          <a:p>
            <a:pPr marL="1143000" marR="0" lvl="3" indent="-228600" algn="l" defTabSz="914400" rtl="0" eaLnBrk="1" fontAlgn="auto" latinLnBrk="0" hangingPunct="1">
              <a:lnSpc>
                <a:spcPct val="100000"/>
              </a:lnSpc>
              <a:spcBef>
                <a:spcPts val="350"/>
              </a:spcBef>
              <a:spcAft>
                <a:spcPts val="0"/>
              </a:spcAft>
              <a:buClr>
                <a:schemeClr val="accent2"/>
              </a:buClr>
              <a:buSzTx/>
              <a:buFont typeface="Wingdings 2"/>
              <a:buChar char=""/>
              <a:tabLst/>
              <a:defRPr/>
            </a:pPr>
            <a:r>
              <a:rPr kumimoji="0" lang="en-US" b="0" i="0" u="none" strike="noStrike" kern="1200" cap="none" spc="0" normalizeH="0" baseline="0" noProof="0" dirty="0" smtClean="0">
                <a:ln>
                  <a:noFill/>
                </a:ln>
                <a:solidFill>
                  <a:srgbClr val="595959"/>
                </a:solidFill>
                <a:effectLst/>
                <a:uLnTx/>
                <a:uFillTx/>
                <a:latin typeface="+mn-lt"/>
                <a:ea typeface="+mn-ea"/>
                <a:cs typeface="+mn-cs"/>
              </a:rPr>
              <a:t>Detector Alignment</a:t>
            </a:r>
          </a:p>
          <a:p>
            <a:pPr marL="1143000" marR="0" lvl="3" indent="-228600" algn="l" defTabSz="914400" rtl="0" eaLnBrk="1" fontAlgn="auto" latinLnBrk="0" hangingPunct="1">
              <a:lnSpc>
                <a:spcPct val="100000"/>
              </a:lnSpc>
              <a:spcBef>
                <a:spcPts val="350"/>
              </a:spcBef>
              <a:spcAft>
                <a:spcPts val="0"/>
              </a:spcAft>
              <a:buClr>
                <a:schemeClr val="accent2"/>
              </a:buClr>
              <a:buSzTx/>
              <a:buFont typeface="Wingdings 2"/>
              <a:buChar char=""/>
              <a:tabLst/>
              <a:defRPr/>
            </a:pPr>
            <a:r>
              <a:rPr kumimoji="0" lang="en-US" b="0" i="0" u="none" strike="noStrike" kern="1200" cap="none" spc="0" normalizeH="0" baseline="0" noProof="0" dirty="0" smtClean="0">
                <a:ln>
                  <a:noFill/>
                </a:ln>
                <a:solidFill>
                  <a:srgbClr val="595959"/>
                </a:solidFill>
                <a:effectLst/>
                <a:uLnTx/>
                <a:uFillTx/>
                <a:latin typeface="+mn-lt"/>
                <a:ea typeface="+mn-ea"/>
                <a:cs typeface="+mn-cs"/>
              </a:rPr>
              <a:t>Readout</a:t>
            </a:r>
          </a:p>
          <a:p>
            <a:pPr marL="1143000" marR="0" lvl="3" indent="-228600" algn="l" defTabSz="914400" rtl="0" eaLnBrk="1" fontAlgn="auto" latinLnBrk="0" hangingPunct="1">
              <a:lnSpc>
                <a:spcPct val="100000"/>
              </a:lnSpc>
              <a:spcBef>
                <a:spcPts val="350"/>
              </a:spcBef>
              <a:spcAft>
                <a:spcPts val="0"/>
              </a:spcAft>
              <a:buClr>
                <a:schemeClr val="accent2"/>
              </a:buClr>
              <a:buSzTx/>
              <a:buFont typeface="Wingdings 2"/>
              <a:buChar char=""/>
              <a:tabLst/>
              <a:defRPr/>
            </a:pPr>
            <a:r>
              <a:rPr kumimoji="0" lang="en-US" b="0" i="0" u="none" strike="noStrike" kern="1200" cap="none" spc="0" normalizeH="0" baseline="0" noProof="0" dirty="0" smtClean="0">
                <a:ln>
                  <a:noFill/>
                </a:ln>
                <a:solidFill>
                  <a:srgbClr val="595959"/>
                </a:solidFill>
                <a:effectLst/>
                <a:uLnTx/>
                <a:uFillTx/>
                <a:latin typeface="+mn-lt"/>
                <a:ea typeface="+mn-ea"/>
                <a:cs typeface="+mn-cs"/>
              </a:rPr>
              <a:t>Time Resolution</a:t>
            </a:r>
          </a:p>
          <a:p>
            <a:pPr marL="1143000" marR="0" lvl="3" indent="-228600" algn="l" defTabSz="914400" rtl="0" eaLnBrk="1" fontAlgn="auto" latinLnBrk="0" hangingPunct="1">
              <a:lnSpc>
                <a:spcPct val="100000"/>
              </a:lnSpc>
              <a:spcBef>
                <a:spcPts val="350"/>
              </a:spcBef>
              <a:spcAft>
                <a:spcPts val="0"/>
              </a:spcAft>
              <a:buClr>
                <a:schemeClr val="accent2"/>
              </a:buClr>
              <a:buSzTx/>
              <a:buFont typeface="Wingdings 2"/>
              <a:buChar char=""/>
              <a:tabLst/>
              <a:defRPr/>
            </a:pPr>
            <a:r>
              <a:rPr kumimoji="0" lang="en-US" b="0" i="0" u="none" strike="noStrike" kern="1200" cap="none" spc="0" normalizeH="0" baseline="0" noProof="0" dirty="0" smtClean="0">
                <a:ln>
                  <a:noFill/>
                </a:ln>
                <a:solidFill>
                  <a:srgbClr val="595959"/>
                </a:solidFill>
                <a:effectLst/>
                <a:uLnTx/>
                <a:uFillTx/>
                <a:latin typeface="+mn-lt"/>
                <a:ea typeface="+mn-ea"/>
                <a:cs typeface="+mn-cs"/>
              </a:rPr>
              <a:t>Efficiency </a:t>
            </a:r>
          </a:p>
          <a:p>
            <a:pPr marL="1143000" marR="0" lvl="3" indent="-228600" algn="l" defTabSz="914400" rtl="0" eaLnBrk="1" fontAlgn="auto" latinLnBrk="0" hangingPunct="1">
              <a:lnSpc>
                <a:spcPct val="100000"/>
              </a:lnSpc>
              <a:spcBef>
                <a:spcPts val="350"/>
              </a:spcBef>
              <a:spcAft>
                <a:spcPts val="0"/>
              </a:spcAft>
              <a:buClr>
                <a:schemeClr val="accent2"/>
              </a:buClr>
              <a:buSzTx/>
              <a:buFont typeface="Wingdings 2"/>
              <a:buChar char=""/>
              <a:tabLst/>
              <a:defRPr/>
            </a:pPr>
            <a:r>
              <a:rPr kumimoji="0" lang="en-US" b="0" i="0" u="none" strike="noStrike" kern="1200" cap="none" spc="0" normalizeH="0" baseline="0" noProof="0" dirty="0" smtClean="0">
                <a:ln>
                  <a:noFill/>
                </a:ln>
                <a:solidFill>
                  <a:srgbClr val="595959"/>
                </a:solidFill>
                <a:effectLst/>
                <a:uLnTx/>
                <a:uFillTx/>
                <a:latin typeface="+mn-lt"/>
                <a:ea typeface="+mn-ea"/>
                <a:cs typeface="+mn-cs"/>
              </a:rPr>
              <a:t>Cross-talk</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724400"/>
          </a:xfrm>
        </p:spPr>
        <p:txBody>
          <a:bodyPr>
            <a:noAutofit/>
          </a:bodyPr>
          <a:lstStyle/>
          <a:p>
            <a:pPr>
              <a:buNone/>
            </a:pPr>
            <a:r>
              <a:rPr lang="en-US" sz="2800" u="sng" dirty="0" smtClean="0">
                <a:solidFill>
                  <a:srgbClr val="595959"/>
                </a:solidFill>
              </a:rPr>
              <a:t>Active Collimator:</a:t>
            </a:r>
          </a:p>
          <a:p>
            <a:pPr>
              <a:buNone/>
            </a:pP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Parasitic Beam Test</a:t>
            </a:r>
            <a:endParaRPr lang="en-US" sz="900" dirty="0" smtClean="0">
              <a:solidFill>
                <a:srgbClr val="595959"/>
              </a:solidFill>
            </a:endParaRPr>
          </a:p>
          <a:p>
            <a:pPr lvl="2"/>
            <a:r>
              <a:rPr lang="en-US" sz="2000" u="sng" dirty="0" smtClean="0">
                <a:solidFill>
                  <a:srgbClr val="595959"/>
                </a:solidFill>
              </a:rPr>
              <a:t>Goals</a:t>
            </a:r>
            <a:r>
              <a:rPr lang="en-US" sz="2000" dirty="0" smtClean="0">
                <a:solidFill>
                  <a:srgbClr val="595959"/>
                </a:solidFill>
              </a:rPr>
              <a:t>:</a:t>
            </a:r>
          </a:p>
          <a:p>
            <a:pPr lvl="3">
              <a:buClr>
                <a:schemeClr val="accent3"/>
              </a:buClr>
              <a:buSzPct val="65000"/>
              <a:buFont typeface="Wingdings" pitchFamily="2" charset="2"/>
              <a:buChar char="Ø"/>
            </a:pPr>
            <a:r>
              <a:rPr lang="en-US" sz="1800" dirty="0" smtClean="0">
                <a:solidFill>
                  <a:srgbClr val="595959"/>
                </a:solidFill>
              </a:rPr>
              <a:t>Confirm anomalies in the 2007 beam test were correctly diagnosed and remedied successfully</a:t>
            </a:r>
          </a:p>
          <a:p>
            <a:pPr lvl="4">
              <a:buClr>
                <a:schemeClr val="accent3"/>
              </a:buClr>
              <a:buSzPct val="65000"/>
              <a:buFont typeface="Wingdings" pitchFamily="2" charset="2"/>
              <a:buChar char="Ø"/>
            </a:pPr>
            <a:r>
              <a:rPr lang="en-US" b="1" dirty="0" smtClean="0">
                <a:solidFill>
                  <a:srgbClr val="595959"/>
                </a:solidFill>
              </a:rPr>
              <a:t>Larger than predicted currents</a:t>
            </a:r>
            <a:r>
              <a:rPr lang="en-US" dirty="0" smtClean="0">
                <a:solidFill>
                  <a:srgbClr val="595959"/>
                </a:solidFill>
              </a:rPr>
              <a:t>  (</a:t>
            </a:r>
            <a:r>
              <a:rPr lang="en-US" sz="1600" dirty="0" smtClean="0">
                <a:solidFill>
                  <a:srgbClr val="595959"/>
                </a:solidFill>
              </a:rPr>
              <a:t>Good thing</a:t>
            </a:r>
            <a:r>
              <a:rPr lang="en-US" dirty="0" smtClean="0">
                <a:solidFill>
                  <a:srgbClr val="595959"/>
                </a:solidFill>
              </a:rPr>
              <a:t>)</a:t>
            </a:r>
          </a:p>
          <a:p>
            <a:pPr lvl="4">
              <a:buClr>
                <a:schemeClr val="accent3"/>
              </a:buClr>
              <a:buSzPct val="65000"/>
              <a:buNone/>
            </a:pPr>
            <a:r>
              <a:rPr lang="en-US" sz="1400" dirty="0" smtClean="0">
                <a:solidFill>
                  <a:srgbClr val="595959"/>
                </a:solidFill>
              </a:rPr>
              <a:t>	(By Geant3 simulation)</a:t>
            </a:r>
            <a:endParaRPr lang="en-US" sz="1600" dirty="0" smtClean="0">
              <a:solidFill>
                <a:srgbClr val="595959"/>
              </a:solidFill>
            </a:endParaRPr>
          </a:p>
          <a:p>
            <a:pPr lvl="5">
              <a:buSzPct val="65000"/>
              <a:buFont typeface="Wingdings" pitchFamily="2" charset="2"/>
              <a:buChar char="Ø"/>
            </a:pPr>
            <a:r>
              <a:rPr lang="en-US" sz="1400" dirty="0" smtClean="0">
                <a:solidFill>
                  <a:srgbClr val="595959"/>
                </a:solidFill>
              </a:rPr>
              <a:t>Factor of 3.5 higher</a:t>
            </a:r>
          </a:p>
          <a:p>
            <a:pPr lvl="5">
              <a:buSzPct val="65000"/>
              <a:buFont typeface="Wingdings" pitchFamily="2" charset="2"/>
              <a:buChar char="Ø"/>
            </a:pPr>
            <a:r>
              <a:rPr lang="en-US" sz="1400" dirty="0" smtClean="0">
                <a:solidFill>
                  <a:srgbClr val="595959"/>
                </a:solidFill>
              </a:rPr>
              <a:t>Geant3 result was sensitive to the lower cutoff on the energy of the shower particles and deltas in the simulation</a:t>
            </a:r>
          </a:p>
          <a:p>
            <a:pPr lvl="5">
              <a:buSzPct val="65000"/>
              <a:buFont typeface="Wingdings" pitchFamily="2" charset="2"/>
              <a:buChar char="Ø"/>
            </a:pPr>
            <a:r>
              <a:rPr lang="en-US" sz="1400" dirty="0" smtClean="0">
                <a:solidFill>
                  <a:srgbClr val="595959"/>
                </a:solidFill>
              </a:rPr>
              <a:t>The P.E.E. that dominates photon absorption at energies &lt; 100 keV is a complex Z-dependent function of energy that is described in an average way by Geant3</a:t>
            </a: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20</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12" name="Picture 11" descr="Collimator-Closeup-in-Beam-Test-Setup2.jpg"/>
          <p:cNvPicPr>
            <a:picLocks noChangeAspect="1"/>
          </p:cNvPicPr>
          <p:nvPr/>
        </p:nvPicPr>
        <p:blipFill>
          <a:blip r:embed="rId3" cstate="print"/>
          <a:stretch>
            <a:fillRect/>
          </a:stretch>
        </p:blipFill>
        <p:spPr>
          <a:xfrm>
            <a:off x="152400" y="2667000"/>
            <a:ext cx="2971800" cy="22288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5334000"/>
          </a:xfrm>
        </p:spPr>
        <p:txBody>
          <a:bodyPr>
            <a:noAutofit/>
          </a:bodyPr>
          <a:lstStyle/>
          <a:p>
            <a:pPr>
              <a:buNone/>
            </a:pPr>
            <a:r>
              <a:rPr lang="en-US" sz="2800" u="sng" dirty="0" smtClean="0">
                <a:solidFill>
                  <a:srgbClr val="595959"/>
                </a:solidFill>
              </a:rPr>
              <a:t>Active Collimator:</a:t>
            </a:r>
          </a:p>
          <a:p>
            <a:pPr>
              <a:buNone/>
            </a:pP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Parasitic Beam Test</a:t>
            </a:r>
            <a:endParaRPr lang="en-US" sz="900" dirty="0" smtClean="0">
              <a:solidFill>
                <a:srgbClr val="595959"/>
              </a:solidFill>
            </a:endParaRPr>
          </a:p>
          <a:p>
            <a:pPr lvl="2"/>
            <a:r>
              <a:rPr lang="en-US" sz="2000" u="sng" dirty="0" smtClean="0">
                <a:solidFill>
                  <a:srgbClr val="595959"/>
                </a:solidFill>
              </a:rPr>
              <a:t>Goals</a:t>
            </a:r>
            <a:r>
              <a:rPr lang="en-US" sz="2000" dirty="0" smtClean="0">
                <a:solidFill>
                  <a:srgbClr val="595959"/>
                </a:solidFill>
              </a:rPr>
              <a:t>:</a:t>
            </a:r>
          </a:p>
          <a:p>
            <a:pPr lvl="3">
              <a:buClr>
                <a:schemeClr val="accent3"/>
              </a:buClr>
              <a:buSzPct val="65000"/>
              <a:buFont typeface="Wingdings" pitchFamily="2" charset="2"/>
              <a:buChar char="Ø"/>
            </a:pPr>
            <a:r>
              <a:rPr lang="en-US" sz="1800" dirty="0" smtClean="0">
                <a:solidFill>
                  <a:srgbClr val="595959"/>
                </a:solidFill>
              </a:rPr>
              <a:t>Confirm anomalies in the 2007 beam test were correctly diagnosed and remedied successfully</a:t>
            </a:r>
          </a:p>
          <a:p>
            <a:pPr lvl="4">
              <a:buClr>
                <a:schemeClr val="accent3"/>
              </a:buClr>
              <a:buSzPct val="65000"/>
              <a:buFont typeface="Wingdings" pitchFamily="2" charset="2"/>
              <a:buChar char="Ø"/>
            </a:pPr>
            <a:r>
              <a:rPr lang="en-US" b="1" dirty="0" smtClean="0">
                <a:solidFill>
                  <a:srgbClr val="595959"/>
                </a:solidFill>
              </a:rPr>
              <a:t>Cross-talk </a:t>
            </a:r>
          </a:p>
          <a:p>
            <a:pPr lvl="5">
              <a:buSzPct val="65000"/>
              <a:buFont typeface="Wingdings" pitchFamily="2" charset="2"/>
              <a:buChar char="Ø"/>
            </a:pPr>
            <a:r>
              <a:rPr lang="en-US" sz="1600" dirty="0" smtClean="0">
                <a:solidFill>
                  <a:srgbClr val="595959"/>
                </a:solidFill>
              </a:rPr>
              <a:t>Relatively large response on inner wedge when the photon beam interacts in the outer wedge</a:t>
            </a:r>
          </a:p>
          <a:p>
            <a:pPr lvl="5">
              <a:buSzPct val="65000"/>
              <a:buNone/>
            </a:pPr>
            <a:r>
              <a:rPr lang="en-US" sz="1600" dirty="0" smtClean="0">
                <a:solidFill>
                  <a:srgbClr val="595959"/>
                </a:solidFill>
              </a:rPr>
              <a:t>	 </a:t>
            </a:r>
            <a:r>
              <a:rPr lang="en-US" sz="1400" b="1" dirty="0" smtClean="0">
                <a:solidFill>
                  <a:schemeClr val="accent3"/>
                </a:solidFill>
              </a:rPr>
              <a:t>(peaks at 15.5cm &amp; 22.0cm) </a:t>
            </a:r>
            <a:endParaRPr lang="en-US" sz="1600" b="1" dirty="0" smtClean="0">
              <a:solidFill>
                <a:schemeClr val="accent3"/>
              </a:solidFill>
            </a:endParaRPr>
          </a:p>
          <a:p>
            <a:pPr lvl="5">
              <a:buSzPct val="65000"/>
              <a:buFont typeface="Wingdings" pitchFamily="2" charset="2"/>
              <a:buChar char="Ø"/>
            </a:pPr>
            <a:r>
              <a:rPr lang="en-US" sz="1600" dirty="0" smtClean="0">
                <a:solidFill>
                  <a:srgbClr val="595959"/>
                </a:solidFill>
              </a:rPr>
              <a:t>Simulation &lt; 5% of peak current vs. ~ 25% during beam test</a:t>
            </a:r>
          </a:p>
          <a:p>
            <a:pPr lvl="5">
              <a:buSzPct val="65000"/>
              <a:buFont typeface="Wingdings" pitchFamily="2" charset="2"/>
              <a:buChar char="Ø"/>
            </a:pPr>
            <a:r>
              <a:rPr lang="en-US" sz="1600" i="1" dirty="0" smtClean="0">
                <a:solidFill>
                  <a:srgbClr val="595959"/>
                </a:solidFill>
                <a:effectLst>
                  <a:outerShdw blurRad="38100" dist="38100" dir="2700000" algn="tl">
                    <a:srgbClr val="000000">
                      <a:alpha val="43137"/>
                    </a:srgbClr>
                  </a:outerShdw>
                </a:effectLst>
              </a:rPr>
              <a:t>Possibility </a:t>
            </a:r>
            <a:r>
              <a:rPr lang="en-US" sz="1600" dirty="0" smtClean="0">
                <a:solidFill>
                  <a:srgbClr val="595959"/>
                </a:solidFill>
              </a:rPr>
              <a:t>that the photon beam directed on the wedge not being readout caused charges to built up to a high voltage . Surface leakage currents drained the charge along the insulator to the nearest path to ground (which was through the adjacent wedge connected to the readout).</a:t>
            </a: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21</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7" name="Picture 6" descr="Inner-Wedges.png"/>
          <p:cNvPicPr>
            <a:picLocks noChangeAspect="1"/>
          </p:cNvPicPr>
          <p:nvPr/>
        </p:nvPicPr>
        <p:blipFill>
          <a:blip r:embed="rId3" cstate="print"/>
          <a:stretch>
            <a:fillRect/>
          </a:stretch>
        </p:blipFill>
        <p:spPr>
          <a:xfrm>
            <a:off x="76200" y="3048000"/>
            <a:ext cx="3295272" cy="3048000"/>
          </a:xfrm>
          <a:prstGeom prst="rect">
            <a:avLst/>
          </a:prstGeom>
        </p:spPr>
      </p:pic>
      <p:sp>
        <p:nvSpPr>
          <p:cNvPr id="10" name="Down Arrow 9"/>
          <p:cNvSpPr/>
          <p:nvPr/>
        </p:nvSpPr>
        <p:spPr>
          <a:xfrm rot="1800000">
            <a:off x="2651760" y="4398264"/>
            <a:ext cx="228600" cy="548640"/>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800000">
            <a:off x="1060704" y="4398264"/>
            <a:ext cx="228600" cy="548640"/>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5257800"/>
          </a:xfrm>
        </p:spPr>
        <p:txBody>
          <a:bodyPr>
            <a:noAutofit/>
          </a:bodyPr>
          <a:lstStyle/>
          <a:p>
            <a:pPr>
              <a:buNone/>
            </a:pPr>
            <a:r>
              <a:rPr lang="en-US" sz="2800" u="sng" dirty="0" smtClean="0">
                <a:solidFill>
                  <a:srgbClr val="595959"/>
                </a:solidFill>
              </a:rPr>
              <a:t>Active Collimator:</a:t>
            </a:r>
          </a:p>
          <a:p>
            <a:pPr>
              <a:buNone/>
            </a:pP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Parasitic Beam Test</a:t>
            </a:r>
            <a:endParaRPr lang="en-US" sz="900" dirty="0" smtClean="0">
              <a:solidFill>
                <a:srgbClr val="595959"/>
              </a:solidFill>
            </a:endParaRPr>
          </a:p>
          <a:p>
            <a:pPr lvl="2"/>
            <a:r>
              <a:rPr lang="en-US" sz="2000" u="sng" dirty="0" smtClean="0">
                <a:solidFill>
                  <a:srgbClr val="595959"/>
                </a:solidFill>
              </a:rPr>
              <a:t>Goals</a:t>
            </a:r>
            <a:r>
              <a:rPr lang="en-US" sz="2000" dirty="0" smtClean="0">
                <a:solidFill>
                  <a:srgbClr val="595959"/>
                </a:solidFill>
              </a:rPr>
              <a:t>:</a:t>
            </a:r>
          </a:p>
          <a:p>
            <a:pPr lvl="3">
              <a:buClr>
                <a:schemeClr val="accent3"/>
              </a:buClr>
              <a:buSzPct val="65000"/>
              <a:buFont typeface="Wingdings" pitchFamily="2" charset="2"/>
              <a:buChar char="Ø"/>
            </a:pPr>
            <a:r>
              <a:rPr lang="en-US" sz="1800" dirty="0" smtClean="0">
                <a:solidFill>
                  <a:srgbClr val="595959"/>
                </a:solidFill>
              </a:rPr>
              <a:t>Confirm anomalies in the 2007 beam test were correctly diagnosed and remedied successfully</a:t>
            </a:r>
          </a:p>
          <a:p>
            <a:pPr lvl="4">
              <a:buClr>
                <a:schemeClr val="accent3"/>
              </a:buClr>
              <a:buSzPct val="65000"/>
              <a:buFont typeface="Wingdings" pitchFamily="2" charset="2"/>
              <a:buChar char="Ø"/>
            </a:pPr>
            <a:r>
              <a:rPr lang="en-US" b="1" dirty="0" smtClean="0">
                <a:solidFill>
                  <a:srgbClr val="595959"/>
                </a:solidFill>
              </a:rPr>
              <a:t>Middle Peaks </a:t>
            </a:r>
            <a:r>
              <a:rPr lang="en-US" sz="1600" dirty="0" smtClean="0">
                <a:solidFill>
                  <a:srgbClr val="595959"/>
                </a:solidFill>
              </a:rPr>
              <a:t>(Remedy: Use of 90</a:t>
            </a:r>
            <a:r>
              <a:rPr lang="en-US" sz="1600" baseline="30000" dirty="0" smtClean="0">
                <a:solidFill>
                  <a:srgbClr val="595959"/>
                </a:solidFill>
              </a:rPr>
              <a:t>o</a:t>
            </a:r>
            <a:r>
              <a:rPr lang="en-US" sz="1600" dirty="0" smtClean="0">
                <a:solidFill>
                  <a:srgbClr val="595959"/>
                </a:solidFill>
              </a:rPr>
              <a:t> Connectors) </a:t>
            </a:r>
            <a:endParaRPr lang="en-US" dirty="0" smtClean="0">
              <a:solidFill>
                <a:srgbClr val="595959"/>
              </a:solidFill>
            </a:endParaRPr>
          </a:p>
          <a:p>
            <a:pPr lvl="5">
              <a:buSzPct val="65000"/>
              <a:buFont typeface="Wingdings" pitchFamily="2" charset="2"/>
              <a:buChar char="Ø"/>
            </a:pPr>
            <a:r>
              <a:rPr lang="en-US" sz="1600" dirty="0" smtClean="0">
                <a:solidFill>
                  <a:srgbClr val="595959"/>
                </a:solidFill>
              </a:rPr>
              <a:t>Peaks seen at </a:t>
            </a:r>
            <a:r>
              <a:rPr lang="en-US" sz="1600" b="1" dirty="0" smtClean="0">
                <a:solidFill>
                  <a:schemeClr val="accent3"/>
                </a:solidFill>
              </a:rPr>
              <a:t>16.5cm &amp; 21.0cm </a:t>
            </a:r>
            <a:r>
              <a:rPr lang="en-US" sz="1600" dirty="0" smtClean="0">
                <a:solidFill>
                  <a:srgbClr val="595959"/>
                </a:solidFill>
              </a:rPr>
              <a:t>on both the inner and outer wedge readouts</a:t>
            </a:r>
            <a:endParaRPr lang="en-US" sz="1600" b="1" dirty="0" smtClean="0">
              <a:solidFill>
                <a:schemeClr val="accent3"/>
              </a:solidFill>
            </a:endParaRPr>
          </a:p>
          <a:p>
            <a:pPr lvl="5">
              <a:buSzPct val="65000"/>
              <a:buFont typeface="Wingdings" pitchFamily="2" charset="2"/>
              <a:buChar char="Ø"/>
            </a:pPr>
            <a:r>
              <a:rPr lang="en-US" sz="1600" i="1" dirty="0" smtClean="0">
                <a:solidFill>
                  <a:srgbClr val="595959"/>
                </a:solidFill>
                <a:effectLst>
                  <a:outerShdw blurRad="38100" dist="38100" dir="2700000" algn="tl">
                    <a:srgbClr val="000000">
                      <a:alpha val="43137"/>
                    </a:srgbClr>
                  </a:outerShdw>
                </a:effectLst>
              </a:rPr>
              <a:t>Possibility </a:t>
            </a:r>
            <a:r>
              <a:rPr lang="en-US" sz="1600" dirty="0" smtClean="0">
                <a:solidFill>
                  <a:srgbClr val="595959"/>
                </a:solidFill>
              </a:rPr>
              <a:t>that the readout cables hanging down  in front of the detector acted as a pre-shower. The asymmetry between left and right most likely comes from the fact that one cable (16.5cm) hangs down from above, while the other (21.0cm) starts out from below, the center of the photon beam. Therefore one interacts with a smaller fraction of the beam than the other. </a:t>
            </a: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22</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grpSp>
        <p:nvGrpSpPr>
          <p:cNvPr id="17" name="Group 16"/>
          <p:cNvGrpSpPr/>
          <p:nvPr/>
        </p:nvGrpSpPr>
        <p:grpSpPr>
          <a:xfrm>
            <a:off x="457200" y="2743200"/>
            <a:ext cx="2667000" cy="2809201"/>
            <a:chOff x="0" y="1000799"/>
            <a:chExt cx="2667000" cy="2809201"/>
          </a:xfrm>
        </p:grpSpPr>
        <p:pic>
          <p:nvPicPr>
            <p:cNvPr id="12" name="Picture 11" descr="Outer-Wedges.png"/>
            <p:cNvPicPr>
              <a:picLocks noChangeAspect="1"/>
            </p:cNvPicPr>
            <p:nvPr/>
          </p:nvPicPr>
          <p:blipFill>
            <a:blip r:embed="rId3" cstate="print"/>
            <a:stretch>
              <a:fillRect/>
            </a:stretch>
          </p:blipFill>
          <p:spPr>
            <a:xfrm>
              <a:off x="0" y="1000799"/>
              <a:ext cx="2514600" cy="2352001"/>
            </a:xfrm>
            <a:prstGeom prst="rect">
              <a:avLst/>
            </a:prstGeom>
            <a:ln>
              <a:noFill/>
            </a:ln>
          </p:spPr>
        </p:pic>
        <p:sp>
          <p:nvSpPr>
            <p:cNvPr id="13" name="Down Arrow 12"/>
            <p:cNvSpPr/>
            <p:nvPr/>
          </p:nvSpPr>
          <p:spPr>
            <a:xfrm rot="1800000">
              <a:off x="1783153" y="2010711"/>
              <a:ext cx="228600" cy="548640"/>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800000">
              <a:off x="944953" y="1782111"/>
              <a:ext cx="228600" cy="548640"/>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 y="3286780"/>
              <a:ext cx="2438400" cy="523220"/>
            </a:xfrm>
            <a:prstGeom prst="rect">
              <a:avLst/>
            </a:prstGeom>
            <a:noFill/>
            <a:ln>
              <a:noFill/>
            </a:ln>
          </p:spPr>
          <p:txBody>
            <a:bodyPr wrap="square" rtlCol="0">
              <a:spAutoFit/>
            </a:bodyPr>
            <a:lstStyle/>
            <a:p>
              <a:pPr algn="ctr"/>
              <a:r>
                <a:rPr lang="en-US" sz="1400" dirty="0" smtClean="0">
                  <a:effectLst>
                    <a:outerShdw blurRad="38100" dist="38100" dir="2700000" algn="tl">
                      <a:srgbClr val="000000">
                        <a:alpha val="43137"/>
                      </a:srgbClr>
                    </a:outerShdw>
                  </a:effectLst>
                </a:rPr>
                <a:t>Current measured on two outer wedges</a:t>
              </a:r>
              <a:endParaRPr lang="en-US" sz="1400" dirty="0">
                <a:effectLst>
                  <a:outerShdw blurRad="38100" dist="38100" dir="2700000" algn="tl">
                    <a:srgbClr val="000000">
                      <a:alpha val="43137"/>
                    </a:srgbClr>
                  </a:outerShdw>
                </a:effectLst>
              </a:endParaRPr>
            </a:p>
          </p:txBody>
        </p:sp>
      </p:grpSp>
      <p:pic>
        <p:nvPicPr>
          <p:cNvPr id="18" name="Picture 17" descr="Collimator-Closeup-in-Beam-Test-Setup2.jpg"/>
          <p:cNvPicPr>
            <a:picLocks noChangeAspect="1"/>
          </p:cNvPicPr>
          <p:nvPr/>
        </p:nvPicPr>
        <p:blipFill>
          <a:blip r:embed="rId4" cstate="print"/>
          <a:stretch>
            <a:fillRect/>
          </a:stretch>
        </p:blipFill>
        <p:spPr>
          <a:xfrm>
            <a:off x="6477000" y="914400"/>
            <a:ext cx="19304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23</a:t>
            </a:fld>
            <a:endParaRPr lang="fr-CA" dirty="0"/>
          </a:p>
        </p:txBody>
      </p:sp>
      <p:sp>
        <p:nvSpPr>
          <p:cNvPr id="3076" name="Titre 1"/>
          <p:cNvSpPr>
            <a:spLocks noGrp="1"/>
          </p:cNvSpPr>
          <p:nvPr>
            <p:ph type="title"/>
          </p:nvPr>
        </p:nvSpPr>
        <p:spPr>
          <a:xfrm>
            <a:off x="381000" y="274638"/>
            <a:ext cx="8405813" cy="715962"/>
          </a:xfrm>
        </p:spPr>
        <p:txBody>
          <a:bodyPr>
            <a:norm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pic>
        <p:nvPicPr>
          <p:cNvPr id="6" name="Picture 5" descr="Exterior_View.jpg"/>
          <p:cNvPicPr>
            <a:picLocks noChangeAspect="1"/>
          </p:cNvPicPr>
          <p:nvPr/>
        </p:nvPicPr>
        <p:blipFill>
          <a:blip r:embed="rId3" cstate="print"/>
          <a:stretch>
            <a:fillRect/>
          </a:stretch>
        </p:blipFill>
        <p:spPr>
          <a:xfrm>
            <a:off x="685800" y="40386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9" name="Picture 8" descr="Collimator-Insulator.jpg"/>
          <p:cNvPicPr>
            <a:picLocks noChangeAspect="1"/>
          </p:cNvPicPr>
          <p:nvPr/>
        </p:nvPicPr>
        <p:blipFill>
          <a:blip r:embed="rId4" cstate="print"/>
          <a:stretch>
            <a:fillRect/>
          </a:stretch>
        </p:blipFill>
        <p:spPr>
          <a:xfrm>
            <a:off x="5562600" y="40386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Wedge-Layout-in-Insulator-Closeup.jpg"/>
          <p:cNvPicPr>
            <a:picLocks noChangeAspect="1"/>
          </p:cNvPicPr>
          <p:nvPr/>
        </p:nvPicPr>
        <p:blipFill>
          <a:blip r:embed="rId5" cstate="print"/>
          <a:stretch>
            <a:fillRect/>
          </a:stretch>
        </p:blipFill>
        <p:spPr>
          <a:xfrm>
            <a:off x="2514600" y="914400"/>
            <a:ext cx="4013199" cy="30099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04800" y="1600200"/>
            <a:ext cx="184731" cy="369332"/>
          </a:xfrm>
          <a:prstGeom prst="rect">
            <a:avLst/>
          </a:prstGeom>
          <a:noFill/>
        </p:spPr>
        <p:txBody>
          <a:bodyPr wrap="none" rtlCol="0">
            <a:spAutoFit/>
          </a:bodyPr>
          <a:lstStyle/>
          <a:p>
            <a:endParaRPr lang="en-US" dirty="0"/>
          </a:p>
        </p:txBody>
      </p:sp>
      <p:cxnSp>
        <p:nvCxnSpPr>
          <p:cNvPr id="14" name="Straight Arrow Connector 13"/>
          <p:cNvCxnSpPr/>
          <p:nvPr/>
        </p:nvCxnSpPr>
        <p:spPr>
          <a:xfrm rot="16200000" flipV="1">
            <a:off x="3218688" y="3337560"/>
            <a:ext cx="2743200" cy="0"/>
          </a:xfrm>
          <a:prstGeom prst="straightConnector1">
            <a:avLst/>
          </a:prstGeom>
          <a:ln w="762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2400" y="4724400"/>
            <a:ext cx="1295400" cy="369332"/>
          </a:xfrm>
          <a:prstGeom prst="rect">
            <a:avLst/>
          </a:prstGeom>
          <a:noFill/>
        </p:spPr>
        <p:txBody>
          <a:bodyPr wrap="square" rtlCol="0">
            <a:spAutoFit/>
          </a:bodyPr>
          <a:lstStyle/>
          <a:p>
            <a:r>
              <a:rPr lang="en-US" b="1" dirty="0" smtClean="0"/>
              <a:t>Beam line</a:t>
            </a:r>
            <a:endParaRPr lang="en-US" b="1" dirty="0"/>
          </a:p>
        </p:txBody>
      </p:sp>
      <p:sp>
        <p:nvSpPr>
          <p:cNvPr id="16" name="TextBox 15"/>
          <p:cNvSpPr txBox="1"/>
          <p:nvPr/>
        </p:nvSpPr>
        <p:spPr>
          <a:xfrm>
            <a:off x="3581400" y="838200"/>
            <a:ext cx="2133600" cy="461665"/>
          </a:xfrm>
          <a:prstGeom prst="rect">
            <a:avLst/>
          </a:prstGeom>
          <a:noFill/>
        </p:spPr>
        <p:txBody>
          <a:bodyPr wrap="square" rtlCol="0">
            <a:spAutoFit/>
          </a:bodyPr>
          <a:lstStyle/>
          <a:p>
            <a:r>
              <a:rPr lang="en-US" sz="2400" b="1" dirty="0" smtClean="0">
                <a:ln w="12700">
                  <a:solidFill>
                    <a:schemeClr val="tx1">
                      <a:alpha val="85000"/>
                    </a:schemeClr>
                  </a:solidFill>
                </a:ln>
                <a:solidFill>
                  <a:schemeClr val="bg1"/>
                </a:solidFill>
                <a:effectLst>
                  <a:outerShdw blurRad="50800" dist="50800" dir="5400000" algn="ctr" rotWithShape="0">
                    <a:schemeClr val="tx1"/>
                  </a:outerShdw>
                </a:effectLst>
              </a:rPr>
              <a:t>Beam Dump</a:t>
            </a:r>
            <a:endParaRPr lang="en-US" sz="2400" b="1" dirty="0">
              <a:ln w="12700">
                <a:solidFill>
                  <a:schemeClr val="tx1">
                    <a:alpha val="85000"/>
                  </a:schemeClr>
                </a:solidFill>
              </a:ln>
              <a:solidFill>
                <a:schemeClr val="bg1"/>
              </a:solidFill>
              <a:effectLst>
                <a:outerShdw blurRad="50800" dist="50800" dir="5400000" algn="ctr" rotWithShape="0">
                  <a:schemeClr val="tx1"/>
                </a:outerShdw>
              </a:effectLst>
            </a:endParaRPr>
          </a:p>
        </p:txBody>
      </p:sp>
      <p:cxnSp>
        <p:nvCxnSpPr>
          <p:cNvPr id="18" name="Straight Arrow Connector 17"/>
          <p:cNvCxnSpPr/>
          <p:nvPr/>
        </p:nvCxnSpPr>
        <p:spPr>
          <a:xfrm>
            <a:off x="4495800" y="2468880"/>
            <a:ext cx="1188720" cy="0"/>
          </a:xfrm>
          <a:prstGeom prst="straightConnector1">
            <a:avLst/>
          </a:prstGeom>
          <a:ln w="63500" cap="sq" cmpd="sng">
            <a:solidFill>
              <a:schemeClr val="accent3"/>
            </a:solidFill>
            <a:bevel/>
            <a:headEnd type="stealth"/>
            <a:tailEnd type="stealth"/>
          </a:ln>
          <a:effectLst>
            <a:outerShdw dir="5400000" sx="110000" sy="11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48400" y="5181600"/>
            <a:ext cx="1524000" cy="228600"/>
          </a:xfrm>
          <a:prstGeom prst="straightConnector1">
            <a:avLst/>
          </a:prstGeom>
          <a:ln w="63500" cap="sq" cmpd="sng">
            <a:solidFill>
              <a:schemeClr val="accent3"/>
            </a:solidFill>
            <a:bevel/>
            <a:headEnd type="stealth"/>
            <a:tailEnd type="stealth"/>
          </a:ln>
          <a:effectLst>
            <a:outerShdw dir="5400000" sx="110000" sy="11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solidFill>
                <a:schemeClr val="accent3"/>
              </a:solidFill>
            </a:endParaRPr>
          </a:p>
        </p:txBody>
      </p:sp>
      <p:sp>
        <p:nvSpPr>
          <p:cNvPr id="2" name="Title 1"/>
          <p:cNvSpPr>
            <a:spLocks noGrp="1"/>
          </p:cNvSpPr>
          <p:nvPr>
            <p:ph type="title"/>
          </p:nvPr>
        </p:nvSpPr>
        <p:spPr/>
        <p:txBody>
          <a:bodyPr/>
          <a:lstStyle/>
          <a:p>
            <a:pPr algn="ctr"/>
            <a:r>
              <a:rPr lang="en-US" dirty="0" smtClean="0"/>
              <a:t>Questions?</a:t>
            </a:r>
            <a:endParaRPr lang="en-US" dirty="0"/>
          </a:p>
        </p:txBody>
      </p:sp>
      <p:sp>
        <p:nvSpPr>
          <p:cNvPr id="4"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990600" y="1219200"/>
            <a:ext cx="8153400" cy="4525962"/>
          </a:xfrm>
        </p:spPr>
        <p:txBody>
          <a:bodyPr>
            <a:noAutofit/>
          </a:bodyPr>
          <a:lstStyle/>
          <a:p>
            <a:pPr>
              <a:buBlip>
                <a:blip r:embed="rId3"/>
              </a:buBlip>
            </a:pPr>
            <a:r>
              <a:rPr lang="en-US" sz="2800" dirty="0" smtClean="0">
                <a:solidFill>
                  <a:srgbClr val="595959"/>
                </a:solidFill>
              </a:rPr>
              <a:t>Beam Test in Hall B (cont.)</a:t>
            </a:r>
          </a:p>
          <a:p>
            <a:pPr lvl="2">
              <a:buNone/>
            </a:pPr>
            <a:endParaRPr lang="en-US" sz="800" dirty="0" smtClean="0">
              <a:solidFill>
                <a:srgbClr val="595959"/>
              </a:solidFill>
            </a:endParaRPr>
          </a:p>
          <a:p>
            <a:pPr lvl="1">
              <a:buClr>
                <a:schemeClr val="tx2"/>
              </a:buClr>
              <a:buFont typeface="Arial" pitchFamily="34" charset="0"/>
              <a:buChar char="•"/>
            </a:pPr>
            <a:r>
              <a:rPr lang="en-US" sz="2400" dirty="0" smtClean="0">
                <a:solidFill>
                  <a:srgbClr val="595959"/>
                </a:solidFill>
              </a:rPr>
              <a:t>Active Collimator</a:t>
            </a:r>
          </a:p>
          <a:p>
            <a:pPr lvl="1">
              <a:buNone/>
            </a:pPr>
            <a:endParaRPr lang="en-US" sz="800" dirty="0" smtClean="0">
              <a:solidFill>
                <a:srgbClr val="595959"/>
              </a:solidFill>
            </a:endParaRPr>
          </a:p>
          <a:p>
            <a:pPr lvl="2">
              <a:buSzPct val="65000"/>
              <a:buFont typeface="Wingdings" pitchFamily="2" charset="2"/>
              <a:buChar char="Ø"/>
            </a:pPr>
            <a:r>
              <a:rPr lang="en-US" sz="2000" dirty="0" smtClean="0">
                <a:solidFill>
                  <a:srgbClr val="595959"/>
                </a:solidFill>
              </a:rPr>
              <a:t>Overview of Design</a:t>
            </a:r>
          </a:p>
          <a:p>
            <a:pPr lvl="1">
              <a:buNone/>
            </a:pPr>
            <a:endParaRPr lang="en-US" sz="800" dirty="0" smtClean="0">
              <a:solidFill>
                <a:srgbClr val="595959"/>
              </a:solidFill>
            </a:endParaRPr>
          </a:p>
          <a:p>
            <a:pPr lvl="2">
              <a:buSzPct val="65000"/>
              <a:buFont typeface="Wingdings" pitchFamily="2" charset="2"/>
              <a:buChar char="Ø"/>
            </a:pPr>
            <a:r>
              <a:rPr lang="en-US" sz="2000" u="sng" dirty="0" smtClean="0">
                <a:solidFill>
                  <a:srgbClr val="595959"/>
                </a:solidFill>
              </a:rPr>
              <a:t>Goal</a:t>
            </a:r>
            <a:r>
              <a:rPr lang="en-US" sz="2000" dirty="0" smtClean="0">
                <a:solidFill>
                  <a:srgbClr val="595959"/>
                </a:solidFill>
              </a:rPr>
              <a:t>:</a:t>
            </a:r>
          </a:p>
          <a:p>
            <a:pPr lvl="3"/>
            <a:r>
              <a:rPr lang="en-US" sz="2000" dirty="0" smtClean="0">
                <a:solidFill>
                  <a:srgbClr val="595959"/>
                </a:solidFill>
              </a:rPr>
              <a:t>Determine Bandwidth Limits of the Position Readout</a:t>
            </a:r>
          </a:p>
          <a:p>
            <a:pPr lvl="3"/>
            <a:r>
              <a:rPr lang="en-US" sz="2000" dirty="0" smtClean="0">
                <a:solidFill>
                  <a:srgbClr val="595959"/>
                </a:solidFill>
              </a:rPr>
              <a:t>Test Updated Readout</a:t>
            </a:r>
          </a:p>
          <a:p>
            <a:pPr lvl="3"/>
            <a:r>
              <a:rPr lang="en-US" sz="2000" dirty="0" smtClean="0">
                <a:solidFill>
                  <a:srgbClr val="595959"/>
                </a:solidFill>
              </a:rPr>
              <a:t>Test the Spatial Resolution</a:t>
            </a:r>
          </a:p>
          <a:p>
            <a:pPr lvl="3"/>
            <a:r>
              <a:rPr lang="en-US" sz="2000" dirty="0" smtClean="0">
                <a:solidFill>
                  <a:srgbClr val="595959"/>
                </a:solidFill>
              </a:rPr>
              <a:t>Confirm Diagnosis of Anomalies from 2007 Beam Test</a:t>
            </a: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3</a:t>
            </a:fld>
            <a:endParaRPr lang="fr-CA" dirty="0"/>
          </a:p>
        </p:txBody>
      </p:sp>
      <p:sp>
        <p:nvSpPr>
          <p:cNvPr id="6" name="Espace réservé du pied de page 4"/>
          <p:cNvSpPr txBox="1">
            <a:spLocks/>
          </p:cNvSpPr>
          <p:nvPr/>
        </p:nvSpPr>
        <p:spPr bwMode="auto">
          <a:xfrm>
            <a:off x="4495800" y="6340475"/>
            <a:ext cx="4230528" cy="365125"/>
          </a:xfrm>
          <a:prstGeom prst="rect">
            <a:avLst/>
          </a:prstGeom>
          <a:noFill/>
          <a:ln>
            <a:miter lim="800000"/>
            <a:headEnd/>
            <a:tailEnd/>
          </a:ln>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solidFill>
                <a:effectLst/>
                <a:uLnTx/>
                <a:uFillTx/>
                <a:latin typeface="+mn-lt"/>
                <a:ea typeface="+mn-ea"/>
                <a:cs typeface="+mn-cs"/>
              </a:rPr>
              <a:t>J. M</a:t>
            </a:r>
            <a:r>
              <a:rPr kumimoji="0" lang="en-US" sz="1000" b="0" i="0" u="sng" strike="noStrike" kern="1200" cap="none" spc="0" normalizeH="0" baseline="32000" noProof="0" smtClean="0">
                <a:ln>
                  <a:noFill/>
                </a:ln>
                <a:solidFill>
                  <a:schemeClr val="tx1"/>
                </a:solidFill>
                <a:effectLst/>
                <a:uLnTx/>
                <a:uFillTx/>
                <a:latin typeface="+mn-lt"/>
                <a:ea typeface="+mn-ea"/>
                <a:cs typeface="+mn-cs"/>
              </a:rPr>
              <a:t>c</a:t>
            </a:r>
            <a:r>
              <a:rPr kumimoji="0" lang="en-US" sz="1000" b="0" i="0" u="none" strike="noStrike" kern="1200" cap="none" spc="0" normalizeH="0" baseline="0" noProof="0" smtClean="0">
                <a:ln>
                  <a:noFill/>
                </a:ln>
                <a:solidFill>
                  <a:schemeClr val="tx1"/>
                </a:solidFill>
                <a:effectLst/>
                <a:uLnTx/>
                <a:uFillTx/>
                <a:latin typeface="+mn-lt"/>
                <a:ea typeface="+mn-ea"/>
                <a:cs typeface="+mn-cs"/>
              </a:rPr>
              <a:t>Intyre, GlueX collaboration meeting, JLab, Feb. 2-4, 2011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re 1"/>
          <p:cNvSpPr>
            <a:spLocks noGrp="1"/>
          </p:cNvSpPr>
          <p:nvPr>
            <p:ph type="title"/>
          </p:nvPr>
        </p:nvSpPr>
        <p:spPr>
          <a:xfrm>
            <a:off x="381000" y="274638"/>
            <a:ext cx="8405813" cy="1143000"/>
          </a:xfrm>
        </p:spPr>
        <p:txBody>
          <a:bodyPr/>
          <a:lstStyle/>
          <a:p>
            <a:pPr algn="ctr" eaLnBrk="1" hangingPunct="1"/>
            <a:r>
              <a:rPr lang="en-US" dirty="0" smtClean="0">
                <a:solidFill>
                  <a:srgbClr val="595959"/>
                </a:solidFill>
              </a:rPr>
              <a:t>Outline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3077" name="Espace réservé du contenu 2"/>
          <p:cNvSpPr>
            <a:spLocks noGrp="1"/>
          </p:cNvSpPr>
          <p:nvPr>
            <p:ph idx="1"/>
          </p:nvPr>
        </p:nvSpPr>
        <p:spPr>
          <a:xfrm>
            <a:off x="0" y="1143000"/>
            <a:ext cx="9143999" cy="533400"/>
          </a:xfrm>
        </p:spPr>
        <p:txBody>
          <a:bodyPr>
            <a:noAutofit/>
          </a:bodyPr>
          <a:lstStyle/>
          <a:p>
            <a:pPr algn="ctr" eaLnBrk="1" hangingPunct="1">
              <a:buNone/>
            </a:pPr>
            <a:r>
              <a:rPr lang="en-US" dirty="0" smtClean="0">
                <a:solidFill>
                  <a:schemeClr val="accent2"/>
                </a:solidFill>
              </a:rPr>
              <a:t>►</a:t>
            </a:r>
            <a:r>
              <a:rPr lang="en-US" dirty="0" smtClean="0">
                <a:solidFill>
                  <a:srgbClr val="595959"/>
                </a:solidFill>
              </a:rPr>
              <a:t> </a:t>
            </a:r>
            <a:r>
              <a:rPr lang="en-US" dirty="0" smtClean="0">
                <a:solidFill>
                  <a:srgbClr val="595959"/>
                </a:solidFill>
                <a:effectLst>
                  <a:outerShdw blurRad="38100" dist="38100" dir="2700000" algn="tl">
                    <a:srgbClr val="000000">
                      <a:alpha val="43137"/>
                    </a:srgbClr>
                  </a:outerShdw>
                </a:effectLst>
              </a:rPr>
              <a:t>Delivered to JLab on Oct. 7, 2010</a:t>
            </a:r>
            <a:r>
              <a:rPr lang="en-US" dirty="0" smtClean="0">
                <a:solidFill>
                  <a:srgbClr val="595959"/>
                </a:solidFill>
              </a:rPr>
              <a:t> </a:t>
            </a:r>
            <a:r>
              <a:rPr lang="en-US" dirty="0" smtClean="0">
                <a:solidFill>
                  <a:schemeClr val="accent2"/>
                </a:solidFill>
              </a:rPr>
              <a:t>◄</a:t>
            </a:r>
            <a:endParaRPr lang="en-US" dirty="0" smtClean="0">
              <a:solidFill>
                <a:srgbClr val="595959"/>
              </a:solidFill>
            </a:endParaRP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4</a:t>
            </a:fld>
            <a:endParaRPr lang="fr-CA" dirty="0"/>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10" name="Picture 9" descr="Exterior_View.jpg"/>
          <p:cNvPicPr>
            <a:picLocks noChangeAspect="1"/>
          </p:cNvPicPr>
          <p:nvPr/>
        </p:nvPicPr>
        <p:blipFill>
          <a:blip r:embed="rId3" cstate="print"/>
          <a:stretch>
            <a:fillRect/>
          </a:stretch>
        </p:blipFill>
        <p:spPr>
          <a:xfrm>
            <a:off x="5562600" y="1676400"/>
            <a:ext cx="3048000"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5562600" y="5864423"/>
            <a:ext cx="3048000" cy="338554"/>
          </a:xfrm>
          <a:prstGeom prst="rect">
            <a:avLst/>
          </a:prstGeom>
          <a:noFill/>
          <a:ln>
            <a:noFill/>
          </a:ln>
        </p:spPr>
        <p:txBody>
          <a:bodyPr wrap="square" rtlCol="0">
            <a:spAutoFit/>
          </a:bodyPr>
          <a:lstStyle/>
          <a:p>
            <a:pPr algn="ctr"/>
            <a:r>
              <a:rPr lang="en-US" sz="1600" b="1" dirty="0" smtClean="0">
                <a:ln w="9525">
                  <a:solidFill>
                    <a:schemeClr val="tx1">
                      <a:alpha val="60000"/>
                    </a:schemeClr>
                  </a:solidFill>
                </a:ln>
                <a:solidFill>
                  <a:schemeClr val="bg1"/>
                </a:solidFill>
                <a:effectLst>
                  <a:outerShdw blurRad="50800" dist="50800" dir="5400000" algn="ctr" rotWithShape="0">
                    <a:schemeClr val="tx1"/>
                  </a:outerShdw>
                </a:effectLst>
              </a:rPr>
              <a:t>Front: Interior View</a:t>
            </a:r>
            <a:endParaRPr lang="en-US" sz="1600" b="1" dirty="0">
              <a:ln w="9525">
                <a:solidFill>
                  <a:schemeClr val="tx1">
                    <a:alpha val="60000"/>
                  </a:schemeClr>
                </a:solidFill>
              </a:ln>
              <a:solidFill>
                <a:schemeClr val="bg1"/>
              </a:solidFill>
              <a:effectLst>
                <a:outerShdw blurRad="50800" dist="50800" dir="5400000" algn="ctr" rotWithShape="0">
                  <a:schemeClr val="tx1"/>
                </a:outerShdw>
              </a:effectLst>
            </a:endParaRPr>
          </a:p>
        </p:txBody>
      </p:sp>
      <p:pic>
        <p:nvPicPr>
          <p:cNvPr id="11" name="Picture 10" descr="Wiring-Prototype.JPG"/>
          <p:cNvPicPr>
            <a:picLocks noChangeAspect="1"/>
          </p:cNvPicPr>
          <p:nvPr/>
        </p:nvPicPr>
        <p:blipFill>
          <a:blip r:embed="rId4" cstate="print"/>
          <a:stretch>
            <a:fillRect/>
          </a:stretch>
        </p:blipFill>
        <p:spPr>
          <a:xfrm>
            <a:off x="468398" y="1930554"/>
            <a:ext cx="4484602" cy="3143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685800" y="5197902"/>
            <a:ext cx="4038600" cy="517098"/>
          </a:xfrm>
          <a:prstGeom prst="rect">
            <a:avLst/>
          </a:prstGeom>
          <a:noFill/>
          <a:ln>
            <a:noFill/>
          </a:ln>
        </p:spPr>
        <p:txBody>
          <a:bodyPr wrap="square" rtlCol="0">
            <a:spAutoFit/>
          </a:bodyPr>
          <a:lstStyle/>
          <a:p>
            <a:pPr algn="ctr"/>
            <a:r>
              <a:rPr lang="en-US" sz="1600" b="1" dirty="0" smtClean="0">
                <a:ln w="9525">
                  <a:solidFill>
                    <a:schemeClr val="tx1">
                      <a:alpha val="60000"/>
                    </a:schemeClr>
                  </a:solidFill>
                </a:ln>
                <a:solidFill>
                  <a:schemeClr val="bg1"/>
                </a:solidFill>
                <a:effectLst>
                  <a:outerShdw blurRad="50800" dist="50800" dir="5400000" algn="ctr" rotWithShape="0">
                    <a:schemeClr val="tx1"/>
                  </a:outerShdw>
                </a:effectLst>
              </a:rPr>
              <a:t>Bottom: Electronics</a:t>
            </a:r>
            <a:endParaRPr lang="en-US" sz="1600" b="1" dirty="0">
              <a:ln w="9525">
                <a:solidFill>
                  <a:schemeClr val="tx1">
                    <a:alpha val="60000"/>
                  </a:schemeClr>
                </a:solidFill>
              </a:ln>
              <a:solidFill>
                <a:schemeClr val="bg1"/>
              </a:solidFill>
              <a:effectLst>
                <a:outerShdw blurRad="50800" dist="50800" dir="5400000" algn="ctr" rotWithShape="0">
                  <a:schemeClr val="tx1"/>
                </a:outerShdw>
              </a:effectLst>
            </a:endParaRPr>
          </a:p>
        </p:txBody>
      </p:sp>
      <p:sp>
        <p:nvSpPr>
          <p:cNvPr id="8" name="Rectangle 7">
            <a:hlinkClick r:id="rId5"/>
          </p:cNvPr>
          <p:cNvSpPr/>
          <p:nvPr/>
        </p:nvSpPr>
        <p:spPr>
          <a:xfrm>
            <a:off x="1524000" y="838201"/>
            <a:ext cx="6172200" cy="246221"/>
          </a:xfrm>
          <a:prstGeom prst="rect">
            <a:avLst/>
          </a:prstGeom>
        </p:spPr>
        <p:txBody>
          <a:bodyPr wrap="square">
            <a:noAutofit/>
          </a:bodyPr>
          <a:lstStyle/>
          <a:p>
            <a:pPr algn="ctr"/>
            <a:r>
              <a:rPr lang="en-US" sz="1000" b="1" i="1" dirty="0" smtClean="0">
                <a:solidFill>
                  <a:schemeClr val="accent3"/>
                </a:solidFill>
                <a:latin typeface="Times New Roman" pitchFamily="18" charset="0"/>
                <a:cs typeface="Times New Roman" pitchFamily="18" charset="0"/>
              </a:rPr>
              <a:t>http://zeus.phys.uconn.edu/wiki/index.php/Delivery_of_the_Tagger_Microscope_Prototype_to_JLab</a:t>
            </a:r>
            <a:endParaRPr lang="en-US" sz="1000"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 calcmode="lin" valueType="num">
                                      <p:cBhvr>
                                        <p:cTn id="7" dur="1000" fill="hold"/>
                                        <p:tgtEl>
                                          <p:spTgt spid="307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2895600"/>
          </a:xfrm>
        </p:spPr>
        <p:txBody>
          <a:bodyPr>
            <a:noAutofit/>
          </a:bodyPr>
          <a:lstStyle/>
          <a:p>
            <a:pPr>
              <a:buNone/>
            </a:pPr>
            <a:r>
              <a:rPr lang="en-US" sz="2800" u="sng" dirty="0" smtClean="0">
                <a:solidFill>
                  <a:srgbClr val="595959"/>
                </a:solidFill>
              </a:rPr>
              <a:t>Preparations for Beam Test</a:t>
            </a:r>
          </a:p>
          <a:p>
            <a:pPr>
              <a:buNone/>
            </a:pP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Setup Control Computer </a:t>
            </a:r>
          </a:p>
          <a:p>
            <a:pPr eaLnBrk="1" hangingPunct="1">
              <a:buNone/>
            </a:pPr>
            <a:r>
              <a:rPr lang="en-US" sz="1200" dirty="0" smtClean="0">
                <a:solidFill>
                  <a:srgbClr val="595959"/>
                </a:solidFill>
              </a:rPr>
              <a:t>	(Software setup on JLab computer as per JLab requirements) </a:t>
            </a:r>
            <a:endParaRPr lang="en-US" sz="900" dirty="0" smtClean="0">
              <a:solidFill>
                <a:srgbClr val="595959"/>
              </a:solidFill>
            </a:endParaRPr>
          </a:p>
          <a:p>
            <a:pPr lvl="2"/>
            <a:r>
              <a:rPr lang="en-US" sz="2000" dirty="0" smtClean="0">
                <a:solidFill>
                  <a:srgbClr val="595959"/>
                </a:solidFill>
              </a:rPr>
              <a:t>Setup Readout/Control for Tagger Microscope</a:t>
            </a:r>
          </a:p>
          <a:p>
            <a:pPr lvl="3">
              <a:buClr>
                <a:schemeClr val="accent3"/>
              </a:buClr>
              <a:buSzPct val="65000"/>
              <a:buFont typeface="Wingdings" pitchFamily="2" charset="2"/>
              <a:buChar char="Ø"/>
            </a:pPr>
            <a:r>
              <a:rPr lang="en-US" sz="1800" dirty="0" smtClean="0">
                <a:solidFill>
                  <a:srgbClr val="595959"/>
                </a:solidFill>
              </a:rPr>
              <a:t>Installed controls for SiPM electronics</a:t>
            </a:r>
          </a:p>
          <a:p>
            <a:pPr lvl="3">
              <a:buClr>
                <a:schemeClr val="accent3"/>
              </a:buClr>
              <a:buSzPct val="65000"/>
              <a:buFont typeface="Wingdings" pitchFamily="2" charset="2"/>
              <a:buChar char="Ø"/>
            </a:pPr>
            <a:r>
              <a:rPr lang="en-US" sz="1800" dirty="0" smtClean="0">
                <a:solidFill>
                  <a:srgbClr val="595959"/>
                </a:solidFill>
              </a:rPr>
              <a:t>Motor controls for alignment of SciFi focal plane</a:t>
            </a:r>
          </a:p>
          <a:p>
            <a:pPr lvl="1"/>
            <a:endParaRPr lang="en-US" dirty="0" smtClean="0">
              <a:solidFill>
                <a:srgbClr val="595959"/>
              </a:solidFill>
            </a:endParaRP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5</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6" name="Picture 5" descr="Exterior_View.jpg"/>
          <p:cNvPicPr>
            <a:picLocks noChangeAspect="1"/>
          </p:cNvPicPr>
          <p:nvPr/>
        </p:nvPicPr>
        <p:blipFill>
          <a:blip r:embed="rId3" cstate="print"/>
          <a:stretch>
            <a:fillRect/>
          </a:stretch>
        </p:blipFill>
        <p:spPr>
          <a:xfrm>
            <a:off x="76200" y="990600"/>
            <a:ext cx="2133600" cy="2844800"/>
          </a:xfrm>
          <a:prstGeom prst="rect">
            <a:avLst/>
          </a:prstGeom>
          <a:ln>
            <a:noFill/>
          </a:ln>
          <a:effectLst>
            <a:outerShdw blurRad="292100" dist="139700" dir="2700000" algn="tl" rotWithShape="0">
              <a:srgbClr val="333333">
                <a:alpha val="65000"/>
              </a:srgbClr>
            </a:outerShdw>
          </a:effectLst>
        </p:spPr>
      </p:pic>
      <p:pic>
        <p:nvPicPr>
          <p:cNvPr id="10" name="Picture 9" descr="Electronics-2.jpg"/>
          <p:cNvPicPr>
            <a:picLocks noChangeAspect="1"/>
          </p:cNvPicPr>
          <p:nvPr/>
        </p:nvPicPr>
        <p:blipFill>
          <a:blip r:embed="rId4" cstate="print"/>
          <a:stretch>
            <a:fillRect/>
          </a:stretch>
        </p:blipFill>
        <p:spPr>
          <a:xfrm>
            <a:off x="461925" y="4038600"/>
            <a:ext cx="4262475" cy="2020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Electronics-2.jpg"/>
          <p:cNvPicPr>
            <a:picLocks noChangeAspect="1"/>
          </p:cNvPicPr>
          <p:nvPr/>
        </p:nvPicPr>
        <p:blipFill>
          <a:blip r:embed="rId5" cstate="print"/>
          <a:stretch>
            <a:fillRect/>
          </a:stretch>
        </p:blipFill>
        <p:spPr>
          <a:xfrm>
            <a:off x="4953000" y="4038600"/>
            <a:ext cx="3810000" cy="2035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lignCtrlSS.png"/>
          <p:cNvPicPr>
            <a:picLocks noChangeAspect="1"/>
          </p:cNvPicPr>
          <p:nvPr/>
        </p:nvPicPr>
        <p:blipFill>
          <a:blip r:embed="rId6" cstate="print"/>
          <a:stretch>
            <a:fillRect/>
          </a:stretch>
        </p:blipFill>
        <p:spPr>
          <a:xfrm>
            <a:off x="7315200" y="4953000"/>
            <a:ext cx="1756725" cy="1447800"/>
          </a:xfrm>
          <a:prstGeom prst="rect">
            <a:avLst/>
          </a:prstGeom>
          <a:ln>
            <a:noFill/>
          </a:ln>
          <a:effectLst>
            <a:outerShdw blurRad="190500" algn="tl" rotWithShape="0">
              <a:srgbClr val="000000">
                <a:alpha val="70000"/>
              </a:srgbClr>
            </a:outerShdw>
          </a:effectLst>
        </p:spPr>
      </p:pic>
      <p:cxnSp>
        <p:nvCxnSpPr>
          <p:cNvPr id="14" name="Shape 13"/>
          <p:cNvCxnSpPr/>
          <p:nvPr/>
        </p:nvCxnSpPr>
        <p:spPr>
          <a:xfrm rot="11160000">
            <a:off x="109728" y="3896868"/>
            <a:ext cx="457200" cy="914400"/>
          </a:xfrm>
          <a:prstGeom prst="curvedConnector2">
            <a:avLst/>
          </a:prstGeom>
          <a:ln w="57150">
            <a:solidFill>
              <a:schemeClr val="accent3"/>
            </a:solidFill>
            <a:tailEnd type="arrow"/>
          </a:ln>
          <a:effectLst>
            <a:outerShdw blurRad="50800"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2064" y="4069080"/>
            <a:ext cx="1447800" cy="1484376"/>
          </a:xfrm>
          <a:prstGeom prst="rect">
            <a:avLst/>
          </a:prstGeom>
          <a:noFill/>
          <a:ln w="57150" cmpd="sng">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urved Connector 17"/>
          <p:cNvCxnSpPr/>
          <p:nvPr/>
        </p:nvCxnSpPr>
        <p:spPr>
          <a:xfrm>
            <a:off x="2590800" y="5029200"/>
            <a:ext cx="1295400" cy="1219200"/>
          </a:xfrm>
          <a:prstGeom prst="curvedConnector3">
            <a:avLst>
              <a:gd name="adj1" fmla="val 50000"/>
            </a:avLst>
          </a:prstGeom>
          <a:ln w="44450" cmpd="sng">
            <a:solidFill>
              <a:schemeClr val="accent6"/>
            </a:solidFill>
            <a:tailEnd type="none"/>
          </a:ln>
          <a:effectLst>
            <a:outerShdw blurRad="50800" dist="381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5" name="Arc 24"/>
          <p:cNvSpPr/>
          <p:nvPr/>
        </p:nvSpPr>
        <p:spPr>
          <a:xfrm rot="9540000">
            <a:off x="3743000" y="5641464"/>
            <a:ext cx="2914960" cy="166343"/>
          </a:xfrm>
          <a:prstGeom prst="arc">
            <a:avLst/>
          </a:prstGeom>
          <a:ln w="44450">
            <a:solidFill>
              <a:schemeClr val="accent6"/>
            </a:solidFill>
            <a:headEnd type="stealth" w="lg" len="lg"/>
          </a:ln>
          <a:effectLst>
            <a:outerShdw blurRad="50800" dist="381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Picture 26" descr="PktMon_ss.png"/>
          <p:cNvPicPr>
            <a:picLocks noChangeAspect="1"/>
          </p:cNvPicPr>
          <p:nvPr/>
        </p:nvPicPr>
        <p:blipFill>
          <a:blip r:embed="rId7" cstate="print"/>
          <a:stretch>
            <a:fillRect/>
          </a:stretch>
        </p:blipFill>
        <p:spPr>
          <a:xfrm>
            <a:off x="4953000" y="3429000"/>
            <a:ext cx="3772812" cy="467110"/>
          </a:xfrm>
          <a:prstGeom prst="rect">
            <a:avLst/>
          </a:prstGeom>
          <a:ln>
            <a:noFill/>
          </a:ln>
          <a:effectLst>
            <a:outerShdw blurRad="190500" algn="tl" rotWithShape="0">
              <a:srgbClr val="000000">
                <a:alpha val="70000"/>
              </a:srgbClr>
            </a:outerShdw>
          </a:effectLst>
        </p:spPr>
      </p:pic>
      <p:sp>
        <p:nvSpPr>
          <p:cNvPr id="28" name="Oval 27"/>
          <p:cNvSpPr/>
          <p:nvPr/>
        </p:nvSpPr>
        <p:spPr>
          <a:xfrm>
            <a:off x="2066544" y="4645152"/>
            <a:ext cx="557784" cy="237744"/>
          </a:xfrm>
          <a:prstGeom prst="ellipse">
            <a:avLst/>
          </a:prstGeom>
          <a:noFill/>
          <a:ln w="5080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103120" y="4937760"/>
            <a:ext cx="457200" cy="201168"/>
          </a:xfrm>
          <a:prstGeom prst="ellipse">
            <a:avLst/>
          </a:prstGeom>
          <a:noFill/>
          <a:ln w="50800" cmpd="sng">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hape 32"/>
          <p:cNvCxnSpPr>
            <a:stCxn id="28" idx="7"/>
          </p:cNvCxnSpPr>
          <p:nvPr/>
        </p:nvCxnSpPr>
        <p:spPr>
          <a:xfrm rot="5400000" flipH="1" flipV="1">
            <a:off x="3198537" y="3001706"/>
            <a:ext cx="1022369" cy="2334158"/>
          </a:xfrm>
          <a:prstGeom prst="curvedConnector2">
            <a:avLst/>
          </a:prstGeom>
          <a:ln w="44450">
            <a:tailEnd type="arrow"/>
          </a:ln>
          <a:effectLst>
            <a:outerShdw blurRad="508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400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0" fill="hold"/>
                                        <p:tgtEl>
                                          <p:spTgt spid="28"/>
                                        </p:tgtEl>
                                        <p:attrNameLst>
                                          <p:attrName>ppt_w</p:attrName>
                                        </p:attrNameLst>
                                      </p:cBhvr>
                                      <p:tavLst>
                                        <p:tav tm="0">
                                          <p:val>
                                            <p:fltVal val="0"/>
                                          </p:val>
                                        </p:tav>
                                        <p:tav tm="100000">
                                          <p:val>
                                            <p:strVal val="#ppt_w"/>
                                          </p:val>
                                        </p:tav>
                                      </p:tavLst>
                                    </p:anim>
                                    <p:anim calcmode="lin" valueType="num">
                                      <p:cBhvr>
                                        <p:cTn id="8" dur="2000" fill="hold"/>
                                        <p:tgtEl>
                                          <p:spTgt spid="28"/>
                                        </p:tgtEl>
                                        <p:attrNameLst>
                                          <p:attrName>ppt_h</p:attrName>
                                        </p:attrNameLst>
                                      </p:cBhvr>
                                      <p:tavLst>
                                        <p:tav tm="0">
                                          <p:val>
                                            <p:fltVal val="0"/>
                                          </p:val>
                                        </p:tav>
                                        <p:tav tm="100000">
                                          <p:val>
                                            <p:strVal val="#ppt_h"/>
                                          </p:val>
                                        </p:tav>
                                      </p:tavLst>
                                    </p:anim>
                                    <p:animEffect transition="in" filter="fade">
                                      <p:cBhvr>
                                        <p:cTn id="9" dur="2000"/>
                                        <p:tgtEl>
                                          <p:spTgt spid="28"/>
                                        </p:tgtEl>
                                      </p:cBhvr>
                                    </p:animEffect>
                                  </p:childTnLst>
                                </p:cTn>
                              </p:par>
                              <p:par>
                                <p:cTn id="10" presetID="53" presetClass="entr" presetSubtype="0" fill="hold" grpId="0" nodeType="withEffect">
                                  <p:stCondLst>
                                    <p:cond delay="40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2000" fill="hold"/>
                                        <p:tgtEl>
                                          <p:spTgt spid="29"/>
                                        </p:tgtEl>
                                        <p:attrNameLst>
                                          <p:attrName>ppt_w</p:attrName>
                                        </p:attrNameLst>
                                      </p:cBhvr>
                                      <p:tavLst>
                                        <p:tav tm="0">
                                          <p:val>
                                            <p:fltVal val="0"/>
                                          </p:val>
                                        </p:tav>
                                        <p:tav tm="100000">
                                          <p:val>
                                            <p:strVal val="#ppt_w"/>
                                          </p:val>
                                        </p:tav>
                                      </p:tavLst>
                                    </p:anim>
                                    <p:anim calcmode="lin" valueType="num">
                                      <p:cBhvr>
                                        <p:cTn id="13" dur="2000" fill="hold"/>
                                        <p:tgtEl>
                                          <p:spTgt spid="29"/>
                                        </p:tgtEl>
                                        <p:attrNameLst>
                                          <p:attrName>ppt_h</p:attrName>
                                        </p:attrNameLst>
                                      </p:cBhvr>
                                      <p:tavLst>
                                        <p:tav tm="0">
                                          <p:val>
                                            <p:fltVal val="0"/>
                                          </p:val>
                                        </p:tav>
                                        <p:tav tm="100000">
                                          <p:val>
                                            <p:strVal val="#ppt_h"/>
                                          </p:val>
                                        </p:tav>
                                      </p:tavLst>
                                    </p:anim>
                                    <p:animEffect transition="in" filter="fade">
                                      <p:cBhvr>
                                        <p:cTn id="14" dur="2000"/>
                                        <p:tgtEl>
                                          <p:spTgt spid="29"/>
                                        </p:tgtEl>
                                      </p:cBhvr>
                                    </p:animEffect>
                                  </p:childTnLst>
                                </p:cTn>
                              </p:par>
                              <p:par>
                                <p:cTn id="15" presetID="53" presetClass="entr" presetSubtype="0" fill="hold" grpId="0" nodeType="withEffect">
                                  <p:stCondLst>
                                    <p:cond delay="4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ppt_w</p:attrName>
                                        </p:attrNameLst>
                                      </p:cBhvr>
                                      <p:tavLst>
                                        <p:tav tm="0">
                                          <p:val>
                                            <p:fltVal val="0"/>
                                          </p:val>
                                        </p:tav>
                                        <p:tav tm="100000">
                                          <p:val>
                                            <p:strVal val="#ppt_w"/>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Effect transition="in" filter="fade">
                                      <p:cBhvr>
                                        <p:cTn id="19" dur="2000"/>
                                        <p:tgtEl>
                                          <p:spTgt spid="12"/>
                                        </p:tgtEl>
                                      </p:cBhvr>
                                    </p:animEffect>
                                  </p:childTnLst>
                                </p:cTn>
                              </p:par>
                            </p:childTnLst>
                          </p:cTn>
                        </p:par>
                        <p:par>
                          <p:cTn id="20" fill="hold">
                            <p:stCondLst>
                              <p:cond delay="6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6000"/>
                            </p:stCondLst>
                            <p:childTnLst>
                              <p:par>
                                <p:cTn id="30" presetID="53"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2000" fill="hold"/>
                                        <p:tgtEl>
                                          <p:spTgt spid="27"/>
                                        </p:tgtEl>
                                        <p:attrNameLst>
                                          <p:attrName>ppt_w</p:attrName>
                                        </p:attrNameLst>
                                      </p:cBhvr>
                                      <p:tavLst>
                                        <p:tav tm="0">
                                          <p:val>
                                            <p:fltVal val="0"/>
                                          </p:val>
                                        </p:tav>
                                        <p:tav tm="100000">
                                          <p:val>
                                            <p:strVal val="#ppt_w"/>
                                          </p:val>
                                        </p:tav>
                                      </p:tavLst>
                                    </p:anim>
                                    <p:anim calcmode="lin" valueType="num">
                                      <p:cBhvr>
                                        <p:cTn id="33" dur="2000" fill="hold"/>
                                        <p:tgtEl>
                                          <p:spTgt spid="27"/>
                                        </p:tgtEl>
                                        <p:attrNameLst>
                                          <p:attrName>ppt_h</p:attrName>
                                        </p:attrNameLst>
                                      </p:cBhvr>
                                      <p:tavLst>
                                        <p:tav tm="0">
                                          <p:val>
                                            <p:fltVal val="0"/>
                                          </p:val>
                                        </p:tav>
                                        <p:tav tm="100000">
                                          <p:val>
                                            <p:strVal val="#ppt_h"/>
                                          </p:val>
                                        </p:tav>
                                      </p:tavLst>
                                    </p:anim>
                                    <p:animEffect transition="in" filter="fade">
                                      <p:cBhvr>
                                        <p:cTn id="34" dur="2000"/>
                                        <p:tgtEl>
                                          <p:spTgt spid="27"/>
                                        </p:tgtEl>
                                      </p:cBhvr>
                                    </p:animEffect>
                                  </p:childTnLst>
                                </p:cTn>
                              </p:par>
                              <p:par>
                                <p:cTn id="35" presetID="53"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par>
                                <p:cTn id="40" presetID="53"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par>
                                <p:cTn id="45" presetID="53"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2000" fill="hold"/>
                                        <p:tgtEl>
                                          <p:spTgt spid="6"/>
                                        </p:tgtEl>
                                        <p:attrNameLst>
                                          <p:attrName>ppt_w</p:attrName>
                                        </p:attrNameLst>
                                      </p:cBhvr>
                                      <p:tavLst>
                                        <p:tav tm="0">
                                          <p:val>
                                            <p:fltVal val="0"/>
                                          </p:val>
                                        </p:tav>
                                        <p:tav tm="100000">
                                          <p:val>
                                            <p:strVal val="#ppt_w"/>
                                          </p:val>
                                        </p:tav>
                                      </p:tavLst>
                                    </p:anim>
                                    <p:anim calcmode="lin" valueType="num">
                                      <p:cBhvr>
                                        <p:cTn id="48" dur="2000" fill="hold"/>
                                        <p:tgtEl>
                                          <p:spTgt spid="6"/>
                                        </p:tgtEl>
                                        <p:attrNameLst>
                                          <p:attrName>ppt_h</p:attrName>
                                        </p:attrNameLst>
                                      </p:cBhvr>
                                      <p:tavLst>
                                        <p:tav tm="0">
                                          <p:val>
                                            <p:fltVal val="0"/>
                                          </p:val>
                                        </p:tav>
                                        <p:tav tm="100000">
                                          <p:val>
                                            <p:strVal val="#ppt_h"/>
                                          </p:val>
                                        </p:tav>
                                      </p:tavLst>
                                    </p:anim>
                                    <p:animEffect transition="in" filter="fade">
                                      <p:cBhvr>
                                        <p:cTn id="4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3048000"/>
          </a:xfrm>
        </p:spPr>
        <p:txBody>
          <a:bodyPr>
            <a:noAutofit/>
          </a:bodyPr>
          <a:lstStyle/>
          <a:p>
            <a:pPr>
              <a:buNone/>
            </a:pPr>
            <a:r>
              <a:rPr lang="en-US" sz="2800" u="sng" dirty="0" smtClean="0">
                <a:solidFill>
                  <a:srgbClr val="595959"/>
                </a:solidFill>
              </a:rPr>
              <a:t>Preparations for Beam Test</a:t>
            </a:r>
          </a:p>
          <a:p>
            <a:pPr>
              <a:buNone/>
            </a:pPr>
            <a:endParaRPr lang="en-US" sz="1200" dirty="0" smtClean="0">
              <a:solidFill>
                <a:srgbClr val="595959"/>
              </a:solidFill>
            </a:endParaRPr>
          </a:p>
          <a:p>
            <a:pPr eaLnBrk="1" hangingPunct="1">
              <a:buClr>
                <a:schemeClr val="accent2"/>
              </a:buClr>
              <a:buFont typeface="Wingdings" pitchFamily="2" charset="2"/>
              <a:buChar char="Ø"/>
            </a:pPr>
            <a:r>
              <a:rPr lang="en-US" sz="2400" dirty="0" smtClean="0">
                <a:solidFill>
                  <a:srgbClr val="595959"/>
                </a:solidFill>
              </a:rPr>
              <a:t>Bench Tests Performed</a:t>
            </a:r>
          </a:p>
          <a:p>
            <a:pPr lvl="1">
              <a:buNone/>
            </a:pPr>
            <a:r>
              <a:rPr lang="en-US" sz="2000" dirty="0" smtClean="0">
                <a:solidFill>
                  <a:srgbClr val="595959"/>
                </a:solidFill>
              </a:rPr>
              <a:t>	</a:t>
            </a:r>
            <a:r>
              <a:rPr lang="en-US" sz="2000" u="sng" dirty="0" smtClean="0">
                <a:solidFill>
                  <a:srgbClr val="595959"/>
                </a:solidFill>
              </a:rPr>
              <a:t>Verified</a:t>
            </a:r>
            <a:r>
              <a:rPr lang="en-US" sz="2000" dirty="0" smtClean="0">
                <a:solidFill>
                  <a:srgbClr val="595959"/>
                </a:solidFill>
              </a:rPr>
              <a:t>: </a:t>
            </a:r>
          </a:p>
          <a:p>
            <a:pPr lvl="2"/>
            <a:r>
              <a:rPr lang="en-US" sz="1800" dirty="0" smtClean="0">
                <a:solidFill>
                  <a:srgbClr val="595959"/>
                </a:solidFill>
              </a:rPr>
              <a:t>Ability to remotely control the step motors</a:t>
            </a:r>
          </a:p>
          <a:p>
            <a:pPr lvl="2"/>
            <a:r>
              <a:rPr lang="en-US" sz="1800" dirty="0" smtClean="0">
                <a:solidFill>
                  <a:srgbClr val="595959"/>
                </a:solidFill>
              </a:rPr>
              <a:t>Appropriate implementation </a:t>
            </a:r>
            <a:r>
              <a:rPr lang="en-US" sz="1800" dirty="0" smtClean="0">
                <a:solidFill>
                  <a:srgbClr val="595959"/>
                </a:solidFill>
              </a:rPr>
              <a:t>of motor </a:t>
            </a:r>
            <a:r>
              <a:rPr lang="en-US" sz="1800" dirty="0" smtClean="0">
                <a:solidFill>
                  <a:srgbClr val="595959"/>
                </a:solidFill>
              </a:rPr>
              <a:t>limits</a:t>
            </a:r>
          </a:p>
          <a:p>
            <a:pPr lvl="2"/>
            <a:r>
              <a:rPr lang="en-US" sz="1800" dirty="0" smtClean="0">
                <a:solidFill>
                  <a:srgbClr val="595959"/>
                </a:solidFill>
              </a:rPr>
              <a:t>Readout of the individual channels (pulse shape)</a:t>
            </a:r>
          </a:p>
          <a:p>
            <a:pPr lvl="2"/>
            <a:r>
              <a:rPr lang="en-US" sz="1800" dirty="0" smtClean="0">
                <a:solidFill>
                  <a:srgbClr val="595959"/>
                </a:solidFill>
              </a:rPr>
              <a:t>Readout </a:t>
            </a:r>
            <a:r>
              <a:rPr lang="en-US" sz="1800" dirty="0" smtClean="0">
                <a:solidFill>
                  <a:srgbClr val="595959"/>
                </a:solidFill>
              </a:rPr>
              <a:t>via </a:t>
            </a:r>
            <a:r>
              <a:rPr lang="en-US" sz="1800" dirty="0" err="1" smtClean="0">
                <a:solidFill>
                  <a:srgbClr val="595959"/>
                </a:solidFill>
              </a:rPr>
              <a:t>fDAC</a:t>
            </a:r>
            <a:r>
              <a:rPr lang="en-US" sz="1800" dirty="0" smtClean="0">
                <a:solidFill>
                  <a:srgbClr val="595959"/>
                </a:solidFill>
              </a:rPr>
              <a:t> and </a:t>
            </a:r>
            <a:r>
              <a:rPr lang="en-US" sz="1800" dirty="0" smtClean="0">
                <a:solidFill>
                  <a:srgbClr val="595959"/>
                </a:solidFill>
              </a:rPr>
              <a:t>F1TDC</a:t>
            </a:r>
            <a:endParaRPr lang="en-US" sz="1800" dirty="0" smtClean="0">
              <a:solidFill>
                <a:srgbClr val="595959"/>
              </a:solidFill>
            </a:endParaRPr>
          </a:p>
          <a:p>
            <a:pPr lvl="2"/>
            <a:endParaRPr lang="en-US" sz="1800" dirty="0" smtClean="0">
              <a:solidFill>
                <a:srgbClr val="595959"/>
              </a:solidFill>
            </a:endParaRP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6</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pic>
        <p:nvPicPr>
          <p:cNvPr id="6" name="Picture 5" descr="Exterior_View.jpg"/>
          <p:cNvPicPr>
            <a:picLocks noChangeAspect="1"/>
          </p:cNvPicPr>
          <p:nvPr/>
        </p:nvPicPr>
        <p:blipFill>
          <a:blip r:embed="rId3" cstate="print"/>
          <a:stretch>
            <a:fillRect/>
          </a:stretch>
        </p:blipFill>
        <p:spPr>
          <a:xfrm>
            <a:off x="76200" y="1041400"/>
            <a:ext cx="2133600" cy="2844800"/>
          </a:xfrm>
          <a:prstGeom prst="rect">
            <a:avLst/>
          </a:prstGeom>
          <a:ln>
            <a:noFill/>
          </a:ln>
          <a:effectLst>
            <a:outerShdw blurRad="292100" dist="139700" dir="2700000" algn="tl" rotWithShape="0">
              <a:srgbClr val="333333">
                <a:alpha val="65000"/>
              </a:srgbClr>
            </a:outerShdw>
          </a:effectLst>
        </p:spPr>
      </p:pic>
      <p:pic>
        <p:nvPicPr>
          <p:cNvPr id="7" name="Picture 6" descr="Electronics-2.jpg"/>
          <p:cNvPicPr>
            <a:picLocks noChangeAspect="1"/>
          </p:cNvPicPr>
          <p:nvPr/>
        </p:nvPicPr>
        <p:blipFill>
          <a:blip r:embed="rId4" cstate="print"/>
          <a:stretch>
            <a:fillRect/>
          </a:stretch>
        </p:blipFill>
        <p:spPr>
          <a:xfrm>
            <a:off x="1371600" y="4103784"/>
            <a:ext cx="2722694" cy="1992216"/>
          </a:xfrm>
          <a:prstGeom prst="rect">
            <a:avLst/>
          </a:prstGeom>
          <a:noFill/>
          <a:ln>
            <a:noFill/>
          </a:ln>
        </p:spPr>
      </p:pic>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10" name="Picture 9" descr="Step-Motors.JPG"/>
          <p:cNvPicPr>
            <a:picLocks noChangeAspect="1"/>
          </p:cNvPicPr>
          <p:nvPr/>
        </p:nvPicPr>
        <p:blipFill>
          <a:blip r:embed="rId5" cstate="print"/>
          <a:stretch>
            <a:fillRect/>
          </a:stretch>
        </p:blipFill>
        <p:spPr>
          <a:xfrm>
            <a:off x="4572000" y="3962400"/>
            <a:ext cx="4050716" cy="23353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7</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sp>
        <p:nvSpPr>
          <p:cNvPr id="10" name="Espace réservé du contenu 2"/>
          <p:cNvSpPr txBox="1">
            <a:spLocks/>
          </p:cNvSpPr>
          <p:nvPr/>
        </p:nvSpPr>
        <p:spPr>
          <a:xfrm>
            <a:off x="2286000" y="990600"/>
            <a:ext cx="6858000" cy="297815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r>
              <a:rPr kumimoji="0" lang="en-US" sz="2800" b="0" i="0" u="sng" strike="noStrike" kern="1200" cap="none" spc="0" normalizeH="0" baseline="0" noProof="0" dirty="0" smtClean="0">
                <a:ln>
                  <a:noFill/>
                </a:ln>
                <a:solidFill>
                  <a:srgbClr val="595959"/>
                </a:solidFill>
                <a:effectLst/>
                <a:uLnTx/>
                <a:uFillTx/>
                <a:latin typeface="+mn-lt"/>
                <a:ea typeface="+mn-ea"/>
                <a:cs typeface="+mn-cs"/>
              </a:rPr>
              <a:t>Lessons Learned</a:t>
            </a:r>
          </a:p>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endParaRPr kumimoji="0" lang="en-US" sz="1200" b="0" i="0" u="sng" strike="noStrike" kern="1200" cap="none" spc="0" normalizeH="0" baseline="0" noProof="0" dirty="0" smtClean="0">
              <a:ln>
                <a:noFill/>
              </a:ln>
              <a:solidFill>
                <a:srgbClr val="595959"/>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2"/>
              </a:buClr>
              <a:buSzPct val="68000"/>
              <a:buFont typeface="Wingdings" pitchFamily="2" charset="2"/>
              <a:buChar char="Ø"/>
              <a:tabLst/>
              <a:defRPr/>
            </a:pPr>
            <a:r>
              <a:rPr kumimoji="0" lang="en-US" sz="2400" b="0" i="0" u="none" strike="noStrike" kern="1200" cap="none" spc="0" normalizeH="0" baseline="0" noProof="0" dirty="0" smtClean="0">
                <a:ln>
                  <a:noFill/>
                </a:ln>
                <a:solidFill>
                  <a:srgbClr val="595959"/>
                </a:solidFill>
                <a:effectLst/>
                <a:uLnTx/>
                <a:uFillTx/>
                <a:latin typeface="+mn-lt"/>
                <a:ea typeface="+mn-ea"/>
                <a:cs typeface="+mn-cs"/>
              </a:rPr>
              <a:t>Fusing vs. Gluing of Fibers</a:t>
            </a:r>
            <a:r>
              <a:rPr kumimoji="0" lang="en-US" sz="2600" b="0" i="0" u="none" strike="noStrike" kern="1200" cap="none" spc="0" normalizeH="0" baseline="0" noProof="0" dirty="0" smtClean="0">
                <a:ln>
                  <a:noFill/>
                </a:ln>
                <a:solidFill>
                  <a:srgbClr val="595959"/>
                </a:solidFill>
                <a:effectLst/>
                <a:uLnTx/>
                <a:uFillTx/>
                <a:latin typeface="+mn-lt"/>
                <a:ea typeface="+mn-ea"/>
                <a:cs typeface="+mn-cs"/>
              </a:rPr>
              <a:t> </a:t>
            </a:r>
            <a:r>
              <a:rPr kumimoji="0" lang="en-US" b="0" i="0" u="none" strike="noStrike" kern="1200" cap="none" spc="0" normalizeH="0" baseline="0" noProof="0" dirty="0" smtClean="0">
                <a:ln>
                  <a:noFill/>
                </a:ln>
                <a:solidFill>
                  <a:srgbClr val="595959"/>
                </a:solidFill>
                <a:effectLst/>
                <a:uLnTx/>
                <a:uFillTx/>
                <a:latin typeface="+mn-lt"/>
                <a:ea typeface="+mn-ea"/>
                <a:cs typeface="+mn-cs"/>
              </a:rPr>
              <a:t>(MSU Splicing Unit)</a:t>
            </a:r>
          </a:p>
          <a:p>
            <a:pPr marL="822960" lvl="1" indent="-256032">
              <a:spcBef>
                <a:spcPts val="400"/>
              </a:spcBef>
              <a:buClr>
                <a:schemeClr val="accent2"/>
              </a:buClr>
              <a:buSzPct val="68000"/>
              <a:buFont typeface="Arial" pitchFamily="34" charset="0"/>
              <a:buChar char="•"/>
              <a:defRPr/>
            </a:pPr>
            <a:r>
              <a:rPr lang="en-US" dirty="0" smtClean="0">
                <a:solidFill>
                  <a:srgbClr val="595959"/>
                </a:solidFill>
              </a:rPr>
              <a:t>Discussed during May 2010 Collaboration Meeting       </a:t>
            </a:r>
            <a:endParaRPr lang="en-US" sz="1400" dirty="0" smtClean="0">
              <a:solidFill>
                <a:srgbClr val="FF0000"/>
              </a:solidFill>
            </a:endParaRPr>
          </a:p>
          <a:p>
            <a:pPr marL="822960" lvl="1" indent="-256032">
              <a:spcBef>
                <a:spcPts val="400"/>
              </a:spcBef>
              <a:buClr>
                <a:schemeClr val="accent2"/>
              </a:buClr>
              <a:buSzPct val="68000"/>
              <a:buFont typeface="Arial" pitchFamily="34" charset="0"/>
              <a:buChar char="•"/>
              <a:defRPr/>
            </a:pPr>
            <a:r>
              <a:rPr kumimoji="0" lang="en-US" b="0" i="0" u="none" strike="noStrike" kern="1200" cap="none" spc="0" normalizeH="0" baseline="0" noProof="0" dirty="0" smtClean="0">
                <a:ln>
                  <a:noFill/>
                </a:ln>
                <a:solidFill>
                  <a:srgbClr val="595959"/>
                </a:solidFill>
                <a:effectLst/>
                <a:uLnTx/>
                <a:uFillTx/>
                <a:latin typeface="+mn-lt"/>
                <a:ea typeface="+mn-ea"/>
                <a:cs typeface="+mn-cs"/>
              </a:rPr>
              <a:t>Stronger SciFi/waveguide joint</a:t>
            </a:r>
          </a:p>
          <a:p>
            <a:pPr marL="822960" lvl="1" indent="-256032">
              <a:spcBef>
                <a:spcPts val="400"/>
              </a:spcBef>
              <a:buClr>
                <a:schemeClr val="accent2"/>
              </a:buClr>
              <a:buSzPct val="68000"/>
              <a:buFont typeface="Arial" pitchFamily="34" charset="0"/>
              <a:buChar char="•"/>
              <a:defRPr/>
            </a:pPr>
            <a:r>
              <a:rPr lang="en-US" dirty="0" smtClean="0">
                <a:solidFill>
                  <a:srgbClr val="595959"/>
                </a:solidFill>
              </a:rPr>
              <a:t>Better light transmission</a:t>
            </a:r>
          </a:p>
          <a:p>
            <a:pPr marL="1280160" lvl="2" indent="-256032">
              <a:spcBef>
                <a:spcPts val="400"/>
              </a:spcBef>
              <a:buClr>
                <a:schemeClr val="accent2"/>
              </a:buClr>
              <a:buSzPct val="68000"/>
              <a:buFont typeface="Arial" pitchFamily="34" charset="0"/>
              <a:buChar char="•"/>
              <a:defRPr/>
            </a:pPr>
            <a:r>
              <a:rPr lang="en-US" dirty="0" smtClean="0">
                <a:solidFill>
                  <a:srgbClr val="595959"/>
                </a:solidFill>
              </a:rPr>
              <a:t>Air bubbles in glue &amp; gluing gaps avoided</a:t>
            </a:r>
          </a:p>
          <a:p>
            <a:pPr marL="822960" lvl="1" indent="-256032">
              <a:spcBef>
                <a:spcPts val="400"/>
              </a:spcBef>
              <a:buClr>
                <a:schemeClr val="accent2"/>
              </a:buClr>
              <a:buSzPct val="68000"/>
              <a:buFont typeface="Arial" pitchFamily="34" charset="0"/>
              <a:buChar char="•"/>
              <a:defRPr/>
            </a:pPr>
            <a:r>
              <a:rPr kumimoji="0" lang="en-US" b="0" i="0" u="none" strike="noStrike" kern="1200" cap="none" spc="0" normalizeH="0" baseline="0" noProof="0" dirty="0" smtClean="0">
                <a:ln>
                  <a:noFill/>
                </a:ln>
                <a:solidFill>
                  <a:srgbClr val="595959"/>
                </a:solidFill>
                <a:effectLst/>
                <a:uLnTx/>
                <a:uFillTx/>
                <a:latin typeface="+mn-lt"/>
                <a:ea typeface="+mn-ea"/>
                <a:cs typeface="+mn-cs"/>
              </a:rPr>
              <a:t>Specialized </a:t>
            </a:r>
            <a:r>
              <a:rPr kumimoji="0" lang="en-US" b="0" i="0" u="none" strike="noStrike" kern="1200" cap="none" spc="0" normalizeH="0" baseline="0" noProof="0" dirty="0" smtClean="0">
                <a:ln>
                  <a:noFill/>
                </a:ln>
                <a:solidFill>
                  <a:srgbClr val="595959"/>
                </a:solidFill>
                <a:effectLst/>
                <a:uLnTx/>
                <a:uFillTx/>
                <a:latin typeface="+mn-lt"/>
                <a:ea typeface="+mn-ea"/>
                <a:cs typeface="+mn-cs"/>
              </a:rPr>
              <a:t>glass ferrules designed</a:t>
            </a:r>
            <a:r>
              <a:rPr kumimoji="0" lang="en-US" b="0" i="0" u="none" strike="noStrike" kern="1200" cap="none" spc="0" normalizeH="0" noProof="0" dirty="0" smtClean="0">
                <a:ln>
                  <a:noFill/>
                </a:ln>
                <a:solidFill>
                  <a:srgbClr val="595959"/>
                </a:solidFill>
                <a:effectLst/>
                <a:uLnTx/>
                <a:uFillTx/>
                <a:latin typeface="+mn-lt"/>
                <a:ea typeface="+mn-ea"/>
                <a:cs typeface="+mn-cs"/>
              </a:rPr>
              <a:t> &amp; ready to order</a:t>
            </a:r>
            <a:endParaRPr kumimoji="0" lang="en-US" b="0" i="0" u="none" strike="noStrike" kern="1200" cap="none" spc="0" normalizeH="0" baseline="0" noProof="0" dirty="0" smtClean="0">
              <a:ln>
                <a:noFill/>
              </a:ln>
              <a:solidFill>
                <a:srgbClr val="595959"/>
              </a:solidFill>
              <a:effectLst/>
              <a:uLnTx/>
              <a:uFillTx/>
              <a:latin typeface="+mn-lt"/>
              <a:ea typeface="+mn-ea"/>
              <a:cs typeface="+mn-cs"/>
            </a:endParaRPr>
          </a:p>
        </p:txBody>
      </p:sp>
      <p:pic>
        <p:nvPicPr>
          <p:cNvPr id="7" name="Picture 6" descr="Electronics-2.jpg"/>
          <p:cNvPicPr>
            <a:picLocks noChangeAspect="1"/>
          </p:cNvPicPr>
          <p:nvPr/>
        </p:nvPicPr>
        <p:blipFill>
          <a:blip r:embed="rId3" cstate="print"/>
          <a:stretch>
            <a:fillRect/>
          </a:stretch>
        </p:blipFill>
        <p:spPr>
          <a:xfrm>
            <a:off x="3810000" y="4114800"/>
            <a:ext cx="3962400" cy="2223993"/>
          </a:xfrm>
          <a:prstGeom prst="rect">
            <a:avLst/>
          </a:prstGeom>
          <a:ln>
            <a:noFill/>
          </a:ln>
          <a:effectLst>
            <a:outerShdw blurRad="292100" dist="139700" dir="2700000" algn="tl" rotWithShape="0">
              <a:srgbClr val="333333">
                <a:alpha val="65000"/>
              </a:srgbClr>
            </a:outerShdw>
          </a:effectLst>
        </p:spPr>
      </p:pic>
      <p:pic>
        <p:nvPicPr>
          <p:cNvPr id="6" name="Picture 5" descr="Exterior_View.jpg"/>
          <p:cNvPicPr>
            <a:picLocks noChangeAspect="1"/>
          </p:cNvPicPr>
          <p:nvPr/>
        </p:nvPicPr>
        <p:blipFill>
          <a:blip r:embed="rId4" cstate="print"/>
          <a:stretch>
            <a:fillRect/>
          </a:stretch>
        </p:blipFill>
        <p:spPr>
          <a:xfrm>
            <a:off x="304800" y="1066800"/>
            <a:ext cx="1859319" cy="45363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8</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pic>
        <p:nvPicPr>
          <p:cNvPr id="6" name="Picture 5" descr="Exterior_View.jpg"/>
          <p:cNvPicPr>
            <a:picLocks noChangeAspect="1"/>
          </p:cNvPicPr>
          <p:nvPr/>
        </p:nvPicPr>
        <p:blipFill>
          <a:blip r:embed="rId3" cstate="print">
            <a:lum bright="15000" contrast="-5000"/>
          </a:blip>
          <a:stretch>
            <a:fillRect/>
          </a:stretch>
        </p:blipFill>
        <p:spPr>
          <a:xfrm>
            <a:off x="6553200" y="3733800"/>
            <a:ext cx="2411349" cy="1918961"/>
          </a:xfrm>
          <a:prstGeom prst="rect">
            <a:avLst/>
          </a:prstGeom>
          <a:ln>
            <a:noFill/>
          </a:ln>
          <a:effectLst>
            <a:outerShdw blurRad="190500" algn="tl" rotWithShape="0">
              <a:srgbClr val="000000">
                <a:alpha val="70000"/>
              </a:srgbClr>
            </a:outerShdw>
          </a:effectLst>
        </p:spPr>
      </p:pic>
      <p:pic>
        <p:nvPicPr>
          <p:cNvPr id="7" name="Picture 6" descr="Electronics-2.jpg"/>
          <p:cNvPicPr>
            <a:picLocks noChangeAspect="1"/>
          </p:cNvPicPr>
          <p:nvPr/>
        </p:nvPicPr>
        <p:blipFill>
          <a:blip r:embed="rId4" cstate="print"/>
          <a:stretch>
            <a:fillRect/>
          </a:stretch>
        </p:blipFill>
        <p:spPr>
          <a:xfrm>
            <a:off x="1219200" y="4747951"/>
            <a:ext cx="5129644" cy="127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sp>
        <p:nvSpPr>
          <p:cNvPr id="10" name="Espace réservé du contenu 2"/>
          <p:cNvSpPr txBox="1">
            <a:spLocks/>
          </p:cNvSpPr>
          <p:nvPr/>
        </p:nvSpPr>
        <p:spPr>
          <a:xfrm>
            <a:off x="2286000" y="990600"/>
            <a:ext cx="6858000" cy="25908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r>
              <a:rPr kumimoji="0" lang="en-US" sz="2800" b="0" i="0" u="sng" strike="noStrike" kern="1200" cap="none" spc="0" normalizeH="0" baseline="0" noProof="0" dirty="0" smtClean="0">
                <a:ln>
                  <a:noFill/>
                </a:ln>
                <a:solidFill>
                  <a:srgbClr val="595959"/>
                </a:solidFill>
                <a:effectLst/>
                <a:uLnTx/>
                <a:uFillTx/>
                <a:latin typeface="+mn-lt"/>
                <a:ea typeface="+mn-ea"/>
                <a:cs typeface="+mn-cs"/>
              </a:rPr>
              <a:t>Lessons Learned</a:t>
            </a:r>
          </a:p>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endParaRPr kumimoji="0" lang="en-US" sz="1200" b="0" i="0" u="sng" strike="noStrike" kern="1200" cap="none" spc="0" normalizeH="0" baseline="0" noProof="0" dirty="0" smtClean="0">
              <a:ln>
                <a:noFill/>
              </a:ln>
              <a:solidFill>
                <a:srgbClr val="595959"/>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2"/>
              </a:buClr>
              <a:buSzPct val="68000"/>
              <a:buFont typeface="Wingdings" pitchFamily="2" charset="2"/>
              <a:buChar char="Ø"/>
              <a:tabLst/>
              <a:defRPr/>
            </a:pPr>
            <a:r>
              <a:rPr lang="en-US" sz="2400" dirty="0" smtClean="0">
                <a:solidFill>
                  <a:srgbClr val="595959"/>
                </a:solidFill>
              </a:rPr>
              <a:t>Board Layout Changes for Electronics</a:t>
            </a:r>
          </a:p>
          <a:p>
            <a:pPr marL="822960" lvl="1" indent="-256032">
              <a:spcBef>
                <a:spcPts val="400"/>
              </a:spcBef>
              <a:buClr>
                <a:schemeClr val="accent2"/>
              </a:buClr>
              <a:buSzPct val="68000"/>
              <a:buFont typeface="Arial" pitchFamily="34" charset="0"/>
              <a:buChar char="•"/>
              <a:defRPr/>
            </a:pPr>
            <a:r>
              <a:rPr kumimoji="0" lang="en-US" sz="2000" b="0" i="0" u="none" strike="noStrike" kern="1200" cap="none" spc="0" normalizeH="0" baseline="0" noProof="0" dirty="0" smtClean="0">
                <a:ln>
                  <a:noFill/>
                </a:ln>
                <a:solidFill>
                  <a:srgbClr val="595959"/>
                </a:solidFill>
                <a:effectLst/>
                <a:uLnTx/>
                <a:uFillTx/>
                <a:latin typeface="+mn-lt"/>
                <a:ea typeface="+mn-ea"/>
                <a:cs typeface="+mn-cs"/>
              </a:rPr>
              <a:t>Backplane</a:t>
            </a:r>
            <a:r>
              <a:rPr kumimoji="0" lang="en-US" sz="2000" b="0" i="0" u="none" strike="noStrike" kern="1200" cap="none" spc="0" normalizeH="0" noProof="0" dirty="0" smtClean="0">
                <a:ln>
                  <a:noFill/>
                </a:ln>
                <a:solidFill>
                  <a:srgbClr val="595959"/>
                </a:solidFill>
                <a:effectLst/>
                <a:uLnTx/>
                <a:uFillTx/>
                <a:latin typeface="+mn-lt"/>
                <a:ea typeface="+mn-ea"/>
                <a:cs typeface="+mn-cs"/>
              </a:rPr>
              <a:t> Board</a:t>
            </a:r>
          </a:p>
          <a:p>
            <a:pPr marL="1280160" lvl="2" indent="-256032">
              <a:spcBef>
                <a:spcPts val="400"/>
              </a:spcBef>
              <a:buClr>
                <a:schemeClr val="accent3"/>
              </a:buClr>
              <a:buSzPct val="65000"/>
              <a:buFont typeface="Wingdings" pitchFamily="2" charset="2"/>
              <a:buChar char="Ø"/>
              <a:defRPr/>
            </a:pPr>
            <a:r>
              <a:rPr lang="en-US" dirty="0" smtClean="0">
                <a:solidFill>
                  <a:srgbClr val="595959"/>
                </a:solidFill>
              </a:rPr>
              <a:t>Component clearances – Too conservative</a:t>
            </a:r>
          </a:p>
          <a:p>
            <a:pPr marL="1280160" lvl="2" indent="-256032">
              <a:spcBef>
                <a:spcPts val="400"/>
              </a:spcBef>
              <a:buClr>
                <a:schemeClr val="accent3"/>
              </a:buClr>
              <a:buSzPct val="65000"/>
              <a:buFont typeface="Wingdings" pitchFamily="2" charset="2"/>
              <a:buChar char="Ø"/>
              <a:defRPr/>
            </a:pPr>
            <a:r>
              <a:rPr lang="en-US" dirty="0" smtClean="0">
                <a:solidFill>
                  <a:srgbClr val="595959"/>
                </a:solidFill>
              </a:rPr>
              <a:t>Components rearranged to provide better clearance through prototype top-plate</a:t>
            </a:r>
          </a:p>
        </p:txBody>
      </p:sp>
      <p:pic>
        <p:nvPicPr>
          <p:cNvPr id="12" name="Picture 11" descr="Amp-Board-Euro-Conn5.JPG"/>
          <p:cNvPicPr>
            <a:picLocks noChangeAspect="1"/>
          </p:cNvPicPr>
          <p:nvPr/>
        </p:nvPicPr>
        <p:blipFill>
          <a:blip r:embed="rId5" cstate="print"/>
          <a:stretch>
            <a:fillRect/>
          </a:stretch>
        </p:blipFill>
        <p:spPr>
          <a:xfrm>
            <a:off x="228600" y="1271349"/>
            <a:ext cx="1981200" cy="330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p:cNvSpPr txBox="1">
            <a:spLocks/>
          </p:cNvSpPr>
          <p:nvPr/>
        </p:nvSpPr>
        <p:spPr>
          <a:xfrm>
            <a:off x="2286000" y="990600"/>
            <a:ext cx="6858000" cy="34290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r>
              <a:rPr kumimoji="0" lang="en-US" sz="2800" b="0" i="0" u="sng" strike="noStrike" kern="1200" cap="none" spc="0" normalizeH="0" baseline="0" noProof="0" dirty="0" smtClean="0">
                <a:ln>
                  <a:noFill/>
                </a:ln>
                <a:solidFill>
                  <a:srgbClr val="595959"/>
                </a:solidFill>
                <a:effectLst/>
                <a:uLnTx/>
                <a:uFillTx/>
                <a:latin typeface="+mn-lt"/>
                <a:ea typeface="+mn-ea"/>
                <a:cs typeface="+mn-cs"/>
              </a:rPr>
              <a:t>Lessons Learned</a:t>
            </a:r>
          </a:p>
          <a:p>
            <a:pPr marL="365760" marR="0" lvl="0" indent="-256032" algn="l" defTabSz="914400" rtl="0" eaLnBrk="1" fontAlgn="auto" latinLnBrk="0" hangingPunct="1">
              <a:lnSpc>
                <a:spcPct val="100000"/>
              </a:lnSpc>
              <a:spcBef>
                <a:spcPts val="400"/>
              </a:spcBef>
              <a:spcAft>
                <a:spcPts val="0"/>
              </a:spcAft>
              <a:buClr>
                <a:schemeClr val="accent2"/>
              </a:buClr>
              <a:buSzPct val="68000"/>
              <a:tabLst/>
              <a:defRPr/>
            </a:pPr>
            <a:endParaRPr kumimoji="0" lang="en-US" sz="1200" b="0" i="0" u="sng" strike="noStrike" kern="1200" cap="none" spc="0" normalizeH="0" baseline="0" noProof="0" dirty="0" smtClean="0">
              <a:ln>
                <a:noFill/>
              </a:ln>
              <a:solidFill>
                <a:srgbClr val="595959"/>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2"/>
              </a:buClr>
              <a:buSzPct val="68000"/>
              <a:buFont typeface="Wingdings" pitchFamily="2" charset="2"/>
              <a:buChar char="Ø"/>
              <a:tabLst/>
              <a:defRPr/>
            </a:pPr>
            <a:r>
              <a:rPr lang="en-US" sz="2400" dirty="0" smtClean="0">
                <a:solidFill>
                  <a:srgbClr val="595959"/>
                </a:solidFill>
              </a:rPr>
              <a:t>Board Layout Changes for Electronics</a:t>
            </a:r>
          </a:p>
          <a:p>
            <a:pPr marL="822960" lvl="1" indent="-256032">
              <a:spcBef>
                <a:spcPts val="400"/>
              </a:spcBef>
              <a:buClr>
                <a:schemeClr val="accent2"/>
              </a:buClr>
              <a:buSzPct val="68000"/>
              <a:buFont typeface="Arial" pitchFamily="34" charset="0"/>
              <a:buChar char="•"/>
              <a:defRPr/>
            </a:pPr>
            <a:r>
              <a:rPr kumimoji="0" lang="en-US" sz="2000" b="0" i="0" u="none" strike="noStrike" kern="1200" cap="none" spc="0" normalizeH="0" baseline="0" noProof="0" dirty="0" smtClean="0">
                <a:ln>
                  <a:noFill/>
                </a:ln>
                <a:solidFill>
                  <a:srgbClr val="595959"/>
                </a:solidFill>
                <a:effectLst/>
                <a:uLnTx/>
                <a:uFillTx/>
                <a:latin typeface="+mn-lt"/>
                <a:ea typeface="+mn-ea"/>
                <a:cs typeface="+mn-cs"/>
              </a:rPr>
              <a:t>Amplifier</a:t>
            </a:r>
            <a:r>
              <a:rPr kumimoji="0" lang="en-US" sz="2000" b="0" i="0" u="none" strike="noStrike" kern="1200" cap="none" spc="0" normalizeH="0" noProof="0" dirty="0" smtClean="0">
                <a:ln>
                  <a:noFill/>
                </a:ln>
                <a:solidFill>
                  <a:srgbClr val="595959"/>
                </a:solidFill>
                <a:effectLst/>
                <a:uLnTx/>
                <a:uFillTx/>
                <a:latin typeface="+mn-lt"/>
                <a:ea typeface="+mn-ea"/>
                <a:cs typeface="+mn-cs"/>
              </a:rPr>
              <a:t> Board</a:t>
            </a:r>
          </a:p>
          <a:p>
            <a:pPr marL="822960" lvl="1" indent="-256032">
              <a:spcBef>
                <a:spcPts val="400"/>
              </a:spcBef>
              <a:buClr>
                <a:schemeClr val="accent2"/>
              </a:buClr>
              <a:buSzPct val="68000"/>
              <a:defRPr/>
            </a:pPr>
            <a:r>
              <a:rPr lang="en-US" sz="1200" i="1" dirty="0" smtClean="0">
                <a:solidFill>
                  <a:srgbClr val="595959"/>
                </a:solidFill>
              </a:rPr>
              <a:t>	Changes to the board’s layout are being implemented:</a:t>
            </a:r>
          </a:p>
          <a:p>
            <a:pPr marL="822960" lvl="1" indent="-256032">
              <a:spcBef>
                <a:spcPts val="400"/>
              </a:spcBef>
              <a:buClr>
                <a:schemeClr val="accent2"/>
              </a:buClr>
              <a:buSzPct val="68000"/>
              <a:defRPr/>
            </a:pPr>
            <a:r>
              <a:rPr lang="en-US" sz="1200" i="1" dirty="0" smtClean="0">
                <a:solidFill>
                  <a:srgbClr val="595959"/>
                </a:solidFill>
              </a:rPr>
              <a:t>		  (Based on Fernando Barbosa’s recommendations</a:t>
            </a:r>
            <a:r>
              <a:rPr lang="en-US" sz="1200" i="1" dirty="0" smtClean="0">
                <a:solidFill>
                  <a:srgbClr val="595959"/>
                </a:solidFill>
              </a:rPr>
              <a:t>)</a:t>
            </a:r>
            <a:endParaRPr lang="en-US" sz="1200" i="1" dirty="0" smtClean="0">
              <a:solidFill>
                <a:srgbClr val="595959"/>
              </a:solidFill>
            </a:endParaRPr>
          </a:p>
          <a:p>
            <a:pPr marL="1280160" lvl="2" indent="-256032">
              <a:spcBef>
                <a:spcPts val="400"/>
              </a:spcBef>
              <a:buClr>
                <a:schemeClr val="accent3"/>
              </a:buClr>
              <a:buSzPct val="65000"/>
              <a:buFont typeface="Wingdings" pitchFamily="2" charset="2"/>
              <a:buChar char="Ø"/>
              <a:defRPr/>
            </a:pPr>
            <a:r>
              <a:rPr lang="en-US" dirty="0" smtClean="0">
                <a:solidFill>
                  <a:srgbClr val="595959"/>
                </a:solidFill>
              </a:rPr>
              <a:t>Decrease inductance by ...</a:t>
            </a:r>
          </a:p>
          <a:p>
            <a:pPr marL="1737360" lvl="3" indent="-256032">
              <a:spcBef>
                <a:spcPts val="400"/>
              </a:spcBef>
              <a:buClr>
                <a:schemeClr val="accent3"/>
              </a:buClr>
              <a:buSzPct val="65000"/>
              <a:buFont typeface="Arial" pitchFamily="34" charset="0"/>
              <a:buChar char="•"/>
              <a:defRPr/>
            </a:pPr>
            <a:r>
              <a:rPr lang="en-US" dirty="0" smtClean="0">
                <a:solidFill>
                  <a:srgbClr val="595959"/>
                </a:solidFill>
              </a:rPr>
              <a:t>Optimization of </a:t>
            </a:r>
            <a:r>
              <a:rPr lang="en-US" dirty="0" smtClean="0">
                <a:solidFill>
                  <a:srgbClr val="595959"/>
                </a:solidFill>
              </a:rPr>
              <a:t>layout/interconnections</a:t>
            </a:r>
          </a:p>
          <a:p>
            <a:pPr marL="2194560" lvl="4" indent="-256032">
              <a:spcBef>
                <a:spcPts val="400"/>
              </a:spcBef>
              <a:buClr>
                <a:schemeClr val="accent3"/>
              </a:buClr>
              <a:buSzPct val="65000"/>
              <a:buFont typeface="Wingdings" pitchFamily="2" charset="2"/>
              <a:buChar char="ü"/>
              <a:defRPr/>
            </a:pPr>
            <a:r>
              <a:rPr lang="en-US" sz="1600" dirty="0" smtClean="0">
                <a:solidFill>
                  <a:srgbClr val="595959"/>
                </a:solidFill>
              </a:rPr>
              <a:t>We saw some resonances in the amplifier spectrum &amp; distinct ringing in the tail of the signals indicating inductance </a:t>
            </a:r>
            <a:endParaRPr lang="en-US" sz="1600" dirty="0" smtClean="0">
              <a:solidFill>
                <a:srgbClr val="595959"/>
              </a:solidFill>
            </a:endParaRPr>
          </a:p>
        </p:txBody>
      </p:sp>
      <p:sp>
        <p:nvSpPr>
          <p:cNvPr id="5" name="Espace réservé du numéro de diapositive 5"/>
          <p:cNvSpPr>
            <a:spLocks noGrp="1"/>
          </p:cNvSpPr>
          <p:nvPr>
            <p:ph type="sldNum" sz="quarter" idx="12"/>
          </p:nvPr>
        </p:nvSpPr>
        <p:spPr/>
        <p:txBody>
          <a:bodyPr>
            <a:normAutofit/>
          </a:bodyPr>
          <a:lstStyle/>
          <a:p>
            <a:pPr>
              <a:defRPr/>
            </a:pPr>
            <a:fld id="{46C6E787-A67A-43C3-832D-AB9B41DE2C6F}" type="slidenum">
              <a:rPr lang="fr-CA"/>
              <a:pPr>
                <a:defRPr/>
              </a:pPr>
              <a:t>9</a:t>
            </a:fld>
            <a:endParaRPr lang="fr-CA" dirty="0"/>
          </a:p>
        </p:txBody>
      </p:sp>
      <p:sp>
        <p:nvSpPr>
          <p:cNvPr id="3076" name="Titre 1"/>
          <p:cNvSpPr>
            <a:spLocks noGrp="1"/>
          </p:cNvSpPr>
          <p:nvPr>
            <p:ph type="title"/>
          </p:nvPr>
        </p:nvSpPr>
        <p:spPr>
          <a:xfrm>
            <a:off x="381000" y="274638"/>
            <a:ext cx="8405813" cy="715962"/>
          </a:xfrm>
        </p:spPr>
        <p:txBody>
          <a:bodyPr>
            <a:noAutofit/>
            <a:scene3d>
              <a:camera prst="orthographicFront"/>
              <a:lightRig rig="soft" dir="t"/>
            </a:scene3d>
          </a:bodyPr>
          <a:lstStyle/>
          <a:p>
            <a:pPr algn="ct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9" name="Espace réservé du pied de page 4"/>
          <p:cNvSpPr>
            <a:spLocks noGrp="1"/>
          </p:cNvSpPr>
          <p:nvPr>
            <p:ph type="ftr" sz="quarter" idx="11"/>
          </p:nvPr>
        </p:nvSpPr>
        <p:spPr bwMode="auto">
          <a:xfrm>
            <a:off x="4495800" y="6340475"/>
            <a:ext cx="4230528" cy="365125"/>
          </a:xfrm>
          <a:noFill/>
          <a:ln>
            <a:miter lim="800000"/>
            <a:headEnd/>
            <a:tailEnd/>
          </a:ln>
        </p:spPr>
        <p:txBody>
          <a:bodyPr/>
          <a:lstStyle/>
          <a:p>
            <a:pPr algn="ctr"/>
            <a:r>
              <a:rPr lang="en-US" dirty="0" smtClean="0"/>
              <a:t>J. M</a:t>
            </a:r>
            <a:r>
              <a:rPr lang="en-US" u="sng" baseline="32000" dirty="0" smtClean="0"/>
              <a:t>c</a:t>
            </a:r>
            <a:r>
              <a:rPr lang="en-US" dirty="0" smtClean="0"/>
              <a:t>Intyre, GlueX collaboration meeting, JLab, Feb. 2-4, 2011</a:t>
            </a:r>
            <a:endParaRPr lang="en-US" dirty="0"/>
          </a:p>
        </p:txBody>
      </p:sp>
      <p:pic>
        <p:nvPicPr>
          <p:cNvPr id="12" name="Picture 11" descr="Amp-Board-Euro-Conn5.JPG"/>
          <p:cNvPicPr>
            <a:picLocks noChangeAspect="1"/>
          </p:cNvPicPr>
          <p:nvPr/>
        </p:nvPicPr>
        <p:blipFill>
          <a:blip r:embed="rId3" cstate="print"/>
          <a:stretch>
            <a:fillRect/>
          </a:stretch>
        </p:blipFill>
        <p:spPr>
          <a:xfrm>
            <a:off x="5562601" y="4645896"/>
            <a:ext cx="3352797" cy="1602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mp-Board-in-slot-w-SiPM3.jpg"/>
          <p:cNvPicPr>
            <a:picLocks noChangeAspect="1"/>
          </p:cNvPicPr>
          <p:nvPr/>
        </p:nvPicPr>
        <p:blipFill>
          <a:blip r:embed="rId4" cstate="print"/>
          <a:stretch>
            <a:fillRect/>
          </a:stretch>
        </p:blipFill>
        <p:spPr>
          <a:xfrm>
            <a:off x="152400" y="2895600"/>
            <a:ext cx="2057399" cy="1632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Amp-Board-in-slot-w-SiPM4.jpg"/>
          <p:cNvPicPr>
            <a:picLocks noChangeAspect="1"/>
          </p:cNvPicPr>
          <p:nvPr/>
        </p:nvPicPr>
        <p:blipFill>
          <a:blip r:embed="rId5" cstate="print"/>
          <a:stretch>
            <a:fillRect/>
          </a:stretch>
        </p:blipFill>
        <p:spPr>
          <a:xfrm>
            <a:off x="0" y="4648200"/>
            <a:ext cx="2514600" cy="1828800"/>
          </a:xfrm>
          <a:prstGeom prst="ellipse">
            <a:avLst/>
          </a:prstGeom>
          <a:ln>
            <a:noFill/>
          </a:ln>
          <a:effectLst>
            <a:softEdge rad="112500"/>
          </a:effectLst>
        </p:spPr>
      </p:pic>
      <p:cxnSp>
        <p:nvCxnSpPr>
          <p:cNvPr id="21" name="Curved Connector 20"/>
          <p:cNvCxnSpPr>
            <a:cxnSpLocks/>
          </p:cNvCxnSpPr>
          <p:nvPr/>
        </p:nvCxnSpPr>
        <p:spPr>
          <a:xfrm rot="16200000" flipH="1">
            <a:off x="387227" y="4502027"/>
            <a:ext cx="1246642" cy="417304"/>
          </a:xfrm>
          <a:prstGeom prst="curvedConnector3">
            <a:avLst>
              <a:gd name="adj1" fmla="val 50000"/>
            </a:avLst>
          </a:prstGeom>
          <a:ln w="63500" cap="sq" cmpd="sng">
            <a:solidFill>
              <a:srgbClr val="FFFF00">
                <a:alpha val="85000"/>
              </a:srgbClr>
            </a:solidFill>
            <a:miter lim="800000"/>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11" name="Picture 10" descr="Electronics.jpg"/>
          <p:cNvPicPr>
            <a:picLocks noChangeAspect="1"/>
          </p:cNvPicPr>
          <p:nvPr/>
        </p:nvPicPr>
        <p:blipFill>
          <a:blip r:embed="rId6" cstate="print"/>
          <a:stretch>
            <a:fillRect/>
          </a:stretch>
        </p:blipFill>
        <p:spPr>
          <a:xfrm>
            <a:off x="76200" y="1066800"/>
            <a:ext cx="2242820" cy="1641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Chimney_withFibers.jpg"/>
          <p:cNvPicPr>
            <a:picLocks noChangeAspect="1"/>
          </p:cNvPicPr>
          <p:nvPr/>
        </p:nvPicPr>
        <p:blipFill>
          <a:blip r:embed="rId7" cstate="print"/>
          <a:stretch>
            <a:fillRect/>
          </a:stretch>
        </p:blipFill>
        <p:spPr>
          <a:xfrm>
            <a:off x="2590800" y="4635895"/>
            <a:ext cx="2867969" cy="1612504"/>
          </a:xfrm>
          <a:prstGeom prst="ellipse">
            <a:avLst/>
          </a:prstGeom>
          <a:ln>
            <a:noFill/>
          </a:ln>
          <a:effectLst>
            <a:softEdge rad="112500"/>
          </a:effectLst>
        </p:spPr>
      </p:pic>
      <p:cxnSp>
        <p:nvCxnSpPr>
          <p:cNvPr id="24" name="Curved Connector 23"/>
          <p:cNvCxnSpPr/>
          <p:nvPr/>
        </p:nvCxnSpPr>
        <p:spPr>
          <a:xfrm rot="16200000" flipH="1">
            <a:off x="1234440" y="2606040"/>
            <a:ext cx="2225040" cy="2164080"/>
          </a:xfrm>
          <a:prstGeom prst="curvedConnector3">
            <a:avLst>
              <a:gd name="adj1" fmla="val 50000"/>
            </a:avLst>
          </a:prstGeom>
          <a:ln w="63500" cap="sq">
            <a:solidFill>
              <a:srgbClr val="FFFF00">
                <a:alpha val="85000"/>
              </a:srgbClr>
            </a:solidFill>
            <a:bevel/>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2000" fill="hold"/>
                                        <p:tgtEl>
                                          <p:spTgt spid="17"/>
                                        </p:tgtEl>
                                        <p:attrNameLst>
                                          <p:attrName>ppt_w</p:attrName>
                                        </p:attrNameLst>
                                      </p:cBhvr>
                                      <p:tavLst>
                                        <p:tav tm="0">
                                          <p:val>
                                            <p:fltVal val="0"/>
                                          </p:val>
                                        </p:tav>
                                        <p:tav tm="100000">
                                          <p:val>
                                            <p:strVal val="#ppt_w"/>
                                          </p:val>
                                        </p:tav>
                                      </p:tavLst>
                                    </p:anim>
                                    <p:anim calcmode="lin" valueType="num">
                                      <p:cBhvr>
                                        <p:cTn id="14" dur="2000" fill="hold"/>
                                        <p:tgtEl>
                                          <p:spTgt spid="17"/>
                                        </p:tgtEl>
                                        <p:attrNameLst>
                                          <p:attrName>ppt_h</p:attrName>
                                        </p:attrNameLst>
                                      </p:cBhvr>
                                      <p:tavLst>
                                        <p:tav tm="0">
                                          <p:val>
                                            <p:fltVal val="0"/>
                                          </p:val>
                                        </p:tav>
                                        <p:tav tm="100000">
                                          <p:val>
                                            <p:strVal val="#ppt_h"/>
                                          </p:val>
                                        </p:tav>
                                      </p:tavLst>
                                    </p:anim>
                                    <p:animEffect transition="in" filter="fade">
                                      <p:cBhvr>
                                        <p:cTn id="15" dur="2000"/>
                                        <p:tgtEl>
                                          <p:spTgt spid="17"/>
                                        </p:tgtEl>
                                      </p:cBhvr>
                                    </p:animEffect>
                                  </p:childTnLst>
                                </p:cTn>
                              </p:par>
                              <p:par>
                                <p:cTn id="16" presetID="53"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p:val>
                                            <p:fltVal val="0"/>
                                          </p:val>
                                        </p:tav>
                                        <p:tav tm="100000">
                                          <p:val>
                                            <p:strVal val="#ppt_w"/>
                                          </p:val>
                                        </p:tav>
                                      </p:tavLst>
                                    </p:anim>
                                    <p:anim calcmode="lin" valueType="num">
                                      <p:cBhvr>
                                        <p:cTn id="19" dur="2000" fill="hold"/>
                                        <p:tgtEl>
                                          <p:spTgt spid="13"/>
                                        </p:tgtEl>
                                        <p:attrNameLst>
                                          <p:attrName>ppt_h</p:attrName>
                                        </p:attrNameLst>
                                      </p:cBhvr>
                                      <p:tavLst>
                                        <p:tav tm="0">
                                          <p:val>
                                            <p:fltVal val="0"/>
                                          </p:val>
                                        </p:tav>
                                        <p:tav tm="100000">
                                          <p:val>
                                            <p:strVal val="#ppt_h"/>
                                          </p:val>
                                        </p:tav>
                                      </p:tavLst>
                                    </p:anim>
                                    <p:animEffect transition="in" filter="fade">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3162</TotalTime>
  <Words>1356</Words>
  <Application>Microsoft Office PowerPoint</Application>
  <PresentationFormat>On-screen Show (4:3)</PresentationFormat>
  <Paragraphs>263</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Spring 2011  Beam Test in Hall B</vt:lpstr>
      <vt:lpstr>Outline</vt:lpstr>
      <vt:lpstr>Outline</vt:lpstr>
      <vt:lpstr>Update on Delivered Prototype to JLab</vt:lpstr>
      <vt:lpstr>Update on Delivered Prototype to JLab</vt:lpstr>
      <vt:lpstr>Update on Delivered Prototype to JLab</vt:lpstr>
      <vt:lpstr>Update on Delivered Prototype to JLab</vt:lpstr>
      <vt:lpstr>Update on Delivered Prototype to JLab</vt:lpstr>
      <vt:lpstr>Update on Delivered Prototype to JLab</vt:lpstr>
      <vt:lpstr>Update on Delivered Prototype to JLab</vt:lpstr>
      <vt:lpstr>Update on Delivered Prototype to JLab</vt:lpstr>
      <vt:lpstr>Update on Delivered Prototype to JLab</vt:lpstr>
      <vt:lpstr>Beam Test in Hall B for Tagger Microscope</vt:lpstr>
      <vt:lpstr>Beam Test in Hall B for Tagger Microscope</vt:lpstr>
      <vt:lpstr>Beam Test in Hall B for Tagger Microscope</vt:lpstr>
      <vt:lpstr>Beam Test in Hall B for Tagger Microscope</vt:lpstr>
      <vt:lpstr>Active Collimator</vt:lpstr>
      <vt:lpstr>Beam Test in Hall B for Active Collimator</vt:lpstr>
      <vt:lpstr>Beam Test in Hall B for Active Collimator</vt:lpstr>
      <vt:lpstr>Beam Test in Hall B for Active Collimator</vt:lpstr>
      <vt:lpstr>Beam Test in Hall B for Active Collimator</vt:lpstr>
      <vt:lpstr>Beam Test in Hall B for Active Collimator</vt:lpstr>
      <vt:lpstr>Beam Test in Hall B for Active Collimator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McIntyre</dc:creator>
  <cp:lastModifiedBy>Jim McIntyre</cp:lastModifiedBy>
  <cp:revision>259</cp:revision>
  <dcterms:created xsi:type="dcterms:W3CDTF">2011-01-28T16:29:00Z</dcterms:created>
  <dcterms:modified xsi:type="dcterms:W3CDTF">2011-02-03T14:18:46Z</dcterms:modified>
</cp:coreProperties>
</file>