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8" r:id="rId6"/>
    <p:sldId id="267" r:id="rId7"/>
    <p:sldId id="259" r:id="rId8"/>
    <p:sldId id="260" r:id="rId9"/>
    <p:sldId id="269" r:id="rId10"/>
    <p:sldId id="262" r:id="rId11"/>
    <p:sldId id="270" r:id="rId12"/>
    <p:sldId id="264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3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37E9-53D4-424A-8363-9FB13A2DEB54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11474-ECAE-42BE-879F-2683EEA94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37E9-53D4-424A-8363-9FB13A2DEB54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11474-ECAE-42BE-879F-2683EEA94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37E9-53D4-424A-8363-9FB13A2DEB54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11474-ECAE-42BE-879F-2683EEA94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37E9-53D4-424A-8363-9FB13A2DEB54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11474-ECAE-42BE-879F-2683EEA94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37E9-53D4-424A-8363-9FB13A2DEB54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11474-ECAE-42BE-879F-2683EEA94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37E9-53D4-424A-8363-9FB13A2DEB54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11474-ECAE-42BE-879F-2683EEA94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37E9-53D4-424A-8363-9FB13A2DEB54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11474-ECAE-42BE-879F-2683EEA94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37E9-53D4-424A-8363-9FB13A2DEB54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11474-ECAE-42BE-879F-2683EEA94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37E9-53D4-424A-8363-9FB13A2DEB54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11474-ECAE-42BE-879F-2683EEA94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37E9-53D4-424A-8363-9FB13A2DEB54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11474-ECAE-42BE-879F-2683EEA94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37E9-53D4-424A-8363-9FB13A2DEB54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11474-ECAE-42BE-879F-2683EEA94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637E9-53D4-424A-8363-9FB13A2DEB54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11474-ECAE-42BE-879F-2683EEA94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Geant4: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CAD generated volumes </a:t>
            </a:r>
            <a:br>
              <a:rPr lang="en-US" sz="4800" dirty="0" smtClean="0"/>
            </a:br>
            <a:r>
              <a:rPr lang="en-US" sz="4800" dirty="0" smtClean="0"/>
              <a:t>&amp; </a:t>
            </a:r>
            <a:br>
              <a:rPr lang="en-US" sz="4800" dirty="0" smtClean="0"/>
            </a:br>
            <a:r>
              <a:rPr lang="en-US" sz="4800" dirty="0" err="1" smtClean="0"/>
              <a:t>Lightguides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4857760"/>
            <a:ext cx="6343672" cy="78104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SiLab</a:t>
            </a:r>
            <a:r>
              <a:rPr lang="en-US" dirty="0" smtClean="0"/>
              <a:t> UTFSM</a:t>
            </a:r>
          </a:p>
          <a:p>
            <a:r>
              <a:rPr lang="en-US" dirty="0" smtClean="0"/>
              <a:t>November 2009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simulations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Geometry description: </a:t>
            </a:r>
            <a:r>
              <a:rPr lang="en-US" sz="2000" dirty="0" smtClean="0"/>
              <a:t>CAD description imported to GDML Geant4</a:t>
            </a:r>
            <a:endParaRPr lang="en-US" sz="2000" dirty="0" smtClean="0"/>
          </a:p>
          <a:p>
            <a:r>
              <a:rPr lang="en-US" sz="2000" dirty="0" smtClean="0"/>
              <a:t>Same materials description</a:t>
            </a:r>
          </a:p>
          <a:p>
            <a:r>
              <a:rPr lang="en-US" sz="2000" dirty="0" smtClean="0"/>
              <a:t>Same optical photon source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Results:</a:t>
            </a:r>
          </a:p>
          <a:p>
            <a:pPr>
              <a:buNone/>
            </a:pPr>
            <a:r>
              <a:rPr lang="en-US" sz="2000" dirty="0" smtClean="0"/>
              <a:t>Not Working</a:t>
            </a:r>
            <a:r>
              <a:rPr lang="en-US" sz="2000" dirty="0" smtClean="0"/>
              <a:t>. There should be a reflection there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pic>
        <p:nvPicPr>
          <p:cNvPr id="6146" name="Picture 2" descr="E:\Report\Volume_G4Tub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3571876"/>
            <a:ext cx="4598297" cy="2609844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>
            <a:off x="1643042" y="3429000"/>
            <a:ext cx="4357718" cy="2143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6215074" y="3429000"/>
            <a:ext cx="207170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43768" y="2357430"/>
            <a:ext cx="1557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Photon Source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simulations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sz="2200" dirty="0" smtClean="0"/>
              <a:t>Forcing photon where the internal reflection is expected in previous simulation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Geometry description: CAD description imported to GDML Geant4</a:t>
            </a:r>
          </a:p>
          <a:p>
            <a:r>
              <a:rPr lang="en-US" sz="2000" dirty="0" smtClean="0"/>
              <a:t>Same </a:t>
            </a:r>
            <a:r>
              <a:rPr lang="en-US" sz="2000" dirty="0" smtClean="0"/>
              <a:t>materials description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Results:</a:t>
            </a:r>
          </a:p>
          <a:p>
            <a:pPr>
              <a:buNone/>
            </a:pPr>
            <a:r>
              <a:rPr lang="en-US" sz="2000" dirty="0" smtClean="0"/>
              <a:t>Not Working</a:t>
            </a:r>
            <a:r>
              <a:rPr lang="en-US" sz="2000" dirty="0" smtClean="0"/>
              <a:t>. There should be a reflection there</a:t>
            </a:r>
            <a:r>
              <a:rPr lang="en-US" sz="2000" dirty="0" smtClean="0"/>
              <a:t>. </a:t>
            </a:r>
          </a:p>
          <a:p>
            <a:pPr>
              <a:buNone/>
            </a:pPr>
            <a:endParaRPr lang="es-ES_tradnl" sz="2000" dirty="0" smtClean="0"/>
          </a:p>
          <a:p>
            <a:pPr>
              <a:buNone/>
            </a:pPr>
            <a:endParaRPr lang="en-US" sz="2000" dirty="0" smtClean="0"/>
          </a:p>
        </p:txBody>
      </p:sp>
      <p:pic>
        <p:nvPicPr>
          <p:cNvPr id="6146" name="Picture 2" descr="E:\Report\Volume_G4Tub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3571876"/>
            <a:ext cx="4598297" cy="2609844"/>
          </a:xfrm>
          <a:prstGeom prst="rect">
            <a:avLst/>
          </a:prstGeom>
          <a:noFill/>
        </p:spPr>
      </p:pic>
      <p:pic>
        <p:nvPicPr>
          <p:cNvPr id="7" name="Picture 2" descr="E:\Report\Volume_G4Tub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6888" y="3500438"/>
            <a:ext cx="4657078" cy="2643206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>
            <a:off x="3357554" y="3571876"/>
            <a:ext cx="1785950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6179355" y="3107529"/>
            <a:ext cx="178595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43768" y="2357430"/>
            <a:ext cx="1557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Photon Source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Finally: G4Box </a:t>
            </a:r>
            <a:r>
              <a:rPr lang="en-US" sz="2400" dirty="0" err="1" smtClean="0"/>
              <a:t>vs</a:t>
            </a:r>
            <a:r>
              <a:rPr lang="en-US" sz="2400" dirty="0" smtClean="0"/>
              <a:t> G4TessellatedSolid</a:t>
            </a:r>
            <a:br>
              <a:rPr lang="en-US" sz="2400" dirty="0" smtClean="0"/>
            </a:br>
            <a:r>
              <a:rPr lang="en-US" sz="2400" dirty="0" smtClean="0"/>
              <a:t>Exact same conditions. 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b="1" dirty="0" smtClean="0"/>
              <a:t>G4TessellatedSolid do not work with optical photons correctly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E:\Report\Bo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714488"/>
            <a:ext cx="6929486" cy="4550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r>
              <a:rPr lang="es-ES_tradnl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have geometry imported from </a:t>
            </a:r>
            <a:r>
              <a:rPr lang="en-US" sz="2800" dirty="0" err="1" smtClean="0"/>
              <a:t>SolidWorks</a:t>
            </a:r>
            <a:r>
              <a:rPr lang="en-US" sz="2800" dirty="0" smtClean="0"/>
              <a:t> output in GDML format.</a:t>
            </a:r>
          </a:p>
          <a:p>
            <a:r>
              <a:rPr lang="en-US" sz="2800" dirty="0" smtClean="0"/>
              <a:t>There is implementation problem with optical photons with objects of type G4TessellatedSolid, which will be solved by Geant4 development team.</a:t>
            </a:r>
          </a:p>
          <a:p>
            <a:r>
              <a:rPr lang="en-US" sz="2800" dirty="0" smtClean="0"/>
              <a:t>Once the previous is done we will have a complete simulation of the </a:t>
            </a:r>
            <a:r>
              <a:rPr lang="en-US" sz="2800" dirty="0" err="1" smtClean="0"/>
              <a:t>lightguide</a:t>
            </a:r>
            <a:r>
              <a:rPr lang="en-US" sz="2800" dirty="0" smtClean="0"/>
              <a:t> in Geant4.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Solidworks</a:t>
            </a:r>
            <a:r>
              <a:rPr lang="en-US" dirty="0" smtClean="0"/>
              <a:t>: </a:t>
            </a:r>
            <a:r>
              <a:rPr lang="en-US" dirty="0" err="1" smtClean="0"/>
              <a:t>Lightguide</a:t>
            </a:r>
            <a:r>
              <a:rPr lang="en-US" dirty="0" smtClean="0"/>
              <a:t> proposal</a:t>
            </a:r>
            <a:r>
              <a:rPr lang="en-US" dirty="0"/>
              <a:t/>
            </a:r>
            <a:br>
              <a:rPr lang="en-US" dirty="0"/>
            </a:br>
            <a:r>
              <a:rPr lang="en-US" sz="3100" dirty="0" smtClean="0"/>
              <a:t>(Pedro Toledo’s geometry </a:t>
            </a:r>
            <a:r>
              <a:rPr lang="en-US" sz="3100" dirty="0" smtClean="0"/>
              <a:t>description in </a:t>
            </a:r>
            <a:r>
              <a:rPr lang="en-US" sz="3100" dirty="0" err="1" smtClean="0"/>
              <a:t>Solidworks</a:t>
            </a:r>
            <a:r>
              <a:rPr lang="en-US" sz="31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 descr="E:\Report\pe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643050"/>
            <a:ext cx="8259762" cy="4175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Solidworks</a:t>
            </a:r>
            <a:r>
              <a:rPr lang="en-US" dirty="0" smtClean="0"/>
              <a:t> </a:t>
            </a:r>
            <a:r>
              <a:rPr lang="en-US" dirty="0" smtClean="0"/>
              <a:t>export &amp;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Geant4 </a:t>
            </a:r>
            <a:r>
              <a:rPr lang="en-US" dirty="0" smtClean="0"/>
              <a:t>GDML import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err="1" smtClean="0"/>
              <a:t>Solidworks</a:t>
            </a:r>
            <a:r>
              <a:rPr lang="en-US" sz="2000" dirty="0" smtClean="0"/>
              <a:t> allows STEP export (Standard geometry description). </a:t>
            </a:r>
          </a:p>
          <a:p>
            <a:pPr>
              <a:buNone/>
            </a:pPr>
            <a:r>
              <a:rPr lang="en-US" sz="2000" dirty="0" smtClean="0"/>
              <a:t>Using  </a:t>
            </a:r>
            <a:r>
              <a:rPr lang="en-US" sz="2000" dirty="0" err="1" smtClean="0"/>
              <a:t>Fastrad</a:t>
            </a:r>
            <a:r>
              <a:rPr lang="en-US" sz="2000" dirty="0" smtClean="0"/>
              <a:t>, it is possible to tessellate the volume and import into a Geant4 using GDML</a:t>
            </a:r>
            <a:r>
              <a:rPr lang="en-US" sz="2000" dirty="0" smtClean="0"/>
              <a:t>. </a:t>
            </a:r>
          </a:p>
          <a:p>
            <a:pPr>
              <a:buNone/>
            </a:pPr>
            <a:r>
              <a:rPr lang="en-US" sz="2000" dirty="0" smtClean="0"/>
              <a:t>Geant4</a:t>
            </a:r>
            <a:r>
              <a:rPr lang="en-US" sz="2000" dirty="0" smtClean="0"/>
              <a:t> output:</a:t>
            </a:r>
          </a:p>
        </p:txBody>
      </p:sp>
      <p:pic>
        <p:nvPicPr>
          <p:cNvPr id="1026" name="Picture 2" descr="E:\Report\full_mod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071810"/>
            <a:ext cx="6572296" cy="3382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</a:t>
            </a:r>
            <a:r>
              <a:rPr lang="en-US" dirty="0" err="1" smtClean="0"/>
              <a:t>Lightguide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Geant4 output image of a section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E:\Report\HepRAppOutput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214554"/>
            <a:ext cx="7000880" cy="38610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Optical</a:t>
            </a:r>
            <a:r>
              <a:rPr lang="es-ES_tradnl" dirty="0" smtClean="0"/>
              <a:t> </a:t>
            </a:r>
            <a:r>
              <a:rPr lang="es-ES_tradnl" dirty="0" err="1" smtClean="0"/>
              <a:t>photons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source is placed inside the </a:t>
            </a:r>
            <a:r>
              <a:rPr lang="en-US" dirty="0" err="1" smtClean="0"/>
              <a:t>lightguide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Rays are generated inside a solid angle.</a:t>
            </a:r>
          </a:p>
          <a:p>
            <a:r>
              <a:rPr lang="en-US" dirty="0" smtClean="0"/>
              <a:t>Energy of 3[</a:t>
            </a:r>
            <a:r>
              <a:rPr lang="en-US" dirty="0" err="1" smtClean="0"/>
              <a:t>eV</a:t>
            </a:r>
            <a:r>
              <a:rPr lang="en-US" dirty="0" smtClean="0"/>
              <a:t>] per photon</a:t>
            </a:r>
          </a:p>
          <a:p>
            <a:r>
              <a:rPr lang="en-US" dirty="0" smtClean="0"/>
              <a:t>Random polarization.</a:t>
            </a:r>
          </a:p>
          <a:p>
            <a:endParaRPr lang="en-US" dirty="0" smtClean="0"/>
          </a:p>
          <a:p>
            <a:r>
              <a:rPr lang="en-US" dirty="0" smtClean="0"/>
              <a:t>Next image shows simulation: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268378" y="0"/>
            <a:ext cx="13955178" cy="7674810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2" descr="E:\Report\problem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426" y="-2659019"/>
            <a:ext cx="8840730" cy="108743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Optical photons inside </a:t>
            </a:r>
            <a:r>
              <a:rPr lang="en-US" dirty="0" err="1" smtClean="0"/>
              <a:t>Lightguide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Simulations don’t work?!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Lightguide</a:t>
            </a:r>
            <a:r>
              <a:rPr lang="en-US" sz="2400" dirty="0" smtClean="0"/>
              <a:t> material: Plexiglas (index of r</a:t>
            </a:r>
            <a:r>
              <a:rPr lang="en-US" sz="2400" dirty="0" smtClean="0"/>
              <a:t>efraction used 1.5)</a:t>
            </a:r>
            <a:endParaRPr lang="en-US" sz="2400" dirty="0" smtClean="0"/>
          </a:p>
          <a:p>
            <a:r>
              <a:rPr lang="en-US" sz="2400" dirty="0" smtClean="0"/>
              <a:t>Outside material: Air (</a:t>
            </a:r>
            <a:r>
              <a:rPr lang="en-US" sz="2400" dirty="0" smtClean="0"/>
              <a:t>index of refraction used </a:t>
            </a:r>
            <a:r>
              <a:rPr lang="en-US" sz="2400" dirty="0" smtClean="0"/>
              <a:t>1.0)</a:t>
            </a:r>
            <a:endParaRPr lang="en-US" sz="2400" dirty="0" smtClean="0"/>
          </a:p>
          <a:p>
            <a:r>
              <a:rPr lang="en-US" sz="2400" dirty="0" smtClean="0"/>
              <a:t>In the previous image t</a:t>
            </a:r>
            <a:r>
              <a:rPr lang="en-US" sz="2400" dirty="0" smtClean="0"/>
              <a:t>here </a:t>
            </a:r>
            <a:r>
              <a:rPr lang="en-US" sz="2400" dirty="0" smtClean="0"/>
              <a:t>should </a:t>
            </a:r>
            <a:r>
              <a:rPr lang="en-US" sz="2400" dirty="0" smtClean="0"/>
              <a:t>be more </a:t>
            </a:r>
            <a:r>
              <a:rPr lang="en-US" sz="2400" dirty="0" smtClean="0"/>
              <a:t>internal reflections</a:t>
            </a:r>
            <a:r>
              <a:rPr lang="en-US" sz="2400" dirty="0" smtClean="0"/>
              <a:t>. This is not happening - there is a serious problem.</a:t>
            </a:r>
          </a:p>
          <a:p>
            <a:endParaRPr lang="en-US" sz="2400" dirty="0" smtClean="0"/>
          </a:p>
          <a:p>
            <a:r>
              <a:rPr lang="en-US" sz="2400" dirty="0" smtClean="0"/>
              <a:t>No bugs reports about this problem, neither </a:t>
            </a:r>
            <a:r>
              <a:rPr lang="en-US" sz="2400" dirty="0" smtClean="0"/>
              <a:t>persons with </a:t>
            </a:r>
            <a:r>
              <a:rPr lang="en-US" sz="2400" dirty="0" smtClean="0"/>
              <a:t>the same problem in the official discussion list.</a:t>
            </a:r>
          </a:p>
          <a:p>
            <a:r>
              <a:rPr lang="en-US" sz="2400" dirty="0" smtClean="0"/>
              <a:t>Tests are made to find the problem.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</a:t>
            </a:r>
            <a:r>
              <a:rPr lang="en-US" dirty="0" smtClean="0"/>
              <a:t>simulations: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Geometry description: G4Tube</a:t>
            </a:r>
          </a:p>
          <a:p>
            <a:r>
              <a:rPr lang="en-US" sz="2000" dirty="0" smtClean="0"/>
              <a:t>Same materials description</a:t>
            </a:r>
          </a:p>
          <a:p>
            <a:r>
              <a:rPr lang="en-US" sz="2000" dirty="0" smtClean="0"/>
              <a:t>Same optical photon source.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Results:</a:t>
            </a:r>
          </a:p>
          <a:p>
            <a:pPr>
              <a:buNone/>
            </a:pPr>
            <a:r>
              <a:rPr lang="en-US" sz="2000" dirty="0" smtClean="0"/>
              <a:t>Working. </a:t>
            </a:r>
            <a:r>
              <a:rPr lang="en-US" sz="2000" dirty="0" smtClean="0"/>
              <a:t>Showing </a:t>
            </a:r>
            <a:r>
              <a:rPr lang="en-US" sz="2000" dirty="0" err="1" smtClean="0"/>
              <a:t>plexiglas</a:t>
            </a:r>
            <a:r>
              <a:rPr lang="en-US" sz="2000" dirty="0" smtClean="0"/>
              <a:t> photon</a:t>
            </a:r>
            <a:r>
              <a:rPr lang="en-US" sz="2000" dirty="0" smtClean="0"/>
              <a:t> absorption.</a:t>
            </a:r>
            <a:endParaRPr lang="en-US" sz="2000" dirty="0"/>
          </a:p>
        </p:txBody>
      </p:sp>
      <p:pic>
        <p:nvPicPr>
          <p:cNvPr id="4098" name="Picture 2" descr="E:\Report\lightguide_ab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588082"/>
            <a:ext cx="4925998" cy="2574751"/>
          </a:xfrm>
          <a:prstGeom prst="rect">
            <a:avLst/>
          </a:prstGeom>
          <a:noFill/>
        </p:spPr>
      </p:pic>
      <p:cxnSp>
        <p:nvCxnSpPr>
          <p:cNvPr id="5" name="Straight Arrow Connector 4"/>
          <p:cNvCxnSpPr/>
          <p:nvPr/>
        </p:nvCxnSpPr>
        <p:spPr>
          <a:xfrm>
            <a:off x="1285852" y="3571876"/>
            <a:ext cx="3000396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</a:t>
            </a:r>
            <a:r>
              <a:rPr lang="en-US" dirty="0" smtClean="0"/>
              <a:t>simulations: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Geometry description: G4Tube</a:t>
            </a:r>
          </a:p>
          <a:p>
            <a:r>
              <a:rPr lang="en-US" sz="2000" dirty="0" smtClean="0"/>
              <a:t>Same materials description</a:t>
            </a:r>
          </a:p>
          <a:p>
            <a:r>
              <a:rPr lang="en-US" sz="2000" dirty="0" smtClean="0"/>
              <a:t>Same optical photon source.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Results:</a:t>
            </a:r>
          </a:p>
          <a:p>
            <a:pPr>
              <a:buNone/>
            </a:pPr>
            <a:r>
              <a:rPr lang="en-US" sz="2000" dirty="0" smtClean="0"/>
              <a:t>Working. </a:t>
            </a:r>
            <a:r>
              <a:rPr lang="en-US" sz="2000" dirty="0" smtClean="0"/>
              <a:t>Showing PMT photon</a:t>
            </a:r>
            <a:r>
              <a:rPr lang="en-US" sz="2000" dirty="0" smtClean="0"/>
              <a:t> detection (And absorption in it).</a:t>
            </a:r>
            <a:endParaRPr lang="en-US" sz="2000" dirty="0"/>
          </a:p>
        </p:txBody>
      </p:sp>
      <p:pic>
        <p:nvPicPr>
          <p:cNvPr id="6" name="Picture 2" descr="E:\Report\lightguide_pm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643314"/>
            <a:ext cx="4854560" cy="2537411"/>
          </a:xfrm>
          <a:prstGeom prst="rect">
            <a:avLst/>
          </a:prstGeom>
          <a:noFill/>
        </p:spPr>
      </p:pic>
      <p:cxnSp>
        <p:nvCxnSpPr>
          <p:cNvPr id="5" name="Straight Arrow Connector 4"/>
          <p:cNvCxnSpPr/>
          <p:nvPr/>
        </p:nvCxnSpPr>
        <p:spPr>
          <a:xfrm>
            <a:off x="1285852" y="3571876"/>
            <a:ext cx="2428892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333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Geant4:  CAD generated volumes  &amp;  Lightguides</vt:lpstr>
      <vt:lpstr>Solidworks: Lightguide proposal (Pedro Toledo’s geometry description in Solidworks)</vt:lpstr>
      <vt:lpstr>Solidworks export &amp; Geant4 GDML import</vt:lpstr>
      <vt:lpstr>One Lightguide.</vt:lpstr>
      <vt:lpstr>Optical photons</vt:lpstr>
      <vt:lpstr>Slide 6</vt:lpstr>
      <vt:lpstr>Optical photons inside Lightguide.  Simulations don’t work?!</vt:lpstr>
      <vt:lpstr>Simple simulations:</vt:lpstr>
      <vt:lpstr>Simple simulations:</vt:lpstr>
      <vt:lpstr>Simple simulations:</vt:lpstr>
      <vt:lpstr>Simple simulations: Forcing photon where the internal reflection is expected in previous simulation</vt:lpstr>
      <vt:lpstr>Finally: G4Box vs G4TessellatedSolid Exact same conditions.   G4TessellatedSolid do not work with optical photons correctly.</vt:lpstr>
      <vt:lpstr>Conclusions:</vt:lpstr>
    </vt:vector>
  </TitlesOfParts>
  <Company>UTFSM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Geant4: CAD &amp; Lightguides</dc:title>
  <dc:creator>edward</dc:creator>
  <cp:lastModifiedBy>edward</cp:lastModifiedBy>
  <cp:revision>36</cp:revision>
  <dcterms:created xsi:type="dcterms:W3CDTF">2009-11-12T12:40:25Z</dcterms:created>
  <dcterms:modified xsi:type="dcterms:W3CDTF">2009-11-12T14:28:19Z</dcterms:modified>
</cp:coreProperties>
</file>