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Lst>
  <p:notesMasterIdLst>
    <p:notesMasterId r:id="rId18"/>
  </p:notesMasterIdLst>
  <p:handoutMasterIdLst>
    <p:handoutMasterId r:id="rId19"/>
  </p:handoutMasterIdLst>
  <p:sldIdLst>
    <p:sldId id="256" r:id="rId3"/>
    <p:sldId id="258" r:id="rId4"/>
    <p:sldId id="259" r:id="rId5"/>
    <p:sldId id="263" r:id="rId6"/>
    <p:sldId id="264" r:id="rId7"/>
    <p:sldId id="265" r:id="rId8"/>
    <p:sldId id="266" r:id="rId9"/>
    <p:sldId id="267" r:id="rId10"/>
    <p:sldId id="268" r:id="rId11"/>
    <p:sldId id="260" r:id="rId12"/>
    <p:sldId id="269" r:id="rId13"/>
    <p:sldId id="270" r:id="rId14"/>
    <p:sldId id="261" r:id="rId15"/>
    <p:sldId id="262" r:id="rId16"/>
    <p:sldId id="257" r:id="rId17"/>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606E4"/>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8" autoAdjust="0"/>
    <p:restoredTop sz="94090" autoAdjust="0"/>
  </p:normalViewPr>
  <p:slideViewPr>
    <p:cSldViewPr showGuides="1">
      <p:cViewPr>
        <p:scale>
          <a:sx n="100" d="100"/>
          <a:sy n="100" d="100"/>
        </p:scale>
        <p:origin x="-822" y="-618"/>
      </p:cViewPr>
      <p:guideLst>
        <p:guide orient="horz" pos="2016"/>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5138"/>
          </a:xfrm>
          <a:prstGeom prst="rect">
            <a:avLst/>
          </a:prstGeom>
        </p:spPr>
        <p:txBody>
          <a:bodyPr vert="horz" lIns="91440" tIns="45720" rIns="91440" bIns="45720" rtlCol="0"/>
          <a:lstStyle>
            <a:lvl1pPr algn="r">
              <a:defRPr sz="1200"/>
            </a:lvl1pPr>
          </a:lstStyle>
          <a:p>
            <a:fld id="{346DA17A-B056-4454-AF48-BA11D2E4E6BD}" type="datetimeFigureOut">
              <a:rPr lang="en-US" smtClean="0"/>
              <a:pPr/>
              <a:t>7/1/2010</a:t>
            </a:fld>
            <a:endParaRPr lang="en-US"/>
          </a:p>
        </p:txBody>
      </p:sp>
      <p:sp>
        <p:nvSpPr>
          <p:cNvPr id="4" name="Footer Placeholder 3"/>
          <p:cNvSpPr>
            <a:spLocks noGrp="1"/>
          </p:cNvSpPr>
          <p:nvPr>
            <p:ph type="ftr" sz="quarter" idx="2"/>
          </p:nvPr>
        </p:nvSpPr>
        <p:spPr>
          <a:xfrm>
            <a:off x="0" y="8842375"/>
            <a:ext cx="3043238"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5138"/>
          </a:xfrm>
          <a:prstGeom prst="rect">
            <a:avLst/>
          </a:prstGeom>
        </p:spPr>
        <p:txBody>
          <a:bodyPr vert="horz" lIns="91440" tIns="45720" rIns="91440" bIns="45720" rtlCol="0" anchor="b"/>
          <a:lstStyle>
            <a:lvl1pPr algn="r">
              <a:defRPr sz="1200"/>
            </a:lvl1pPr>
          </a:lstStyle>
          <a:p>
            <a:fld id="{D086257B-F808-4E38-911D-4D30D07B5BAB}" type="slidenum">
              <a:rPr lang="en-US" smtClean="0"/>
              <a:pPr/>
              <a:t>‹#›</a:t>
            </a:fld>
            <a:endParaRPr lang="en-US"/>
          </a:p>
        </p:txBody>
      </p:sp>
    </p:spTree>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8275" y="0"/>
            <a:ext cx="3043238" cy="465138"/>
          </a:xfrm>
          <a:prstGeom prst="rect">
            <a:avLst/>
          </a:prstGeom>
        </p:spPr>
        <p:txBody>
          <a:bodyPr vert="horz" lIns="91440" tIns="45720" rIns="91440" bIns="45720" rtlCol="0"/>
          <a:lstStyle>
            <a:lvl1pPr algn="r">
              <a:defRPr sz="1200"/>
            </a:lvl1pPr>
          </a:lstStyle>
          <a:p>
            <a:fld id="{A4EDF4BC-F97F-469E-A23D-E3C5CA103481}" type="datetimeFigureOut">
              <a:rPr lang="en-US" smtClean="0"/>
              <a:t>7/2/2010</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21188"/>
            <a:ext cx="5619750" cy="418941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375"/>
            <a:ext cx="3043238"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8275" y="8842375"/>
            <a:ext cx="3043238" cy="465138"/>
          </a:xfrm>
          <a:prstGeom prst="rect">
            <a:avLst/>
          </a:prstGeom>
        </p:spPr>
        <p:txBody>
          <a:bodyPr vert="horz" lIns="91440" tIns="45720" rIns="91440" bIns="45720" rtlCol="0" anchor="b"/>
          <a:lstStyle>
            <a:lvl1pPr algn="r">
              <a:defRPr sz="1200"/>
            </a:lvl1pPr>
          </a:lstStyle>
          <a:p>
            <a:fld id="{980FC7F0-6E7E-468E-BF16-5B4008B33044}" type="slidenum">
              <a:rPr lang="en-US" smtClean="0"/>
              <a:t>‹#›</a:t>
            </a:fld>
            <a:endParaRPr lang="en-US"/>
          </a:p>
        </p:txBody>
      </p:sp>
    </p:spTree>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80FC7F0-6E7E-468E-BF16-5B4008B33044}" type="slidenum">
              <a:rPr lang="en-US" smtClean="0"/>
              <a:t>1</a:t>
            </a:fld>
            <a:endParaRPr lang="en-US"/>
          </a:p>
        </p:txBody>
      </p:sp>
      <p:sp>
        <p:nvSpPr>
          <p:cNvPr id="5" name="Date Placeholder 4"/>
          <p:cNvSpPr>
            <a:spLocks noGrp="1"/>
          </p:cNvSpPr>
          <p:nvPr>
            <p:ph type="dt" idx="11"/>
          </p:nvPr>
        </p:nvSpPr>
        <p:spPr/>
        <p:txBody>
          <a:bodyPr/>
          <a:lstStyle/>
          <a:p>
            <a:fld id="{0BA6315A-206F-4F66-AC78-4CA9C524C1B6}" type="datetime1">
              <a:rPr lang="en-US" smtClean="0"/>
              <a:t>7/2/2010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43000"/>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097BEC8-6D4B-4DD2-8E4F-07097943600D}" type="datetime1">
              <a:rPr lang="en-US" smtClean="0"/>
              <a:t>7/2/2010</a:t>
            </a:fld>
            <a:endParaRPr lang="en-US"/>
          </a:p>
        </p:txBody>
      </p:sp>
      <p:sp>
        <p:nvSpPr>
          <p:cNvPr id="5" name="Footer Placeholder 4"/>
          <p:cNvSpPr>
            <a:spLocks noGrp="1"/>
          </p:cNvSpPr>
          <p:nvPr>
            <p:ph type="ftr" sz="quarter" idx="11"/>
          </p:nvPr>
        </p:nvSpPr>
        <p:spPr/>
        <p:txBody>
          <a:bodyPr/>
          <a:lstStyle/>
          <a:p>
            <a:r>
              <a:rPr lang="en-US" dirty="0" smtClean="0"/>
              <a:t>J. W. GU, Data Acquisition Group</a:t>
            </a:r>
            <a:endParaRPr lang="en-US" dirty="0"/>
          </a:p>
        </p:txBody>
      </p:sp>
      <p:sp>
        <p:nvSpPr>
          <p:cNvPr id="6" name="Slide Number Placeholder 5"/>
          <p:cNvSpPr>
            <a:spLocks noGrp="1"/>
          </p:cNvSpPr>
          <p:nvPr>
            <p:ph type="sldNum" sz="quarter" idx="12"/>
          </p:nvPr>
        </p:nvSpPr>
        <p:spPr/>
        <p:txBody>
          <a:bodyPr/>
          <a:lstStyle/>
          <a:p>
            <a:fld id="{2137C638-EF9B-4E99-89A8-0D440D12FEEE}" type="slidenum">
              <a:rPr lang="en-US" smtClean="0"/>
              <a:pPr/>
              <a:t>‹#›</a:t>
            </a:fld>
            <a:endParaRPr lang="en-US"/>
          </a:p>
        </p:txBody>
      </p:sp>
      <p:pic>
        <p:nvPicPr>
          <p:cNvPr id="2051" name="Picture 3"/>
          <p:cNvPicPr>
            <a:picLocks noChangeAspect="1" noChangeArrowheads="1"/>
          </p:cNvPicPr>
          <p:nvPr userDrawn="1"/>
        </p:nvPicPr>
        <p:blipFill>
          <a:blip r:embed="rId2" cstate="print">
            <a:lum bright="38000" contrast="-36000"/>
          </a:blip>
          <a:srcRect/>
          <a:stretch>
            <a:fillRect/>
          </a:stretch>
        </p:blipFill>
        <p:spPr bwMode="auto">
          <a:xfrm>
            <a:off x="0" y="0"/>
            <a:ext cx="3581400" cy="685800"/>
          </a:xfrm>
          <a:prstGeom prst="rect">
            <a:avLst/>
          </a:prstGeom>
          <a:noFill/>
          <a:ln w="9525">
            <a:noFill/>
            <a:miter lim="800000"/>
            <a:headEnd/>
            <a:tailEnd/>
          </a:ln>
        </p:spPr>
      </p:pic>
      <p:pic>
        <p:nvPicPr>
          <p:cNvPr id="2052" name="Picture 4"/>
          <p:cNvPicPr>
            <a:picLocks noChangeAspect="1" noChangeArrowheads="1"/>
          </p:cNvPicPr>
          <p:nvPr userDrawn="1"/>
        </p:nvPicPr>
        <p:blipFill>
          <a:blip r:embed="rId3" cstate="print">
            <a:lum bright="37000" contrast="-40000"/>
          </a:blip>
          <a:srcRect/>
          <a:stretch>
            <a:fillRect/>
          </a:stretch>
        </p:blipFill>
        <p:spPr bwMode="auto">
          <a:xfrm>
            <a:off x="4419600" y="0"/>
            <a:ext cx="914400" cy="685800"/>
          </a:xfrm>
          <a:prstGeom prst="rect">
            <a:avLst/>
          </a:prstGeom>
          <a:noFill/>
          <a:ln w="9525">
            <a:noFill/>
            <a:miter lim="800000"/>
            <a:headEnd/>
            <a:tailEnd/>
          </a:ln>
        </p:spPr>
      </p:pic>
      <p:pic>
        <p:nvPicPr>
          <p:cNvPr id="2053" name="Picture 5"/>
          <p:cNvPicPr>
            <a:picLocks noChangeAspect="1" noChangeArrowheads="1"/>
          </p:cNvPicPr>
          <p:nvPr userDrawn="1"/>
        </p:nvPicPr>
        <p:blipFill>
          <a:blip r:embed="rId4" cstate="print">
            <a:lum bright="55000" contrast="-71000"/>
          </a:blip>
          <a:srcRect/>
          <a:stretch>
            <a:fillRect/>
          </a:stretch>
        </p:blipFill>
        <p:spPr bwMode="auto">
          <a:xfrm>
            <a:off x="7467600" y="0"/>
            <a:ext cx="1524000" cy="685800"/>
          </a:xfrm>
          <a:prstGeom prst="rect">
            <a:avLst/>
          </a:prstGeom>
          <a:noFill/>
          <a:ln w="9525">
            <a:noFill/>
            <a:miter lim="800000"/>
            <a:headEnd/>
            <a:tailEnd/>
          </a:ln>
        </p:spPr>
      </p:pic>
      <p:sp>
        <p:nvSpPr>
          <p:cNvPr id="11" name="Rectangle 10"/>
          <p:cNvSpPr/>
          <p:nvPr userDrawn="1"/>
        </p:nvSpPr>
        <p:spPr>
          <a:xfrm>
            <a:off x="0" y="0"/>
            <a:ext cx="9144000" cy="6858000"/>
          </a:xfrm>
          <a:prstGeom prst="rect">
            <a:avLst/>
          </a:prstGeom>
          <a:gradFill flip="none" rotWithShape="1">
            <a:gsLst>
              <a:gs pos="54000">
                <a:srgbClr val="7D8496">
                  <a:alpha val="10000"/>
                </a:srgbClr>
              </a:gs>
              <a:gs pos="100000">
                <a:srgbClr val="E6E6E6"/>
              </a:gs>
            </a:gsLst>
            <a:lin ang="5400000" scaled="0"/>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5AD133-3498-47CC-A584-5CA7CC1FCEE8}" type="datetime1">
              <a:rPr lang="en-US" smtClean="0"/>
              <a:t>7/2/2010</a:t>
            </a:fld>
            <a:endParaRPr lang="en-US"/>
          </a:p>
        </p:txBody>
      </p:sp>
      <p:sp>
        <p:nvSpPr>
          <p:cNvPr id="5" name="Footer Placeholder 4"/>
          <p:cNvSpPr>
            <a:spLocks noGrp="1"/>
          </p:cNvSpPr>
          <p:nvPr>
            <p:ph type="ftr" sz="quarter" idx="11"/>
          </p:nvPr>
        </p:nvSpPr>
        <p:spPr/>
        <p:txBody>
          <a:bodyPr/>
          <a:lstStyle/>
          <a:p>
            <a:r>
              <a:rPr lang="en-US" smtClean="0"/>
              <a:t>J. W. GU, Data Acquisition Group</a:t>
            </a:r>
            <a:endParaRPr lang="en-US"/>
          </a:p>
        </p:txBody>
      </p:sp>
      <p:sp>
        <p:nvSpPr>
          <p:cNvPr id="6" name="Slide Number Placeholder 5"/>
          <p:cNvSpPr>
            <a:spLocks noGrp="1"/>
          </p:cNvSpPr>
          <p:nvPr>
            <p:ph type="sldNum" sz="quarter" idx="12"/>
          </p:nvPr>
        </p:nvSpPr>
        <p:spPr/>
        <p:txBody>
          <a:bodyPr/>
          <a:lstStyle/>
          <a:p>
            <a:fld id="{2137C638-EF9B-4E99-89A8-0D440D12FEE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5A886A-30D1-4384-8C7F-F3A515FBFF0C}" type="datetime1">
              <a:rPr lang="en-US" smtClean="0"/>
              <a:t>7/2/2010</a:t>
            </a:fld>
            <a:endParaRPr lang="en-US"/>
          </a:p>
        </p:txBody>
      </p:sp>
      <p:sp>
        <p:nvSpPr>
          <p:cNvPr id="5" name="Footer Placeholder 4"/>
          <p:cNvSpPr>
            <a:spLocks noGrp="1"/>
          </p:cNvSpPr>
          <p:nvPr>
            <p:ph type="ftr" sz="quarter" idx="11"/>
          </p:nvPr>
        </p:nvSpPr>
        <p:spPr/>
        <p:txBody>
          <a:bodyPr/>
          <a:lstStyle/>
          <a:p>
            <a:r>
              <a:rPr lang="en-US" smtClean="0"/>
              <a:t>J. W. GU, Data Acquisition Group</a:t>
            </a:r>
            <a:endParaRPr lang="en-US"/>
          </a:p>
        </p:txBody>
      </p:sp>
      <p:sp>
        <p:nvSpPr>
          <p:cNvPr id="6" name="Slide Number Placeholder 5"/>
          <p:cNvSpPr>
            <a:spLocks noGrp="1"/>
          </p:cNvSpPr>
          <p:nvPr>
            <p:ph type="sldNum" sz="quarter" idx="12"/>
          </p:nvPr>
        </p:nvSpPr>
        <p:spPr/>
        <p:txBody>
          <a:bodyPr/>
          <a:lstStyle/>
          <a:p>
            <a:fld id="{2137C638-EF9B-4E99-89A8-0D440D12FEEE}"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881AA1-C33A-46BD-9C42-EF2B6CA00711}" type="datetime1">
              <a:rPr lang="en-US" smtClean="0"/>
              <a:t>7/2/2010</a:t>
            </a:fld>
            <a:endParaRPr lang="en-US"/>
          </a:p>
        </p:txBody>
      </p:sp>
      <p:sp>
        <p:nvSpPr>
          <p:cNvPr id="5" name="Footer Placeholder 4"/>
          <p:cNvSpPr>
            <a:spLocks noGrp="1"/>
          </p:cNvSpPr>
          <p:nvPr>
            <p:ph type="ftr" sz="quarter" idx="11"/>
          </p:nvPr>
        </p:nvSpPr>
        <p:spPr/>
        <p:txBody>
          <a:bodyPr/>
          <a:lstStyle/>
          <a:p>
            <a:r>
              <a:rPr lang="en-US" smtClean="0"/>
              <a:t>J. W. GU, Data Acquisition Group</a:t>
            </a:r>
            <a:endParaRPr lang="en-US"/>
          </a:p>
        </p:txBody>
      </p:sp>
      <p:sp>
        <p:nvSpPr>
          <p:cNvPr id="6" name="Slide Number Placeholder 5"/>
          <p:cNvSpPr>
            <a:spLocks noGrp="1"/>
          </p:cNvSpPr>
          <p:nvPr>
            <p:ph type="sldNum" sz="quarter" idx="12"/>
          </p:nvPr>
        </p:nvSpPr>
        <p:spPr/>
        <p:txBody>
          <a:bodyPr/>
          <a:lstStyle/>
          <a:p>
            <a:fld id="{B93D2F7C-8D3D-4C30-A5B3-5DA7F5A23B64}"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825331-2817-4CBB-BF05-D809D228F242}" type="datetime1">
              <a:rPr lang="en-US" smtClean="0"/>
              <a:t>7/2/2010</a:t>
            </a:fld>
            <a:endParaRPr lang="en-US"/>
          </a:p>
        </p:txBody>
      </p:sp>
      <p:sp>
        <p:nvSpPr>
          <p:cNvPr id="5" name="Footer Placeholder 4"/>
          <p:cNvSpPr>
            <a:spLocks noGrp="1"/>
          </p:cNvSpPr>
          <p:nvPr>
            <p:ph type="ftr" sz="quarter" idx="11"/>
          </p:nvPr>
        </p:nvSpPr>
        <p:spPr/>
        <p:txBody>
          <a:bodyPr/>
          <a:lstStyle/>
          <a:p>
            <a:r>
              <a:rPr lang="en-US" smtClean="0"/>
              <a:t>J. W. GU, Data Acquisition Group</a:t>
            </a:r>
            <a:endParaRPr lang="en-US"/>
          </a:p>
        </p:txBody>
      </p:sp>
      <p:sp>
        <p:nvSpPr>
          <p:cNvPr id="6" name="Slide Number Placeholder 5"/>
          <p:cNvSpPr>
            <a:spLocks noGrp="1"/>
          </p:cNvSpPr>
          <p:nvPr>
            <p:ph type="sldNum" sz="quarter" idx="12"/>
          </p:nvPr>
        </p:nvSpPr>
        <p:spPr/>
        <p:txBody>
          <a:bodyPr/>
          <a:lstStyle/>
          <a:p>
            <a:fld id="{B93D2F7C-8D3D-4C30-A5B3-5DA7F5A23B64}"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221759-4C91-4619-9977-69D4A7DDCED5}" type="datetime1">
              <a:rPr lang="en-US" smtClean="0"/>
              <a:t>7/2/2010</a:t>
            </a:fld>
            <a:endParaRPr lang="en-US"/>
          </a:p>
        </p:txBody>
      </p:sp>
      <p:sp>
        <p:nvSpPr>
          <p:cNvPr id="5" name="Footer Placeholder 4"/>
          <p:cNvSpPr>
            <a:spLocks noGrp="1"/>
          </p:cNvSpPr>
          <p:nvPr>
            <p:ph type="ftr" sz="quarter" idx="11"/>
          </p:nvPr>
        </p:nvSpPr>
        <p:spPr/>
        <p:txBody>
          <a:bodyPr/>
          <a:lstStyle/>
          <a:p>
            <a:r>
              <a:rPr lang="en-US" smtClean="0"/>
              <a:t>J. W. GU, Data Acquisition Group</a:t>
            </a:r>
            <a:endParaRPr lang="en-US"/>
          </a:p>
        </p:txBody>
      </p:sp>
      <p:sp>
        <p:nvSpPr>
          <p:cNvPr id="6" name="Slide Number Placeholder 5"/>
          <p:cNvSpPr>
            <a:spLocks noGrp="1"/>
          </p:cNvSpPr>
          <p:nvPr>
            <p:ph type="sldNum" sz="quarter" idx="12"/>
          </p:nvPr>
        </p:nvSpPr>
        <p:spPr/>
        <p:txBody>
          <a:bodyPr/>
          <a:lstStyle/>
          <a:p>
            <a:fld id="{B93D2F7C-8D3D-4C30-A5B3-5DA7F5A23B64}"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8ABDD5-5169-45D3-BB10-0680BE534941}" type="datetime1">
              <a:rPr lang="en-US" smtClean="0"/>
              <a:t>7/2/2010</a:t>
            </a:fld>
            <a:endParaRPr lang="en-US"/>
          </a:p>
        </p:txBody>
      </p:sp>
      <p:sp>
        <p:nvSpPr>
          <p:cNvPr id="6" name="Footer Placeholder 5"/>
          <p:cNvSpPr>
            <a:spLocks noGrp="1"/>
          </p:cNvSpPr>
          <p:nvPr>
            <p:ph type="ftr" sz="quarter" idx="11"/>
          </p:nvPr>
        </p:nvSpPr>
        <p:spPr/>
        <p:txBody>
          <a:bodyPr/>
          <a:lstStyle/>
          <a:p>
            <a:r>
              <a:rPr lang="en-US" smtClean="0"/>
              <a:t>J. W. GU, Data Acquisition Group</a:t>
            </a:r>
            <a:endParaRPr lang="en-US"/>
          </a:p>
        </p:txBody>
      </p:sp>
      <p:sp>
        <p:nvSpPr>
          <p:cNvPr id="7" name="Slide Number Placeholder 6"/>
          <p:cNvSpPr>
            <a:spLocks noGrp="1"/>
          </p:cNvSpPr>
          <p:nvPr>
            <p:ph type="sldNum" sz="quarter" idx="12"/>
          </p:nvPr>
        </p:nvSpPr>
        <p:spPr/>
        <p:txBody>
          <a:bodyPr/>
          <a:lstStyle/>
          <a:p>
            <a:fld id="{B93D2F7C-8D3D-4C30-A5B3-5DA7F5A23B64}"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BA6314F-7DBF-411F-94F6-27287DBB7F40}" type="datetime1">
              <a:rPr lang="en-US" smtClean="0"/>
              <a:t>7/2/2010</a:t>
            </a:fld>
            <a:endParaRPr lang="en-US"/>
          </a:p>
        </p:txBody>
      </p:sp>
      <p:sp>
        <p:nvSpPr>
          <p:cNvPr id="8" name="Footer Placeholder 7"/>
          <p:cNvSpPr>
            <a:spLocks noGrp="1"/>
          </p:cNvSpPr>
          <p:nvPr>
            <p:ph type="ftr" sz="quarter" idx="11"/>
          </p:nvPr>
        </p:nvSpPr>
        <p:spPr/>
        <p:txBody>
          <a:bodyPr/>
          <a:lstStyle/>
          <a:p>
            <a:r>
              <a:rPr lang="en-US" smtClean="0"/>
              <a:t>J. W. GU, Data Acquisition Group</a:t>
            </a:r>
            <a:endParaRPr lang="en-US"/>
          </a:p>
        </p:txBody>
      </p:sp>
      <p:sp>
        <p:nvSpPr>
          <p:cNvPr id="9" name="Slide Number Placeholder 8"/>
          <p:cNvSpPr>
            <a:spLocks noGrp="1"/>
          </p:cNvSpPr>
          <p:nvPr>
            <p:ph type="sldNum" sz="quarter" idx="12"/>
          </p:nvPr>
        </p:nvSpPr>
        <p:spPr/>
        <p:txBody>
          <a:bodyPr/>
          <a:lstStyle/>
          <a:p>
            <a:fld id="{B93D2F7C-8D3D-4C30-A5B3-5DA7F5A23B64}"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0039951-0133-4F26-9C82-95C1C745DE69}" type="datetime1">
              <a:rPr lang="en-US" smtClean="0"/>
              <a:t>7/2/2010</a:t>
            </a:fld>
            <a:endParaRPr lang="en-US"/>
          </a:p>
        </p:txBody>
      </p:sp>
      <p:sp>
        <p:nvSpPr>
          <p:cNvPr id="4" name="Footer Placeholder 3"/>
          <p:cNvSpPr>
            <a:spLocks noGrp="1"/>
          </p:cNvSpPr>
          <p:nvPr>
            <p:ph type="ftr" sz="quarter" idx="11"/>
          </p:nvPr>
        </p:nvSpPr>
        <p:spPr/>
        <p:txBody>
          <a:bodyPr/>
          <a:lstStyle/>
          <a:p>
            <a:r>
              <a:rPr lang="en-US" smtClean="0"/>
              <a:t>J. W. GU, Data Acquisition Group</a:t>
            </a:r>
            <a:endParaRPr lang="en-US"/>
          </a:p>
        </p:txBody>
      </p:sp>
      <p:sp>
        <p:nvSpPr>
          <p:cNvPr id="5" name="Slide Number Placeholder 4"/>
          <p:cNvSpPr>
            <a:spLocks noGrp="1"/>
          </p:cNvSpPr>
          <p:nvPr>
            <p:ph type="sldNum" sz="quarter" idx="12"/>
          </p:nvPr>
        </p:nvSpPr>
        <p:spPr/>
        <p:txBody>
          <a:bodyPr/>
          <a:lstStyle/>
          <a:p>
            <a:fld id="{B93D2F7C-8D3D-4C30-A5B3-5DA7F5A23B64}"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91E51D-EE07-4392-BA73-4B11E314B708}" type="datetime1">
              <a:rPr lang="en-US" smtClean="0"/>
              <a:t>7/2/2010</a:t>
            </a:fld>
            <a:endParaRPr lang="en-US"/>
          </a:p>
        </p:txBody>
      </p:sp>
      <p:sp>
        <p:nvSpPr>
          <p:cNvPr id="3" name="Footer Placeholder 2"/>
          <p:cNvSpPr>
            <a:spLocks noGrp="1"/>
          </p:cNvSpPr>
          <p:nvPr>
            <p:ph type="ftr" sz="quarter" idx="11"/>
          </p:nvPr>
        </p:nvSpPr>
        <p:spPr/>
        <p:txBody>
          <a:bodyPr/>
          <a:lstStyle/>
          <a:p>
            <a:r>
              <a:rPr lang="en-US" smtClean="0"/>
              <a:t>J. W. GU, Data Acquisition Group</a:t>
            </a:r>
            <a:endParaRPr lang="en-US"/>
          </a:p>
        </p:txBody>
      </p:sp>
      <p:sp>
        <p:nvSpPr>
          <p:cNvPr id="4" name="Slide Number Placeholder 3"/>
          <p:cNvSpPr>
            <a:spLocks noGrp="1"/>
          </p:cNvSpPr>
          <p:nvPr>
            <p:ph type="sldNum" sz="quarter" idx="12"/>
          </p:nvPr>
        </p:nvSpPr>
        <p:spPr/>
        <p:txBody>
          <a:bodyPr/>
          <a:lstStyle/>
          <a:p>
            <a:fld id="{B93D2F7C-8D3D-4C30-A5B3-5DA7F5A23B64}"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6F3A82-7712-4247-B443-77EF754C2BA5}" type="datetime1">
              <a:rPr lang="en-US" smtClean="0"/>
              <a:t>7/2/2010</a:t>
            </a:fld>
            <a:endParaRPr lang="en-US"/>
          </a:p>
        </p:txBody>
      </p:sp>
      <p:sp>
        <p:nvSpPr>
          <p:cNvPr id="6" name="Footer Placeholder 5"/>
          <p:cNvSpPr>
            <a:spLocks noGrp="1"/>
          </p:cNvSpPr>
          <p:nvPr>
            <p:ph type="ftr" sz="quarter" idx="11"/>
          </p:nvPr>
        </p:nvSpPr>
        <p:spPr/>
        <p:txBody>
          <a:bodyPr/>
          <a:lstStyle/>
          <a:p>
            <a:r>
              <a:rPr lang="en-US" smtClean="0"/>
              <a:t>J. W. GU, Data Acquisition Group</a:t>
            </a:r>
            <a:endParaRPr lang="en-US"/>
          </a:p>
        </p:txBody>
      </p:sp>
      <p:sp>
        <p:nvSpPr>
          <p:cNvPr id="7" name="Slide Number Placeholder 6"/>
          <p:cNvSpPr>
            <a:spLocks noGrp="1"/>
          </p:cNvSpPr>
          <p:nvPr>
            <p:ph type="sldNum" sz="quarter" idx="12"/>
          </p:nvPr>
        </p:nvSpPr>
        <p:spPr/>
        <p:txBody>
          <a:bodyPr/>
          <a:lstStyle/>
          <a:p>
            <a:fld id="{B93D2F7C-8D3D-4C30-A5B3-5DA7F5A23B6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CF2774-0089-44C7-8850-85E45FB09C57}" type="datetime1">
              <a:rPr lang="en-US" smtClean="0"/>
              <a:t>7/2/2010</a:t>
            </a:fld>
            <a:endParaRPr lang="en-US"/>
          </a:p>
        </p:txBody>
      </p:sp>
      <p:sp>
        <p:nvSpPr>
          <p:cNvPr id="5" name="Footer Placeholder 4"/>
          <p:cNvSpPr>
            <a:spLocks noGrp="1"/>
          </p:cNvSpPr>
          <p:nvPr>
            <p:ph type="ftr" sz="quarter" idx="11"/>
          </p:nvPr>
        </p:nvSpPr>
        <p:spPr/>
        <p:txBody>
          <a:bodyPr/>
          <a:lstStyle/>
          <a:p>
            <a:r>
              <a:rPr lang="en-US" smtClean="0"/>
              <a:t>J. W. GU, Data Acquisition Group</a:t>
            </a:r>
            <a:endParaRPr lang="en-US"/>
          </a:p>
        </p:txBody>
      </p:sp>
      <p:sp>
        <p:nvSpPr>
          <p:cNvPr id="6" name="Slide Number Placeholder 5"/>
          <p:cNvSpPr>
            <a:spLocks noGrp="1"/>
          </p:cNvSpPr>
          <p:nvPr>
            <p:ph type="sldNum" sz="quarter" idx="12"/>
          </p:nvPr>
        </p:nvSpPr>
        <p:spPr/>
        <p:txBody>
          <a:bodyPr/>
          <a:lstStyle/>
          <a:p>
            <a:fld id="{2137C638-EF9B-4E99-89A8-0D440D12FEEE}"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C9B7E5-F3EE-49F9-9DC1-F5E42BBE85F4}" type="datetime1">
              <a:rPr lang="en-US" smtClean="0"/>
              <a:t>7/2/2010</a:t>
            </a:fld>
            <a:endParaRPr lang="en-US"/>
          </a:p>
        </p:txBody>
      </p:sp>
      <p:sp>
        <p:nvSpPr>
          <p:cNvPr id="6" name="Footer Placeholder 5"/>
          <p:cNvSpPr>
            <a:spLocks noGrp="1"/>
          </p:cNvSpPr>
          <p:nvPr>
            <p:ph type="ftr" sz="quarter" idx="11"/>
          </p:nvPr>
        </p:nvSpPr>
        <p:spPr/>
        <p:txBody>
          <a:bodyPr/>
          <a:lstStyle/>
          <a:p>
            <a:r>
              <a:rPr lang="en-US" smtClean="0"/>
              <a:t>J. W. GU, Data Acquisition Group</a:t>
            </a:r>
            <a:endParaRPr lang="en-US"/>
          </a:p>
        </p:txBody>
      </p:sp>
      <p:sp>
        <p:nvSpPr>
          <p:cNvPr id="7" name="Slide Number Placeholder 6"/>
          <p:cNvSpPr>
            <a:spLocks noGrp="1"/>
          </p:cNvSpPr>
          <p:nvPr>
            <p:ph type="sldNum" sz="quarter" idx="12"/>
          </p:nvPr>
        </p:nvSpPr>
        <p:spPr/>
        <p:txBody>
          <a:bodyPr/>
          <a:lstStyle/>
          <a:p>
            <a:fld id="{B93D2F7C-8D3D-4C30-A5B3-5DA7F5A23B64}"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78F563-89BB-45F2-A4C0-6F3D9A206223}" type="datetime1">
              <a:rPr lang="en-US" smtClean="0"/>
              <a:t>7/2/2010</a:t>
            </a:fld>
            <a:endParaRPr lang="en-US"/>
          </a:p>
        </p:txBody>
      </p:sp>
      <p:sp>
        <p:nvSpPr>
          <p:cNvPr id="5" name="Footer Placeholder 4"/>
          <p:cNvSpPr>
            <a:spLocks noGrp="1"/>
          </p:cNvSpPr>
          <p:nvPr>
            <p:ph type="ftr" sz="quarter" idx="11"/>
          </p:nvPr>
        </p:nvSpPr>
        <p:spPr/>
        <p:txBody>
          <a:bodyPr/>
          <a:lstStyle/>
          <a:p>
            <a:r>
              <a:rPr lang="en-US" smtClean="0"/>
              <a:t>J. W. GU, Data Acquisition Group</a:t>
            </a:r>
            <a:endParaRPr lang="en-US"/>
          </a:p>
        </p:txBody>
      </p:sp>
      <p:sp>
        <p:nvSpPr>
          <p:cNvPr id="6" name="Slide Number Placeholder 5"/>
          <p:cNvSpPr>
            <a:spLocks noGrp="1"/>
          </p:cNvSpPr>
          <p:nvPr>
            <p:ph type="sldNum" sz="quarter" idx="12"/>
          </p:nvPr>
        </p:nvSpPr>
        <p:spPr/>
        <p:txBody>
          <a:bodyPr/>
          <a:lstStyle/>
          <a:p>
            <a:fld id="{B93D2F7C-8D3D-4C30-A5B3-5DA7F5A23B64}"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67A8DF-3E62-49B2-99AB-85652F0DDA5D}" type="datetime1">
              <a:rPr lang="en-US" smtClean="0"/>
              <a:t>7/2/2010</a:t>
            </a:fld>
            <a:endParaRPr lang="en-US"/>
          </a:p>
        </p:txBody>
      </p:sp>
      <p:sp>
        <p:nvSpPr>
          <p:cNvPr id="5" name="Footer Placeholder 4"/>
          <p:cNvSpPr>
            <a:spLocks noGrp="1"/>
          </p:cNvSpPr>
          <p:nvPr>
            <p:ph type="ftr" sz="quarter" idx="11"/>
          </p:nvPr>
        </p:nvSpPr>
        <p:spPr/>
        <p:txBody>
          <a:bodyPr/>
          <a:lstStyle/>
          <a:p>
            <a:r>
              <a:rPr lang="en-US" smtClean="0"/>
              <a:t>J. W. GU, Data Acquisition Group</a:t>
            </a:r>
            <a:endParaRPr lang="en-US"/>
          </a:p>
        </p:txBody>
      </p:sp>
      <p:sp>
        <p:nvSpPr>
          <p:cNvPr id="6" name="Slide Number Placeholder 5"/>
          <p:cNvSpPr>
            <a:spLocks noGrp="1"/>
          </p:cNvSpPr>
          <p:nvPr>
            <p:ph type="sldNum" sz="quarter" idx="12"/>
          </p:nvPr>
        </p:nvSpPr>
        <p:spPr/>
        <p:txBody>
          <a:bodyPr/>
          <a:lstStyle/>
          <a:p>
            <a:fld id="{B93D2F7C-8D3D-4C30-A5B3-5DA7F5A23B6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3264FB-D055-4F26-80A2-FD5C9DF0CCCE}" type="datetime1">
              <a:rPr lang="en-US" smtClean="0"/>
              <a:t>7/2/2010</a:t>
            </a:fld>
            <a:endParaRPr lang="en-US"/>
          </a:p>
        </p:txBody>
      </p:sp>
      <p:sp>
        <p:nvSpPr>
          <p:cNvPr id="5" name="Footer Placeholder 4"/>
          <p:cNvSpPr>
            <a:spLocks noGrp="1"/>
          </p:cNvSpPr>
          <p:nvPr>
            <p:ph type="ftr" sz="quarter" idx="11"/>
          </p:nvPr>
        </p:nvSpPr>
        <p:spPr/>
        <p:txBody>
          <a:bodyPr/>
          <a:lstStyle/>
          <a:p>
            <a:r>
              <a:rPr lang="en-US" smtClean="0"/>
              <a:t>J. W. GU, Data Acquisition Group</a:t>
            </a:r>
            <a:endParaRPr lang="en-US"/>
          </a:p>
        </p:txBody>
      </p:sp>
      <p:sp>
        <p:nvSpPr>
          <p:cNvPr id="6" name="Slide Number Placeholder 5"/>
          <p:cNvSpPr>
            <a:spLocks noGrp="1"/>
          </p:cNvSpPr>
          <p:nvPr>
            <p:ph type="sldNum" sz="quarter" idx="12"/>
          </p:nvPr>
        </p:nvSpPr>
        <p:spPr/>
        <p:txBody>
          <a:bodyPr/>
          <a:lstStyle/>
          <a:p>
            <a:fld id="{2137C638-EF9B-4E99-89A8-0D440D12FEE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ED2F34-F13F-49F1-A3AE-ED6ABA6B3CD1}" type="datetime1">
              <a:rPr lang="en-US" smtClean="0"/>
              <a:t>7/2/2010</a:t>
            </a:fld>
            <a:endParaRPr lang="en-US"/>
          </a:p>
        </p:txBody>
      </p:sp>
      <p:sp>
        <p:nvSpPr>
          <p:cNvPr id="6" name="Footer Placeholder 5"/>
          <p:cNvSpPr>
            <a:spLocks noGrp="1"/>
          </p:cNvSpPr>
          <p:nvPr>
            <p:ph type="ftr" sz="quarter" idx="11"/>
          </p:nvPr>
        </p:nvSpPr>
        <p:spPr/>
        <p:txBody>
          <a:bodyPr/>
          <a:lstStyle/>
          <a:p>
            <a:r>
              <a:rPr lang="en-US" smtClean="0"/>
              <a:t>J. W. GU, Data Acquisition Group</a:t>
            </a:r>
            <a:endParaRPr lang="en-US"/>
          </a:p>
        </p:txBody>
      </p:sp>
      <p:sp>
        <p:nvSpPr>
          <p:cNvPr id="7" name="Slide Number Placeholder 6"/>
          <p:cNvSpPr>
            <a:spLocks noGrp="1"/>
          </p:cNvSpPr>
          <p:nvPr>
            <p:ph type="sldNum" sz="quarter" idx="12"/>
          </p:nvPr>
        </p:nvSpPr>
        <p:spPr/>
        <p:txBody>
          <a:bodyPr/>
          <a:lstStyle/>
          <a:p>
            <a:fld id="{2137C638-EF9B-4E99-89A8-0D440D12FEE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5170E92-C33E-4E78-9CD3-596CCAE6AAA6}" type="datetime1">
              <a:rPr lang="en-US" smtClean="0"/>
              <a:t>7/2/2010</a:t>
            </a:fld>
            <a:endParaRPr lang="en-US"/>
          </a:p>
        </p:txBody>
      </p:sp>
      <p:sp>
        <p:nvSpPr>
          <p:cNvPr id="8" name="Footer Placeholder 7"/>
          <p:cNvSpPr>
            <a:spLocks noGrp="1"/>
          </p:cNvSpPr>
          <p:nvPr>
            <p:ph type="ftr" sz="quarter" idx="11"/>
          </p:nvPr>
        </p:nvSpPr>
        <p:spPr/>
        <p:txBody>
          <a:bodyPr/>
          <a:lstStyle/>
          <a:p>
            <a:r>
              <a:rPr lang="en-US" smtClean="0"/>
              <a:t>J. W. GU, Data Acquisition Group</a:t>
            </a:r>
            <a:endParaRPr lang="en-US"/>
          </a:p>
        </p:txBody>
      </p:sp>
      <p:sp>
        <p:nvSpPr>
          <p:cNvPr id="9" name="Slide Number Placeholder 8"/>
          <p:cNvSpPr>
            <a:spLocks noGrp="1"/>
          </p:cNvSpPr>
          <p:nvPr>
            <p:ph type="sldNum" sz="quarter" idx="12"/>
          </p:nvPr>
        </p:nvSpPr>
        <p:spPr/>
        <p:txBody>
          <a:bodyPr/>
          <a:lstStyle/>
          <a:p>
            <a:fld id="{2137C638-EF9B-4E99-89A8-0D440D12FEE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3DF5E5E-9DD9-43F6-A5E1-4AAB20B3B632}" type="datetime1">
              <a:rPr lang="en-US" smtClean="0"/>
              <a:t>7/2/2010</a:t>
            </a:fld>
            <a:endParaRPr lang="en-US"/>
          </a:p>
        </p:txBody>
      </p:sp>
      <p:sp>
        <p:nvSpPr>
          <p:cNvPr id="4" name="Footer Placeholder 3"/>
          <p:cNvSpPr>
            <a:spLocks noGrp="1"/>
          </p:cNvSpPr>
          <p:nvPr>
            <p:ph type="ftr" sz="quarter" idx="11"/>
          </p:nvPr>
        </p:nvSpPr>
        <p:spPr/>
        <p:txBody>
          <a:bodyPr/>
          <a:lstStyle/>
          <a:p>
            <a:r>
              <a:rPr lang="en-US" smtClean="0"/>
              <a:t>J. W. GU, Data Acquisition Group</a:t>
            </a:r>
            <a:endParaRPr lang="en-US"/>
          </a:p>
        </p:txBody>
      </p:sp>
      <p:sp>
        <p:nvSpPr>
          <p:cNvPr id="5" name="Slide Number Placeholder 4"/>
          <p:cNvSpPr>
            <a:spLocks noGrp="1"/>
          </p:cNvSpPr>
          <p:nvPr>
            <p:ph type="sldNum" sz="quarter" idx="12"/>
          </p:nvPr>
        </p:nvSpPr>
        <p:spPr/>
        <p:txBody>
          <a:bodyPr/>
          <a:lstStyle/>
          <a:p>
            <a:fld id="{2137C638-EF9B-4E99-89A8-0D440D12FEE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306195-B9CE-4381-B0D5-DA2B78280790}" type="datetime1">
              <a:rPr lang="en-US" smtClean="0"/>
              <a:t>7/2/2010</a:t>
            </a:fld>
            <a:endParaRPr lang="en-US"/>
          </a:p>
        </p:txBody>
      </p:sp>
      <p:sp>
        <p:nvSpPr>
          <p:cNvPr id="4" name="Slide Number Placeholder 3"/>
          <p:cNvSpPr>
            <a:spLocks noGrp="1"/>
          </p:cNvSpPr>
          <p:nvPr>
            <p:ph type="sldNum" sz="quarter" idx="12"/>
          </p:nvPr>
        </p:nvSpPr>
        <p:spPr/>
        <p:txBody>
          <a:bodyPr/>
          <a:lstStyle/>
          <a:p>
            <a:fld id="{2137C638-EF9B-4E99-89A8-0D440D12FEEE}" type="slidenum">
              <a:rPr lang="en-US" smtClean="0"/>
              <a:pPr/>
              <a:t>‹#›</a:t>
            </a:fld>
            <a:endParaRPr lang="en-US"/>
          </a:p>
        </p:txBody>
      </p:sp>
      <p:sp>
        <p:nvSpPr>
          <p:cNvPr id="9" name="Date Placeholder 3"/>
          <p:cNvSpPr txBox="1">
            <a:spLocks/>
          </p:cNvSpPr>
          <p:nvPr userDrawn="1"/>
        </p:nvSpPr>
        <p:spPr>
          <a:xfrm>
            <a:off x="457200" y="6356350"/>
            <a:ext cx="2133600"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fld id="{1DBB04B5-E2E7-4F57-992B-15DD22E8F6D2}" type="datetimeFigureOut">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7/1/2010</a:t>
            </a:fld>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10" name="Footer Placeholder 4"/>
          <p:cNvSpPr txBox="1">
            <a:spLocks/>
          </p:cNvSpPr>
          <p:nvPr userDrawn="1"/>
        </p:nvSpPr>
        <p:spPr>
          <a:xfrm>
            <a:off x="3124200" y="6492875"/>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rPr>
              <a:t>J. W. GU, Data Acquisition Group</a:t>
            </a:r>
          </a:p>
        </p:txBody>
      </p:sp>
      <p:sp>
        <p:nvSpPr>
          <p:cNvPr id="11" name="Slide Number Placeholder 5"/>
          <p:cNvSpPr txBox="1">
            <a:spLocks/>
          </p:cNvSpPr>
          <p:nvPr userDrawn="1"/>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2137C638-EF9B-4E99-89A8-0D440D12FEEE}"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pic>
        <p:nvPicPr>
          <p:cNvPr id="12" name="Picture 3"/>
          <p:cNvPicPr>
            <a:picLocks noChangeAspect="1" noChangeArrowheads="1"/>
          </p:cNvPicPr>
          <p:nvPr userDrawn="1"/>
        </p:nvPicPr>
        <p:blipFill>
          <a:blip r:embed="rId2" cstate="print">
            <a:lum bright="38000" contrast="-36000"/>
          </a:blip>
          <a:srcRect/>
          <a:stretch>
            <a:fillRect/>
          </a:stretch>
        </p:blipFill>
        <p:spPr bwMode="auto">
          <a:xfrm>
            <a:off x="0" y="0"/>
            <a:ext cx="3657600" cy="685800"/>
          </a:xfrm>
          <a:prstGeom prst="rect">
            <a:avLst/>
          </a:prstGeom>
          <a:noFill/>
          <a:ln w="9525">
            <a:noFill/>
            <a:miter lim="800000"/>
            <a:headEnd/>
            <a:tailEnd/>
          </a:ln>
        </p:spPr>
      </p:pic>
      <p:pic>
        <p:nvPicPr>
          <p:cNvPr id="13" name="Picture 4"/>
          <p:cNvPicPr>
            <a:picLocks noChangeAspect="1" noChangeArrowheads="1"/>
          </p:cNvPicPr>
          <p:nvPr userDrawn="1"/>
        </p:nvPicPr>
        <p:blipFill>
          <a:blip r:embed="rId3" cstate="print">
            <a:lum bright="37000" contrast="-40000"/>
          </a:blip>
          <a:srcRect/>
          <a:stretch>
            <a:fillRect/>
          </a:stretch>
        </p:blipFill>
        <p:spPr bwMode="auto">
          <a:xfrm>
            <a:off x="4343400" y="0"/>
            <a:ext cx="838200" cy="685800"/>
          </a:xfrm>
          <a:prstGeom prst="rect">
            <a:avLst/>
          </a:prstGeom>
          <a:noFill/>
          <a:ln w="9525">
            <a:noFill/>
            <a:miter lim="800000"/>
            <a:headEnd/>
            <a:tailEnd/>
          </a:ln>
        </p:spPr>
      </p:pic>
      <p:pic>
        <p:nvPicPr>
          <p:cNvPr id="14" name="Picture 5"/>
          <p:cNvPicPr>
            <a:picLocks noChangeAspect="1" noChangeArrowheads="1"/>
          </p:cNvPicPr>
          <p:nvPr userDrawn="1"/>
        </p:nvPicPr>
        <p:blipFill>
          <a:blip r:embed="rId4" cstate="print">
            <a:lum bright="55000" contrast="-71000"/>
          </a:blip>
          <a:srcRect/>
          <a:stretch>
            <a:fillRect/>
          </a:stretch>
        </p:blipFill>
        <p:spPr bwMode="auto">
          <a:xfrm>
            <a:off x="7467600" y="0"/>
            <a:ext cx="1524000" cy="685800"/>
          </a:xfrm>
          <a:prstGeom prst="rect">
            <a:avLst/>
          </a:prstGeom>
          <a:noFill/>
          <a:ln w="9525">
            <a:noFill/>
            <a:miter lim="800000"/>
            <a:headEnd/>
            <a:tailEnd/>
          </a:ln>
        </p:spPr>
      </p:pic>
      <p:sp>
        <p:nvSpPr>
          <p:cNvPr id="5" name="Rectangle 4"/>
          <p:cNvSpPr/>
          <p:nvPr userDrawn="1"/>
        </p:nvSpPr>
        <p:spPr>
          <a:xfrm>
            <a:off x="0" y="0"/>
            <a:ext cx="9144000" cy="6858000"/>
          </a:xfrm>
          <a:prstGeom prst="rect">
            <a:avLst/>
          </a:prstGeom>
          <a:gradFill flip="none" rotWithShape="1">
            <a:gsLst>
              <a:gs pos="54000">
                <a:srgbClr val="7D8496">
                  <a:alpha val="10000"/>
                </a:srgbClr>
              </a:gs>
              <a:gs pos="100000">
                <a:srgbClr val="E6E6E6"/>
              </a:gs>
            </a:gsLst>
            <a:lin ang="5400000" scaled="0"/>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D52393-A3A9-4C26-969C-C33FF4E92EB3}" type="datetime1">
              <a:rPr lang="en-US" smtClean="0"/>
              <a:t>7/2/2010</a:t>
            </a:fld>
            <a:endParaRPr lang="en-US"/>
          </a:p>
        </p:txBody>
      </p:sp>
      <p:sp>
        <p:nvSpPr>
          <p:cNvPr id="6" name="Footer Placeholder 5"/>
          <p:cNvSpPr>
            <a:spLocks noGrp="1"/>
          </p:cNvSpPr>
          <p:nvPr>
            <p:ph type="ftr" sz="quarter" idx="11"/>
          </p:nvPr>
        </p:nvSpPr>
        <p:spPr/>
        <p:txBody>
          <a:bodyPr/>
          <a:lstStyle/>
          <a:p>
            <a:r>
              <a:rPr lang="en-US" smtClean="0"/>
              <a:t>J. W. GU, Data Acquisition Group</a:t>
            </a:r>
            <a:endParaRPr lang="en-US"/>
          </a:p>
        </p:txBody>
      </p:sp>
      <p:sp>
        <p:nvSpPr>
          <p:cNvPr id="7" name="Slide Number Placeholder 6"/>
          <p:cNvSpPr>
            <a:spLocks noGrp="1"/>
          </p:cNvSpPr>
          <p:nvPr>
            <p:ph type="sldNum" sz="quarter" idx="12"/>
          </p:nvPr>
        </p:nvSpPr>
        <p:spPr/>
        <p:txBody>
          <a:bodyPr/>
          <a:lstStyle/>
          <a:p>
            <a:fld id="{2137C638-EF9B-4E99-89A8-0D440D12FEE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2AB2D1-85B1-4FDC-876A-5BA8EAB0B3A1}" type="datetime1">
              <a:rPr lang="en-US" smtClean="0"/>
              <a:t>7/2/2010</a:t>
            </a:fld>
            <a:endParaRPr lang="en-US"/>
          </a:p>
        </p:txBody>
      </p:sp>
      <p:sp>
        <p:nvSpPr>
          <p:cNvPr id="6" name="Footer Placeholder 5"/>
          <p:cNvSpPr>
            <a:spLocks noGrp="1"/>
          </p:cNvSpPr>
          <p:nvPr>
            <p:ph type="ftr" sz="quarter" idx="11"/>
          </p:nvPr>
        </p:nvSpPr>
        <p:spPr/>
        <p:txBody>
          <a:bodyPr/>
          <a:lstStyle/>
          <a:p>
            <a:r>
              <a:rPr lang="en-US" smtClean="0"/>
              <a:t>J. W. GU, Data Acquisition Group</a:t>
            </a:r>
            <a:endParaRPr lang="en-US"/>
          </a:p>
        </p:txBody>
      </p:sp>
      <p:sp>
        <p:nvSpPr>
          <p:cNvPr id="7" name="Slide Number Placeholder 6"/>
          <p:cNvSpPr>
            <a:spLocks noGrp="1"/>
          </p:cNvSpPr>
          <p:nvPr>
            <p:ph type="sldNum" sz="quarter" idx="12"/>
          </p:nvPr>
        </p:nvSpPr>
        <p:spPr/>
        <p:txBody>
          <a:bodyPr/>
          <a:lstStyle/>
          <a:p>
            <a:fld id="{2137C638-EF9B-4E99-89A8-0D440D12FEE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F19588-C9B2-4D35-8F2E-1C24719BE439}" type="datetime1">
              <a:rPr lang="en-US" smtClean="0"/>
              <a:t>7/2/2010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J. W. GU, Data Acquisition Group</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37C638-EF9B-4E99-89A8-0D440D12FEE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DC8E8C-E9C8-4D61-91D5-FCB7A7C98AE4}" type="datetime1">
              <a:rPr lang="en-US" smtClean="0"/>
              <a:t>7/2/2010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J. W. GU, Data Acquisition Group</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3D2F7C-8D3D-4C30-A5B3-5DA7F5A23B6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solidFill>
            <a:srgbClr val="FF0000">
              <a:alpha val="34000"/>
            </a:srgbClr>
          </a:solidFill>
        </p:spPr>
        <p:txBody>
          <a:bodyPr/>
          <a:lstStyle/>
          <a:p>
            <a:r>
              <a:rPr lang="en-US" dirty="0" smtClean="0"/>
              <a:t>Trigger Interface and Distribution</a:t>
            </a:r>
            <a:endParaRPr lang="en-US" dirty="0"/>
          </a:p>
        </p:txBody>
      </p:sp>
      <p:sp>
        <p:nvSpPr>
          <p:cNvPr id="3" name="Subtitle 2"/>
          <p:cNvSpPr>
            <a:spLocks noGrp="1"/>
          </p:cNvSpPr>
          <p:nvPr>
            <p:ph type="subTitle" idx="1"/>
          </p:nvPr>
        </p:nvSpPr>
        <p:spPr>
          <a:xfrm>
            <a:off x="1371600" y="4419600"/>
            <a:ext cx="6400800" cy="1752600"/>
          </a:xfrm>
        </p:spPr>
        <p:txBody>
          <a:bodyPr/>
          <a:lstStyle/>
          <a:p>
            <a:r>
              <a:rPr lang="en-US" dirty="0" smtClean="0"/>
              <a:t>J. William </a:t>
            </a:r>
            <a:r>
              <a:rPr lang="en-US" dirty="0" err="1" smtClean="0"/>
              <a:t>Gu</a:t>
            </a:r>
            <a:endParaRPr lang="en-US" dirty="0" smtClean="0"/>
          </a:p>
          <a:p>
            <a:r>
              <a:rPr lang="en-US" dirty="0" smtClean="0"/>
              <a:t>Jefferson Lab</a:t>
            </a:r>
            <a:endParaRPr lang="en-US" dirty="0"/>
          </a:p>
        </p:txBody>
      </p:sp>
      <p:sp>
        <p:nvSpPr>
          <p:cNvPr id="4" name="TextBox 3"/>
          <p:cNvSpPr txBox="1"/>
          <p:nvPr/>
        </p:nvSpPr>
        <p:spPr>
          <a:xfrm>
            <a:off x="3048000" y="2690336"/>
            <a:ext cx="3871253" cy="1477328"/>
          </a:xfrm>
          <a:prstGeom prst="rect">
            <a:avLst/>
          </a:prstGeom>
          <a:solidFill>
            <a:srgbClr val="0000FF">
              <a:alpha val="49000"/>
            </a:srgbClr>
          </a:solidFill>
        </p:spPr>
        <p:txBody>
          <a:bodyPr wrap="none" rtlCol="0">
            <a:spAutoFit/>
          </a:bodyPr>
          <a:lstStyle/>
          <a:p>
            <a:r>
              <a:rPr lang="en-US" dirty="0" smtClean="0"/>
              <a:t>1. What is TID</a:t>
            </a:r>
          </a:p>
          <a:p>
            <a:r>
              <a:rPr lang="en-US" dirty="0" smtClean="0"/>
              <a:t>2. TID Structure and functions</a:t>
            </a:r>
          </a:p>
          <a:p>
            <a:r>
              <a:rPr lang="en-US" dirty="0" smtClean="0"/>
              <a:t>3. Possible usage in the system</a:t>
            </a:r>
          </a:p>
          <a:p>
            <a:r>
              <a:rPr lang="en-US" dirty="0" smtClean="0"/>
              <a:t>4. TID related boards (</a:t>
            </a:r>
            <a:r>
              <a:rPr lang="en-US" dirty="0" err="1" smtClean="0"/>
              <a:t>Mezz</a:t>
            </a:r>
            <a:r>
              <a:rPr lang="en-US" dirty="0" smtClean="0"/>
              <a:t> and FANIO)</a:t>
            </a:r>
          </a:p>
          <a:p>
            <a:r>
              <a:rPr lang="en-US" dirty="0" smtClean="0"/>
              <a:t>5. Status</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4600" y="762000"/>
            <a:ext cx="4114800" cy="461665"/>
          </a:xfrm>
          <a:prstGeom prst="rect">
            <a:avLst/>
          </a:prstGeom>
          <a:solidFill>
            <a:srgbClr val="0606E4">
              <a:alpha val="51000"/>
            </a:srgbClr>
          </a:solidFill>
        </p:spPr>
        <p:txBody>
          <a:bodyPr wrap="square">
            <a:spAutoFit/>
          </a:bodyPr>
          <a:lstStyle/>
          <a:p>
            <a:r>
              <a:rPr lang="en-US" sz="2400" dirty="0" smtClean="0"/>
              <a:t>3. Possible usage in the system</a:t>
            </a:r>
          </a:p>
        </p:txBody>
      </p:sp>
      <p:sp>
        <p:nvSpPr>
          <p:cNvPr id="3" name="TextBox 2"/>
          <p:cNvSpPr txBox="1"/>
          <p:nvPr/>
        </p:nvSpPr>
        <p:spPr>
          <a:xfrm>
            <a:off x="457200" y="1295400"/>
            <a:ext cx="4495799" cy="646331"/>
          </a:xfrm>
          <a:prstGeom prst="rect">
            <a:avLst/>
          </a:prstGeom>
          <a:noFill/>
        </p:spPr>
        <p:txBody>
          <a:bodyPr wrap="square" rtlCol="0">
            <a:spAutoFit/>
          </a:bodyPr>
          <a:lstStyle/>
          <a:p>
            <a:r>
              <a:rPr lang="en-US" dirty="0" smtClean="0"/>
              <a:t>3.1 Standard experiment setup: </a:t>
            </a:r>
          </a:p>
          <a:p>
            <a:r>
              <a:rPr lang="en-US" dirty="0" smtClean="0"/>
              <a:t>This is the same content drawing as in page 2</a:t>
            </a:r>
            <a:endParaRPr lang="en-US" dirty="0"/>
          </a:p>
        </p:txBody>
      </p:sp>
      <p:sp>
        <p:nvSpPr>
          <p:cNvPr id="4" name="Rectangle 3"/>
          <p:cNvSpPr/>
          <p:nvPr/>
        </p:nvSpPr>
        <p:spPr>
          <a:xfrm>
            <a:off x="609600" y="4343400"/>
            <a:ext cx="4572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TS</a:t>
            </a:r>
            <a:endParaRPr lang="en-US" dirty="0"/>
          </a:p>
        </p:txBody>
      </p:sp>
      <p:sp>
        <p:nvSpPr>
          <p:cNvPr id="5" name="Rectangle 4"/>
          <p:cNvSpPr/>
          <p:nvPr/>
        </p:nvSpPr>
        <p:spPr>
          <a:xfrm>
            <a:off x="1752600" y="4343400"/>
            <a:ext cx="4572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SD</a:t>
            </a:r>
            <a:endParaRPr lang="en-US" dirty="0"/>
          </a:p>
        </p:txBody>
      </p:sp>
      <p:sp>
        <p:nvSpPr>
          <p:cNvPr id="6" name="Rectangle 5"/>
          <p:cNvSpPr/>
          <p:nvPr/>
        </p:nvSpPr>
        <p:spPr>
          <a:xfrm>
            <a:off x="3200400" y="2362200"/>
            <a:ext cx="7620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a:t>
            </a:r>
            <a:r>
              <a:rPr lang="en-US" sz="1200" dirty="0" smtClean="0"/>
              <a:t>I</a:t>
            </a:r>
            <a:r>
              <a:rPr lang="en-US" dirty="0" smtClean="0"/>
              <a:t>D</a:t>
            </a:r>
            <a:r>
              <a:rPr lang="en-US" sz="1400" dirty="0" smtClean="0"/>
              <a:t>1</a:t>
            </a:r>
            <a:endParaRPr lang="en-US" dirty="0"/>
          </a:p>
        </p:txBody>
      </p:sp>
      <p:sp>
        <p:nvSpPr>
          <p:cNvPr id="7" name="Rectangle 6"/>
          <p:cNvSpPr/>
          <p:nvPr/>
        </p:nvSpPr>
        <p:spPr>
          <a:xfrm>
            <a:off x="3200400" y="5638800"/>
            <a:ext cx="7620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a:t>
            </a:r>
            <a:r>
              <a:rPr lang="en-US" sz="1200" dirty="0" smtClean="0"/>
              <a:t>I</a:t>
            </a:r>
            <a:r>
              <a:rPr lang="en-US" dirty="0" smtClean="0"/>
              <a:t>D</a:t>
            </a:r>
            <a:r>
              <a:rPr lang="en-US" sz="1400" dirty="0" smtClean="0"/>
              <a:t>16</a:t>
            </a:r>
            <a:endParaRPr lang="en-US" dirty="0"/>
          </a:p>
        </p:txBody>
      </p:sp>
      <p:sp>
        <p:nvSpPr>
          <p:cNvPr id="8" name="Rectangle 7"/>
          <p:cNvSpPr/>
          <p:nvPr/>
        </p:nvSpPr>
        <p:spPr>
          <a:xfrm>
            <a:off x="3200400" y="3048000"/>
            <a:ext cx="7620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a:t>
            </a:r>
            <a:r>
              <a:rPr lang="en-US" sz="1200" dirty="0" smtClean="0"/>
              <a:t>I</a:t>
            </a:r>
            <a:r>
              <a:rPr lang="en-US" dirty="0" smtClean="0"/>
              <a:t>D</a:t>
            </a:r>
            <a:r>
              <a:rPr lang="en-US" sz="1400" dirty="0" smtClean="0"/>
              <a:t>2</a:t>
            </a:r>
            <a:endParaRPr lang="en-US" dirty="0"/>
          </a:p>
        </p:txBody>
      </p:sp>
      <p:sp>
        <p:nvSpPr>
          <p:cNvPr id="9" name="Rectangle 8"/>
          <p:cNvSpPr/>
          <p:nvPr/>
        </p:nvSpPr>
        <p:spPr>
          <a:xfrm>
            <a:off x="4876800" y="2438400"/>
            <a:ext cx="7620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TI</a:t>
            </a:r>
            <a:r>
              <a:rPr lang="en-US" sz="1200" dirty="0" smtClean="0"/>
              <a:t>D1</a:t>
            </a:r>
            <a:endParaRPr lang="en-US" dirty="0"/>
          </a:p>
        </p:txBody>
      </p:sp>
      <p:sp>
        <p:nvSpPr>
          <p:cNvPr id="10" name="Rectangle 9"/>
          <p:cNvSpPr/>
          <p:nvPr/>
        </p:nvSpPr>
        <p:spPr>
          <a:xfrm>
            <a:off x="4876800" y="3200400"/>
            <a:ext cx="7620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TI</a:t>
            </a:r>
            <a:r>
              <a:rPr lang="en-US" sz="1200" dirty="0" smtClean="0"/>
              <a:t>D2</a:t>
            </a:r>
            <a:endParaRPr lang="en-US" dirty="0"/>
          </a:p>
        </p:txBody>
      </p:sp>
      <p:sp>
        <p:nvSpPr>
          <p:cNvPr id="11" name="Rectangle 10"/>
          <p:cNvSpPr/>
          <p:nvPr/>
        </p:nvSpPr>
        <p:spPr>
          <a:xfrm>
            <a:off x="4876800" y="4495800"/>
            <a:ext cx="7620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TI</a:t>
            </a:r>
            <a:r>
              <a:rPr lang="en-US" sz="1200" dirty="0" smtClean="0"/>
              <a:t>D8</a:t>
            </a:r>
            <a:endParaRPr lang="en-US" dirty="0"/>
          </a:p>
        </p:txBody>
      </p:sp>
      <p:sp>
        <p:nvSpPr>
          <p:cNvPr id="12" name="Rectangle 11"/>
          <p:cNvSpPr/>
          <p:nvPr/>
        </p:nvSpPr>
        <p:spPr>
          <a:xfrm>
            <a:off x="6324600" y="2438400"/>
            <a:ext cx="7620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SD</a:t>
            </a:r>
            <a:endParaRPr lang="en-US" dirty="0"/>
          </a:p>
        </p:txBody>
      </p:sp>
      <p:sp>
        <p:nvSpPr>
          <p:cNvPr id="13" name="Rectangle 12"/>
          <p:cNvSpPr/>
          <p:nvPr/>
        </p:nvSpPr>
        <p:spPr>
          <a:xfrm>
            <a:off x="7620000" y="2133600"/>
            <a:ext cx="9144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ADC/TDC</a:t>
            </a:r>
            <a:endParaRPr lang="en-US" sz="1400" dirty="0"/>
          </a:p>
        </p:txBody>
      </p:sp>
      <p:sp>
        <p:nvSpPr>
          <p:cNvPr id="14" name="Rectangle 13"/>
          <p:cNvSpPr/>
          <p:nvPr/>
        </p:nvSpPr>
        <p:spPr>
          <a:xfrm>
            <a:off x="7620000" y="2590800"/>
            <a:ext cx="9144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ADC/TDC</a:t>
            </a:r>
            <a:endParaRPr lang="en-US" sz="1400" dirty="0"/>
          </a:p>
        </p:txBody>
      </p:sp>
      <p:sp>
        <p:nvSpPr>
          <p:cNvPr id="15" name="Rectangle 14"/>
          <p:cNvSpPr/>
          <p:nvPr/>
        </p:nvSpPr>
        <p:spPr>
          <a:xfrm>
            <a:off x="7620000" y="3810000"/>
            <a:ext cx="9144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ADC/TDC</a:t>
            </a:r>
            <a:endParaRPr lang="en-US" sz="1400" dirty="0"/>
          </a:p>
        </p:txBody>
      </p:sp>
      <p:cxnSp>
        <p:nvCxnSpPr>
          <p:cNvPr id="16" name="Elbow Connector 15"/>
          <p:cNvCxnSpPr>
            <a:stCxn id="4" idx="3"/>
            <a:endCxn id="5" idx="1"/>
          </p:cNvCxnSpPr>
          <p:nvPr/>
        </p:nvCxnSpPr>
        <p:spPr>
          <a:xfrm>
            <a:off x="1066800" y="4838700"/>
            <a:ext cx="685800" cy="1588"/>
          </a:xfrm>
          <a:prstGeom prst="bentConnector3">
            <a:avLst>
              <a:gd name="adj1" fmla="val 50000"/>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7" name="Elbow Connector 16"/>
          <p:cNvCxnSpPr>
            <a:stCxn id="5" idx="3"/>
            <a:endCxn id="8" idx="1"/>
          </p:cNvCxnSpPr>
          <p:nvPr/>
        </p:nvCxnSpPr>
        <p:spPr>
          <a:xfrm flipV="1">
            <a:off x="2209800" y="3238500"/>
            <a:ext cx="990600" cy="1600200"/>
          </a:xfrm>
          <a:prstGeom prst="bentConnector3">
            <a:avLst>
              <a:gd name="adj1" fmla="val 50000"/>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8" name="Shape 17"/>
          <p:cNvCxnSpPr>
            <a:endCxn id="6" idx="1"/>
          </p:cNvCxnSpPr>
          <p:nvPr/>
        </p:nvCxnSpPr>
        <p:spPr>
          <a:xfrm rot="5400000" flipH="1" flipV="1">
            <a:off x="1657350" y="3105150"/>
            <a:ext cx="2095500" cy="990600"/>
          </a:xfrm>
          <a:prstGeom prst="bentConnector2">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9" name="Shape 27"/>
          <p:cNvCxnSpPr>
            <a:endCxn id="7" idx="1"/>
          </p:cNvCxnSpPr>
          <p:nvPr/>
        </p:nvCxnSpPr>
        <p:spPr>
          <a:xfrm>
            <a:off x="2209800" y="5105400"/>
            <a:ext cx="990600" cy="723900"/>
          </a:xfrm>
          <a:prstGeom prst="bentConnector3">
            <a:avLst>
              <a:gd name="adj1" fmla="val 50000"/>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0" name="Elbow Connector 19"/>
          <p:cNvCxnSpPr>
            <a:stCxn id="8" idx="3"/>
            <a:endCxn id="10" idx="1"/>
          </p:cNvCxnSpPr>
          <p:nvPr/>
        </p:nvCxnSpPr>
        <p:spPr>
          <a:xfrm>
            <a:off x="3962400" y="3238500"/>
            <a:ext cx="914400" cy="190500"/>
          </a:xfrm>
          <a:prstGeom prst="bentConnector3">
            <a:avLst>
              <a:gd name="adj1" fmla="val 50000"/>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1" name="Elbow Connector 20"/>
          <p:cNvCxnSpPr>
            <a:endCxn id="9" idx="1"/>
          </p:cNvCxnSpPr>
          <p:nvPr/>
        </p:nvCxnSpPr>
        <p:spPr>
          <a:xfrm flipV="1">
            <a:off x="3962400" y="2667000"/>
            <a:ext cx="914400" cy="457200"/>
          </a:xfrm>
          <a:prstGeom prst="bentConnector3">
            <a:avLst>
              <a:gd name="adj1" fmla="val 50000"/>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2" name="Shape 21"/>
          <p:cNvCxnSpPr>
            <a:endCxn id="11" idx="1"/>
          </p:cNvCxnSpPr>
          <p:nvPr/>
        </p:nvCxnSpPr>
        <p:spPr>
          <a:xfrm rot="16200000" flipH="1">
            <a:off x="3771900" y="3619500"/>
            <a:ext cx="1295400" cy="914400"/>
          </a:xfrm>
          <a:prstGeom prst="bentConnector2">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9" idx="3"/>
            <a:endCxn id="12" idx="1"/>
          </p:cNvCxnSpPr>
          <p:nvPr/>
        </p:nvCxnSpPr>
        <p:spPr>
          <a:xfrm>
            <a:off x="5638800" y="2667000"/>
            <a:ext cx="6858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4" name="Elbow Connector 23"/>
          <p:cNvCxnSpPr>
            <a:stCxn id="12" idx="3"/>
            <a:endCxn id="14" idx="1"/>
          </p:cNvCxnSpPr>
          <p:nvPr/>
        </p:nvCxnSpPr>
        <p:spPr>
          <a:xfrm>
            <a:off x="7086600" y="2667000"/>
            <a:ext cx="533400" cy="76200"/>
          </a:xfrm>
          <a:prstGeom prst="bentConnector3">
            <a:avLst>
              <a:gd name="adj1" fmla="val 50000"/>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a:endCxn id="13" idx="1"/>
          </p:cNvCxnSpPr>
          <p:nvPr/>
        </p:nvCxnSpPr>
        <p:spPr>
          <a:xfrm flipV="1">
            <a:off x="7086600" y="2286000"/>
            <a:ext cx="533400" cy="228600"/>
          </a:xfrm>
          <a:prstGeom prst="bentConnector3">
            <a:avLst>
              <a:gd name="adj1" fmla="val 50000"/>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6" name="Shape 25"/>
          <p:cNvCxnSpPr>
            <a:endCxn id="15" idx="1"/>
          </p:cNvCxnSpPr>
          <p:nvPr/>
        </p:nvCxnSpPr>
        <p:spPr>
          <a:xfrm rot="16200000" flipH="1">
            <a:off x="6781800" y="3124200"/>
            <a:ext cx="1143000" cy="533400"/>
          </a:xfrm>
          <a:prstGeom prst="bentConnector2">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066800" y="4800600"/>
            <a:ext cx="511807" cy="276999"/>
          </a:xfrm>
          <a:prstGeom prst="rect">
            <a:avLst/>
          </a:prstGeom>
          <a:noFill/>
        </p:spPr>
        <p:txBody>
          <a:bodyPr wrap="none" rtlCol="0">
            <a:spAutoFit/>
          </a:bodyPr>
          <a:lstStyle/>
          <a:p>
            <a:r>
              <a:rPr lang="en-US" sz="1200" dirty="0" smtClean="0"/>
              <a:t>BUSY</a:t>
            </a:r>
            <a:endParaRPr lang="en-US" sz="1200" dirty="0"/>
          </a:p>
        </p:txBody>
      </p:sp>
      <p:sp>
        <p:nvSpPr>
          <p:cNvPr id="28" name="TextBox 27"/>
          <p:cNvSpPr txBox="1"/>
          <p:nvPr/>
        </p:nvSpPr>
        <p:spPr>
          <a:xfrm>
            <a:off x="914400" y="4572000"/>
            <a:ext cx="968535" cy="276999"/>
          </a:xfrm>
          <a:prstGeom prst="rect">
            <a:avLst/>
          </a:prstGeom>
          <a:noFill/>
        </p:spPr>
        <p:txBody>
          <a:bodyPr wrap="none" rtlCol="0">
            <a:spAutoFit/>
          </a:bodyPr>
          <a:lstStyle/>
          <a:p>
            <a:r>
              <a:rPr lang="en-US" sz="1200" dirty="0" err="1" smtClean="0"/>
              <a:t>Trg</a:t>
            </a:r>
            <a:r>
              <a:rPr lang="en-US" sz="1200" dirty="0" smtClean="0"/>
              <a:t>/</a:t>
            </a:r>
            <a:r>
              <a:rPr lang="en-US" sz="1200" dirty="0" err="1" smtClean="0"/>
              <a:t>Clk</a:t>
            </a:r>
            <a:r>
              <a:rPr lang="en-US" sz="1200" dirty="0" smtClean="0"/>
              <a:t>/Sync</a:t>
            </a:r>
            <a:endParaRPr lang="en-US" sz="1200" dirty="0"/>
          </a:p>
        </p:txBody>
      </p:sp>
      <p:sp>
        <p:nvSpPr>
          <p:cNvPr id="29" name="TextBox 28"/>
          <p:cNvSpPr txBox="1"/>
          <p:nvPr/>
        </p:nvSpPr>
        <p:spPr>
          <a:xfrm>
            <a:off x="6858000" y="2057400"/>
            <a:ext cx="968535" cy="276999"/>
          </a:xfrm>
          <a:prstGeom prst="rect">
            <a:avLst/>
          </a:prstGeom>
          <a:noFill/>
        </p:spPr>
        <p:txBody>
          <a:bodyPr wrap="none" rtlCol="0">
            <a:spAutoFit/>
          </a:bodyPr>
          <a:lstStyle/>
          <a:p>
            <a:r>
              <a:rPr lang="en-US" sz="1200" dirty="0" err="1" smtClean="0"/>
              <a:t>Trg</a:t>
            </a:r>
            <a:r>
              <a:rPr lang="en-US" sz="1200" dirty="0" smtClean="0"/>
              <a:t>/</a:t>
            </a:r>
            <a:r>
              <a:rPr lang="en-US" sz="1200" dirty="0" err="1" smtClean="0"/>
              <a:t>Clk</a:t>
            </a:r>
            <a:r>
              <a:rPr lang="en-US" sz="1200" dirty="0" smtClean="0"/>
              <a:t>/Sync</a:t>
            </a:r>
            <a:endParaRPr lang="en-US" sz="1200" dirty="0"/>
          </a:p>
        </p:txBody>
      </p:sp>
      <p:sp>
        <p:nvSpPr>
          <p:cNvPr id="30" name="TextBox 29"/>
          <p:cNvSpPr txBox="1"/>
          <p:nvPr/>
        </p:nvSpPr>
        <p:spPr>
          <a:xfrm>
            <a:off x="5486400" y="2438400"/>
            <a:ext cx="968535" cy="276999"/>
          </a:xfrm>
          <a:prstGeom prst="rect">
            <a:avLst/>
          </a:prstGeom>
          <a:noFill/>
        </p:spPr>
        <p:txBody>
          <a:bodyPr wrap="none" rtlCol="0">
            <a:spAutoFit/>
          </a:bodyPr>
          <a:lstStyle/>
          <a:p>
            <a:r>
              <a:rPr lang="en-US" sz="1200" dirty="0" err="1" smtClean="0"/>
              <a:t>Trg</a:t>
            </a:r>
            <a:r>
              <a:rPr lang="en-US" sz="1200" dirty="0" smtClean="0"/>
              <a:t>/</a:t>
            </a:r>
            <a:r>
              <a:rPr lang="en-US" sz="1200" dirty="0" err="1" smtClean="0"/>
              <a:t>Clk</a:t>
            </a:r>
            <a:r>
              <a:rPr lang="en-US" sz="1200" dirty="0" smtClean="0"/>
              <a:t>/Sync</a:t>
            </a:r>
            <a:endParaRPr lang="en-US" sz="1200" dirty="0"/>
          </a:p>
        </p:txBody>
      </p:sp>
      <p:sp>
        <p:nvSpPr>
          <p:cNvPr id="31" name="TextBox 30"/>
          <p:cNvSpPr txBox="1"/>
          <p:nvPr/>
        </p:nvSpPr>
        <p:spPr>
          <a:xfrm>
            <a:off x="4114800" y="2438400"/>
            <a:ext cx="968535" cy="276999"/>
          </a:xfrm>
          <a:prstGeom prst="rect">
            <a:avLst/>
          </a:prstGeom>
          <a:noFill/>
        </p:spPr>
        <p:txBody>
          <a:bodyPr wrap="none" rtlCol="0">
            <a:spAutoFit/>
          </a:bodyPr>
          <a:lstStyle/>
          <a:p>
            <a:r>
              <a:rPr lang="en-US" sz="1200" dirty="0" err="1" smtClean="0"/>
              <a:t>Trg</a:t>
            </a:r>
            <a:r>
              <a:rPr lang="en-US" sz="1200" dirty="0" smtClean="0"/>
              <a:t>/</a:t>
            </a:r>
            <a:r>
              <a:rPr lang="en-US" sz="1200" dirty="0" err="1" smtClean="0"/>
              <a:t>Clk</a:t>
            </a:r>
            <a:r>
              <a:rPr lang="en-US" sz="1200" dirty="0" smtClean="0"/>
              <a:t>/Sync</a:t>
            </a:r>
            <a:endParaRPr lang="en-US" sz="1200" dirty="0"/>
          </a:p>
        </p:txBody>
      </p:sp>
      <p:sp>
        <p:nvSpPr>
          <p:cNvPr id="32" name="TextBox 31"/>
          <p:cNvSpPr txBox="1"/>
          <p:nvPr/>
        </p:nvSpPr>
        <p:spPr>
          <a:xfrm>
            <a:off x="2133600" y="2362200"/>
            <a:ext cx="968535" cy="276999"/>
          </a:xfrm>
          <a:prstGeom prst="rect">
            <a:avLst/>
          </a:prstGeom>
          <a:noFill/>
        </p:spPr>
        <p:txBody>
          <a:bodyPr wrap="none" rtlCol="0">
            <a:spAutoFit/>
          </a:bodyPr>
          <a:lstStyle/>
          <a:p>
            <a:r>
              <a:rPr lang="en-US" sz="1200" dirty="0" err="1" smtClean="0"/>
              <a:t>Trg</a:t>
            </a:r>
            <a:r>
              <a:rPr lang="en-US" sz="1200" dirty="0" smtClean="0"/>
              <a:t>/</a:t>
            </a:r>
            <a:r>
              <a:rPr lang="en-US" sz="1200" dirty="0" err="1" smtClean="0"/>
              <a:t>Clk</a:t>
            </a:r>
            <a:r>
              <a:rPr lang="en-US" sz="1200" dirty="0" smtClean="0"/>
              <a:t>/Sync</a:t>
            </a:r>
            <a:endParaRPr lang="en-US" sz="1200" dirty="0"/>
          </a:p>
        </p:txBody>
      </p:sp>
      <p:sp>
        <p:nvSpPr>
          <p:cNvPr id="33" name="TextBox 32"/>
          <p:cNvSpPr txBox="1"/>
          <p:nvPr/>
        </p:nvSpPr>
        <p:spPr>
          <a:xfrm>
            <a:off x="7239000" y="2209800"/>
            <a:ext cx="511807" cy="276999"/>
          </a:xfrm>
          <a:prstGeom prst="rect">
            <a:avLst/>
          </a:prstGeom>
          <a:noFill/>
        </p:spPr>
        <p:txBody>
          <a:bodyPr wrap="none" rtlCol="0">
            <a:spAutoFit/>
          </a:bodyPr>
          <a:lstStyle/>
          <a:p>
            <a:r>
              <a:rPr lang="en-US" sz="1200" dirty="0" smtClean="0"/>
              <a:t>BUSY</a:t>
            </a:r>
            <a:endParaRPr lang="en-US" sz="1200" dirty="0"/>
          </a:p>
        </p:txBody>
      </p:sp>
      <p:sp>
        <p:nvSpPr>
          <p:cNvPr id="34" name="TextBox 33"/>
          <p:cNvSpPr txBox="1"/>
          <p:nvPr/>
        </p:nvSpPr>
        <p:spPr>
          <a:xfrm>
            <a:off x="5715000" y="2590800"/>
            <a:ext cx="511807" cy="276999"/>
          </a:xfrm>
          <a:prstGeom prst="rect">
            <a:avLst/>
          </a:prstGeom>
          <a:noFill/>
        </p:spPr>
        <p:txBody>
          <a:bodyPr wrap="none" rtlCol="0">
            <a:spAutoFit/>
          </a:bodyPr>
          <a:lstStyle/>
          <a:p>
            <a:r>
              <a:rPr lang="en-US" sz="1200" dirty="0" smtClean="0"/>
              <a:t>BUSY</a:t>
            </a:r>
            <a:endParaRPr lang="en-US" sz="1200" dirty="0"/>
          </a:p>
        </p:txBody>
      </p:sp>
      <p:sp>
        <p:nvSpPr>
          <p:cNvPr id="35" name="TextBox 34"/>
          <p:cNvSpPr txBox="1"/>
          <p:nvPr/>
        </p:nvSpPr>
        <p:spPr>
          <a:xfrm>
            <a:off x="4343400" y="2590800"/>
            <a:ext cx="511807" cy="276999"/>
          </a:xfrm>
          <a:prstGeom prst="rect">
            <a:avLst/>
          </a:prstGeom>
          <a:noFill/>
        </p:spPr>
        <p:txBody>
          <a:bodyPr wrap="none" rtlCol="0">
            <a:spAutoFit/>
          </a:bodyPr>
          <a:lstStyle/>
          <a:p>
            <a:r>
              <a:rPr lang="en-US" sz="1200" dirty="0" smtClean="0"/>
              <a:t>BUSY</a:t>
            </a:r>
            <a:endParaRPr lang="en-US" sz="1200" dirty="0"/>
          </a:p>
        </p:txBody>
      </p:sp>
      <p:sp>
        <p:nvSpPr>
          <p:cNvPr id="36" name="TextBox 35"/>
          <p:cNvSpPr txBox="1"/>
          <p:nvPr/>
        </p:nvSpPr>
        <p:spPr>
          <a:xfrm>
            <a:off x="2362200" y="2514600"/>
            <a:ext cx="511807" cy="276999"/>
          </a:xfrm>
          <a:prstGeom prst="rect">
            <a:avLst/>
          </a:prstGeom>
          <a:noFill/>
        </p:spPr>
        <p:txBody>
          <a:bodyPr wrap="none" rtlCol="0">
            <a:spAutoFit/>
          </a:bodyPr>
          <a:lstStyle/>
          <a:p>
            <a:r>
              <a:rPr lang="en-US" sz="1200" dirty="0" smtClean="0"/>
              <a:t>BUSY</a:t>
            </a:r>
            <a:endParaRPr lang="en-US" sz="1200" dirty="0"/>
          </a:p>
        </p:txBody>
      </p:sp>
      <p:cxnSp>
        <p:nvCxnSpPr>
          <p:cNvPr id="37" name="Straight Connector 36"/>
          <p:cNvCxnSpPr/>
          <p:nvPr/>
        </p:nvCxnSpPr>
        <p:spPr>
          <a:xfrm rot="5400000">
            <a:off x="2705100" y="4533900"/>
            <a:ext cx="1752600" cy="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a:off x="7734300" y="3390900"/>
            <a:ext cx="685800" cy="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a:off x="4953000" y="4038600"/>
            <a:ext cx="609600" cy="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3124200" y="5181600"/>
            <a:ext cx="990336" cy="369332"/>
          </a:xfrm>
          <a:prstGeom prst="rect">
            <a:avLst/>
          </a:prstGeom>
          <a:noFill/>
        </p:spPr>
        <p:txBody>
          <a:bodyPr wrap="none" rtlCol="0">
            <a:spAutoFit/>
          </a:bodyPr>
          <a:lstStyle/>
          <a:p>
            <a:r>
              <a:rPr lang="en-US" dirty="0" smtClean="0"/>
              <a:t>Up to 16</a:t>
            </a:r>
            <a:endParaRPr lang="en-US" dirty="0"/>
          </a:p>
        </p:txBody>
      </p:sp>
      <p:sp>
        <p:nvSpPr>
          <p:cNvPr id="41" name="TextBox 40"/>
          <p:cNvSpPr txBox="1"/>
          <p:nvPr/>
        </p:nvSpPr>
        <p:spPr>
          <a:xfrm>
            <a:off x="7543800" y="3352800"/>
            <a:ext cx="990336" cy="369332"/>
          </a:xfrm>
          <a:prstGeom prst="rect">
            <a:avLst/>
          </a:prstGeom>
          <a:noFill/>
        </p:spPr>
        <p:txBody>
          <a:bodyPr wrap="none" rtlCol="0">
            <a:spAutoFit/>
          </a:bodyPr>
          <a:lstStyle/>
          <a:p>
            <a:r>
              <a:rPr lang="en-US" dirty="0" smtClean="0"/>
              <a:t>Up to 16</a:t>
            </a:r>
            <a:endParaRPr lang="en-US" dirty="0"/>
          </a:p>
        </p:txBody>
      </p:sp>
      <p:sp>
        <p:nvSpPr>
          <p:cNvPr id="42" name="TextBox 41"/>
          <p:cNvSpPr txBox="1"/>
          <p:nvPr/>
        </p:nvSpPr>
        <p:spPr>
          <a:xfrm>
            <a:off x="4724400" y="4038600"/>
            <a:ext cx="873316" cy="369332"/>
          </a:xfrm>
          <a:prstGeom prst="rect">
            <a:avLst/>
          </a:prstGeom>
          <a:noFill/>
        </p:spPr>
        <p:txBody>
          <a:bodyPr wrap="none" rtlCol="0">
            <a:spAutoFit/>
          </a:bodyPr>
          <a:lstStyle/>
          <a:p>
            <a:r>
              <a:rPr lang="en-US" dirty="0" smtClean="0"/>
              <a:t>Up to 8</a:t>
            </a:r>
            <a:endParaRPr lang="en-US" dirty="0"/>
          </a:p>
        </p:txBody>
      </p:sp>
      <p:sp>
        <p:nvSpPr>
          <p:cNvPr id="43" name="TextBox 42"/>
          <p:cNvSpPr txBox="1"/>
          <p:nvPr/>
        </p:nvSpPr>
        <p:spPr>
          <a:xfrm>
            <a:off x="304800" y="6019800"/>
            <a:ext cx="3201133" cy="369332"/>
          </a:xfrm>
          <a:prstGeom prst="rect">
            <a:avLst/>
          </a:prstGeom>
          <a:noFill/>
        </p:spPr>
        <p:txBody>
          <a:bodyPr wrap="none" rtlCol="0">
            <a:spAutoFit/>
          </a:bodyPr>
          <a:lstStyle/>
          <a:p>
            <a:r>
              <a:rPr lang="en-US" dirty="0" smtClean="0"/>
              <a:t>Global Trigger Distribution Crate</a:t>
            </a:r>
            <a:endParaRPr lang="en-US" dirty="0"/>
          </a:p>
        </p:txBody>
      </p:sp>
      <p:sp>
        <p:nvSpPr>
          <p:cNvPr id="44" name="TextBox 43"/>
          <p:cNvSpPr txBox="1"/>
          <p:nvPr/>
        </p:nvSpPr>
        <p:spPr>
          <a:xfrm>
            <a:off x="4572000" y="1905000"/>
            <a:ext cx="2486578" cy="369332"/>
          </a:xfrm>
          <a:prstGeom prst="rect">
            <a:avLst/>
          </a:prstGeom>
          <a:noFill/>
        </p:spPr>
        <p:txBody>
          <a:bodyPr wrap="none" rtlCol="0">
            <a:spAutoFit/>
          </a:bodyPr>
          <a:lstStyle/>
          <a:p>
            <a:r>
              <a:rPr lang="en-US" dirty="0" smtClean="0"/>
              <a:t>Front End Readout Crate</a:t>
            </a:r>
            <a:endParaRPr lang="en-US" dirty="0"/>
          </a:p>
        </p:txBody>
      </p:sp>
      <p:sp>
        <p:nvSpPr>
          <p:cNvPr id="45" name="TextBox 44"/>
          <p:cNvSpPr txBox="1"/>
          <p:nvPr/>
        </p:nvSpPr>
        <p:spPr>
          <a:xfrm>
            <a:off x="4648200" y="5867400"/>
            <a:ext cx="1196225" cy="369332"/>
          </a:xfrm>
          <a:prstGeom prst="rect">
            <a:avLst/>
          </a:prstGeom>
          <a:noFill/>
        </p:spPr>
        <p:txBody>
          <a:bodyPr wrap="none" rtlCol="0">
            <a:spAutoFit/>
          </a:bodyPr>
          <a:lstStyle/>
          <a:p>
            <a:r>
              <a:rPr lang="en-US" dirty="0" smtClean="0"/>
              <a:t>TID Boards</a:t>
            </a:r>
            <a:endParaRPr lang="en-US" dirty="0"/>
          </a:p>
        </p:txBody>
      </p:sp>
      <p:sp>
        <p:nvSpPr>
          <p:cNvPr id="46" name="TextBox 45"/>
          <p:cNvSpPr txBox="1"/>
          <p:nvPr/>
        </p:nvSpPr>
        <p:spPr>
          <a:xfrm>
            <a:off x="5943600" y="4648200"/>
            <a:ext cx="2815643" cy="923330"/>
          </a:xfrm>
          <a:prstGeom prst="rect">
            <a:avLst/>
          </a:prstGeom>
          <a:noFill/>
        </p:spPr>
        <p:txBody>
          <a:bodyPr wrap="none" rtlCol="0">
            <a:spAutoFit/>
          </a:bodyPr>
          <a:lstStyle/>
          <a:p>
            <a:r>
              <a:rPr lang="en-US" dirty="0" smtClean="0"/>
              <a:t>One Distribution Crate;</a:t>
            </a:r>
          </a:p>
          <a:p>
            <a:r>
              <a:rPr lang="en-US" dirty="0" smtClean="0"/>
              <a:t>Up to 127 Front End Crate,</a:t>
            </a:r>
          </a:p>
          <a:p>
            <a:r>
              <a:rPr lang="en-US" dirty="0" smtClean="0"/>
              <a:t>Plus the global trigger crate.</a:t>
            </a:r>
            <a:endParaRPr lang="en-US" dirty="0"/>
          </a:p>
        </p:txBody>
      </p:sp>
      <p:sp>
        <p:nvSpPr>
          <p:cNvPr id="47" name="Freeform 46"/>
          <p:cNvSpPr/>
          <p:nvPr/>
        </p:nvSpPr>
        <p:spPr>
          <a:xfrm>
            <a:off x="4648200" y="1981200"/>
            <a:ext cx="3916680" cy="2240280"/>
          </a:xfrm>
          <a:custGeom>
            <a:avLst/>
            <a:gdLst>
              <a:gd name="connsiteX0" fmla="*/ 7620 w 3916680"/>
              <a:gd name="connsiteY0" fmla="*/ 0 h 2240280"/>
              <a:gd name="connsiteX1" fmla="*/ 3909060 w 3916680"/>
              <a:gd name="connsiteY1" fmla="*/ 0 h 2240280"/>
              <a:gd name="connsiteX2" fmla="*/ 3916680 w 3916680"/>
              <a:gd name="connsiteY2" fmla="*/ 2240280 h 2240280"/>
              <a:gd name="connsiteX3" fmla="*/ 1889760 w 3916680"/>
              <a:gd name="connsiteY3" fmla="*/ 2240280 h 2240280"/>
              <a:gd name="connsiteX4" fmla="*/ 1882140 w 3916680"/>
              <a:gd name="connsiteY4" fmla="*/ 1089660 h 2240280"/>
              <a:gd name="connsiteX5" fmla="*/ 83820 w 3916680"/>
              <a:gd name="connsiteY5" fmla="*/ 1089660 h 2240280"/>
              <a:gd name="connsiteX6" fmla="*/ 0 w 3916680"/>
              <a:gd name="connsiteY6" fmla="*/ 1089660 h 2240280"/>
              <a:gd name="connsiteX7" fmla="*/ 7620 w 3916680"/>
              <a:gd name="connsiteY7" fmla="*/ 0 h 2240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16680" h="2240280">
                <a:moveTo>
                  <a:pt x="7620" y="0"/>
                </a:moveTo>
                <a:lnTo>
                  <a:pt x="3909060" y="0"/>
                </a:lnTo>
                <a:lnTo>
                  <a:pt x="3916680" y="2240280"/>
                </a:lnTo>
                <a:lnTo>
                  <a:pt x="1889760" y="2240280"/>
                </a:lnTo>
                <a:lnTo>
                  <a:pt x="1882140" y="1089660"/>
                </a:lnTo>
                <a:lnTo>
                  <a:pt x="83820" y="1089660"/>
                </a:lnTo>
                <a:lnTo>
                  <a:pt x="0" y="1089660"/>
                </a:lnTo>
                <a:lnTo>
                  <a:pt x="7620" y="0"/>
                </a:lnTo>
                <a:close/>
              </a:path>
            </a:pathLst>
          </a:custGeom>
          <a:solidFill>
            <a:schemeClr val="accent6">
              <a:lumMod val="60000"/>
              <a:lumOff val="40000"/>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04800" y="2133600"/>
            <a:ext cx="3962400" cy="4191000"/>
          </a:xfrm>
          <a:prstGeom prst="rect">
            <a:avLst/>
          </a:prstGeom>
          <a:solidFill>
            <a:schemeClr val="accent3">
              <a:lumMod val="75000"/>
              <a:alpha val="3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3048000" y="2209800"/>
            <a:ext cx="2743200" cy="3962400"/>
          </a:xfrm>
          <a:prstGeom prst="rect">
            <a:avLst/>
          </a:prstGeom>
          <a:solidFill>
            <a:srgbClr val="7EF69D">
              <a:alpha val="1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Date Placeholder 49"/>
          <p:cNvSpPr>
            <a:spLocks noGrp="1"/>
          </p:cNvSpPr>
          <p:nvPr>
            <p:ph type="dt" sz="half" idx="10"/>
          </p:nvPr>
        </p:nvSpPr>
        <p:spPr/>
        <p:txBody>
          <a:bodyPr/>
          <a:lstStyle/>
          <a:p>
            <a:fld id="{3D130B1F-BF77-418E-A347-65B4FEA9C609}" type="datetime1">
              <a:rPr lang="en-US" smtClean="0"/>
              <a:t>7/2/2010</a:t>
            </a:fld>
            <a:endParaRPr lang="en-US"/>
          </a:p>
        </p:txBody>
      </p:sp>
      <p:sp>
        <p:nvSpPr>
          <p:cNvPr id="51" name="Slide Number Placeholder 50"/>
          <p:cNvSpPr>
            <a:spLocks noGrp="1"/>
          </p:cNvSpPr>
          <p:nvPr>
            <p:ph type="sldNum" sz="quarter" idx="12"/>
          </p:nvPr>
        </p:nvSpPr>
        <p:spPr/>
        <p:txBody>
          <a:bodyPr/>
          <a:lstStyle/>
          <a:p>
            <a:fld id="{2137C638-EF9B-4E99-89A8-0D440D12FEEE}"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19400" y="762000"/>
            <a:ext cx="4015908" cy="461665"/>
          </a:xfrm>
          <a:prstGeom prst="rect">
            <a:avLst/>
          </a:prstGeom>
          <a:solidFill>
            <a:srgbClr val="0606E4">
              <a:alpha val="50000"/>
            </a:srgbClr>
          </a:solidFill>
        </p:spPr>
        <p:txBody>
          <a:bodyPr wrap="none">
            <a:spAutoFit/>
          </a:bodyPr>
          <a:lstStyle/>
          <a:p>
            <a:r>
              <a:rPr lang="en-US" sz="2400" dirty="0" smtClean="0"/>
              <a:t>3. Possible usage in the system</a:t>
            </a:r>
          </a:p>
        </p:txBody>
      </p:sp>
      <p:sp>
        <p:nvSpPr>
          <p:cNvPr id="3" name="Rectangle 2"/>
          <p:cNvSpPr/>
          <p:nvPr/>
        </p:nvSpPr>
        <p:spPr>
          <a:xfrm>
            <a:off x="3124200" y="3048000"/>
            <a:ext cx="76200" cy="1219200"/>
          </a:xfrm>
          <a:prstGeom prst="rect">
            <a:avLst/>
          </a:prstGeom>
          <a:solidFill>
            <a:schemeClr val="accent6">
              <a:lumMod val="60000"/>
              <a:lumOff val="40000"/>
            </a:schemeClr>
          </a:solidFill>
          <a:ln w="63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1050" dirty="0" smtClean="0">
                <a:solidFill>
                  <a:srgbClr val="FFFF00"/>
                </a:solidFill>
                <a:latin typeface="MingLiU" pitchFamily="49" charset="-120"/>
                <a:ea typeface="MingLiU" pitchFamily="49" charset="-120"/>
                <a:cs typeface="Times New Roman" pitchFamily="18" charset="0"/>
              </a:rPr>
              <a:t>SD</a:t>
            </a:r>
          </a:p>
          <a:p>
            <a:pPr algn="ctr"/>
            <a:endParaRPr lang="en-US" sz="1100" dirty="0">
              <a:solidFill>
                <a:srgbClr val="FFFF00"/>
              </a:solidFill>
              <a:latin typeface="MingLiU" pitchFamily="49" charset="-120"/>
              <a:ea typeface="MingLiU" pitchFamily="49" charset="-120"/>
              <a:cs typeface="Times New Roman" pitchFamily="18" charset="0"/>
            </a:endParaRPr>
          </a:p>
        </p:txBody>
      </p:sp>
      <p:sp>
        <p:nvSpPr>
          <p:cNvPr id="4" name="Rectangle 3"/>
          <p:cNvSpPr/>
          <p:nvPr/>
        </p:nvSpPr>
        <p:spPr>
          <a:xfrm>
            <a:off x="3810000" y="3048000"/>
            <a:ext cx="76200" cy="1219200"/>
          </a:xfrm>
          <a:prstGeom prst="rect">
            <a:avLst/>
          </a:prstGeom>
          <a:solidFill>
            <a:schemeClr val="accent6">
              <a:lumMod val="60000"/>
              <a:lumOff val="40000"/>
            </a:schemeClr>
          </a:solidFill>
          <a:ln w="63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1050" dirty="0" smtClean="0">
                <a:solidFill>
                  <a:srgbClr val="00B050"/>
                </a:solidFill>
                <a:latin typeface="MingLiU" pitchFamily="49" charset="-120"/>
                <a:ea typeface="MingLiU" pitchFamily="49" charset="-120"/>
                <a:cs typeface="Times New Roman" pitchFamily="18" charset="0"/>
              </a:rPr>
              <a:t>T</a:t>
            </a:r>
          </a:p>
          <a:p>
            <a:pPr algn="ctr"/>
            <a:r>
              <a:rPr lang="en-US" sz="1100" dirty="0" smtClean="0">
                <a:solidFill>
                  <a:srgbClr val="00B050"/>
                </a:solidFill>
                <a:latin typeface="MingLiU" pitchFamily="49" charset="-120"/>
                <a:ea typeface="MingLiU" pitchFamily="49" charset="-120"/>
                <a:cs typeface="Times New Roman" pitchFamily="18" charset="0"/>
              </a:rPr>
              <a:t>I</a:t>
            </a:r>
            <a:r>
              <a:rPr lang="en-US" sz="500" dirty="0" smtClean="0">
                <a:solidFill>
                  <a:srgbClr val="00B050"/>
                </a:solidFill>
                <a:latin typeface="MingLiU" pitchFamily="49" charset="-120"/>
                <a:ea typeface="MingLiU" pitchFamily="49" charset="-120"/>
                <a:cs typeface="Times New Roman" pitchFamily="18" charset="0"/>
              </a:rPr>
              <a:t>D</a:t>
            </a:r>
          </a:p>
          <a:p>
            <a:pPr algn="ctr"/>
            <a:r>
              <a:rPr lang="en-US" sz="1000" dirty="0" smtClean="0">
                <a:solidFill>
                  <a:srgbClr val="00B050"/>
                </a:solidFill>
                <a:latin typeface="MingLiU" pitchFamily="49" charset="-120"/>
                <a:ea typeface="MingLiU" pitchFamily="49" charset="-120"/>
                <a:cs typeface="Times New Roman" pitchFamily="18" charset="0"/>
              </a:rPr>
              <a:t>/TS</a:t>
            </a:r>
            <a:endParaRPr lang="en-US" dirty="0" smtClean="0">
              <a:solidFill>
                <a:srgbClr val="00B050"/>
              </a:solidFill>
              <a:latin typeface="MingLiU" pitchFamily="49" charset="-120"/>
              <a:ea typeface="MingLiU" pitchFamily="49" charset="-120"/>
              <a:cs typeface="Times New Roman" pitchFamily="18" charset="0"/>
            </a:endParaRPr>
          </a:p>
          <a:p>
            <a:pPr algn="ctr"/>
            <a:endParaRPr lang="en-US" sz="1100" dirty="0">
              <a:solidFill>
                <a:srgbClr val="00B050"/>
              </a:solidFill>
              <a:latin typeface="MingLiU" pitchFamily="49" charset="-120"/>
              <a:ea typeface="MingLiU" pitchFamily="49" charset="-120"/>
              <a:cs typeface="Times New Roman" pitchFamily="18" charset="0"/>
            </a:endParaRPr>
          </a:p>
        </p:txBody>
      </p:sp>
      <p:sp>
        <p:nvSpPr>
          <p:cNvPr id="5" name="Rectangle 4"/>
          <p:cNvSpPr/>
          <p:nvPr/>
        </p:nvSpPr>
        <p:spPr>
          <a:xfrm>
            <a:off x="2514600" y="3048000"/>
            <a:ext cx="76200" cy="1219200"/>
          </a:xfrm>
          <a:prstGeom prst="rect">
            <a:avLst/>
          </a:prstGeom>
          <a:solidFill>
            <a:schemeClr val="accent6">
              <a:lumMod val="60000"/>
              <a:lumOff val="40000"/>
            </a:schemeClr>
          </a:solidFill>
          <a:ln w="63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900" dirty="0" smtClean="0">
                <a:solidFill>
                  <a:srgbClr val="0070C0"/>
                </a:solidFill>
                <a:latin typeface="MingLiU" pitchFamily="49" charset="-120"/>
                <a:ea typeface="MingLiU" pitchFamily="49" charset="-120"/>
                <a:cs typeface="Times New Roman" pitchFamily="18" charset="0"/>
              </a:rPr>
              <a:t>ADC/TDC</a:t>
            </a:r>
          </a:p>
          <a:p>
            <a:pPr algn="ctr"/>
            <a:endParaRPr lang="en-US" sz="900" dirty="0">
              <a:solidFill>
                <a:srgbClr val="0070C0"/>
              </a:solidFill>
              <a:latin typeface="MingLiU" pitchFamily="49" charset="-120"/>
              <a:ea typeface="MingLiU" pitchFamily="49" charset="-120"/>
              <a:cs typeface="Times New Roman" pitchFamily="18" charset="0"/>
            </a:endParaRPr>
          </a:p>
        </p:txBody>
      </p:sp>
      <p:sp>
        <p:nvSpPr>
          <p:cNvPr id="6" name="Rectangle 5"/>
          <p:cNvSpPr/>
          <p:nvPr/>
        </p:nvSpPr>
        <p:spPr>
          <a:xfrm>
            <a:off x="2362200" y="3048000"/>
            <a:ext cx="152400" cy="1219200"/>
          </a:xfrm>
          <a:prstGeom prst="rect">
            <a:avLst/>
          </a:prstGeom>
          <a:solidFill>
            <a:schemeClr val="accent6">
              <a:lumMod val="60000"/>
              <a:lumOff val="40000"/>
            </a:schemeClr>
          </a:solidFill>
          <a:ln w="63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1050" dirty="0" smtClean="0">
                <a:solidFill>
                  <a:srgbClr val="FF0000"/>
                </a:solidFill>
                <a:latin typeface="MingLiU" pitchFamily="49" charset="-120"/>
                <a:ea typeface="MingLiU" pitchFamily="49" charset="-120"/>
                <a:cs typeface="Times New Roman" pitchFamily="18" charset="0"/>
              </a:rPr>
              <a:t>V</a:t>
            </a:r>
          </a:p>
          <a:p>
            <a:pPr algn="ctr"/>
            <a:r>
              <a:rPr lang="en-US" sz="1050" dirty="0" smtClean="0">
                <a:solidFill>
                  <a:srgbClr val="FF0000"/>
                </a:solidFill>
                <a:latin typeface="MingLiU" pitchFamily="49" charset="-120"/>
                <a:ea typeface="MingLiU" pitchFamily="49" charset="-120"/>
                <a:cs typeface="Times New Roman" pitchFamily="18" charset="0"/>
              </a:rPr>
              <a:t>M</a:t>
            </a:r>
          </a:p>
          <a:p>
            <a:pPr algn="ctr"/>
            <a:r>
              <a:rPr lang="en-US" sz="1050" dirty="0" smtClean="0">
                <a:solidFill>
                  <a:srgbClr val="FF0000"/>
                </a:solidFill>
                <a:latin typeface="MingLiU" pitchFamily="49" charset="-120"/>
                <a:ea typeface="MingLiU" pitchFamily="49" charset="-120"/>
                <a:cs typeface="Times New Roman" pitchFamily="18" charset="0"/>
              </a:rPr>
              <a:t>E</a:t>
            </a:r>
          </a:p>
          <a:p>
            <a:pPr algn="ctr"/>
            <a:endParaRPr lang="en-US" sz="1100" dirty="0">
              <a:solidFill>
                <a:srgbClr val="FF0000"/>
              </a:solidFill>
              <a:latin typeface="MingLiU" pitchFamily="49" charset="-120"/>
              <a:ea typeface="MingLiU" pitchFamily="49" charset="-120"/>
              <a:cs typeface="Times New Roman" pitchFamily="18" charset="0"/>
            </a:endParaRPr>
          </a:p>
        </p:txBody>
      </p:sp>
      <p:sp>
        <p:nvSpPr>
          <p:cNvPr id="7" name="Rectangle 6"/>
          <p:cNvSpPr/>
          <p:nvPr/>
        </p:nvSpPr>
        <p:spPr>
          <a:xfrm>
            <a:off x="2590800" y="3048000"/>
            <a:ext cx="76200" cy="1219200"/>
          </a:xfrm>
          <a:prstGeom prst="rect">
            <a:avLst/>
          </a:prstGeom>
          <a:solidFill>
            <a:schemeClr val="accent6">
              <a:lumMod val="60000"/>
              <a:lumOff val="40000"/>
            </a:schemeClr>
          </a:solidFill>
          <a:ln w="63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900" dirty="0" smtClean="0">
                <a:solidFill>
                  <a:srgbClr val="0070C0"/>
                </a:solidFill>
                <a:latin typeface="MingLiU" pitchFamily="49" charset="-120"/>
                <a:ea typeface="MingLiU" pitchFamily="49" charset="-120"/>
                <a:cs typeface="Times New Roman" pitchFamily="18" charset="0"/>
              </a:rPr>
              <a:t>ADC/TDC</a:t>
            </a:r>
          </a:p>
          <a:p>
            <a:pPr algn="ctr"/>
            <a:endParaRPr lang="en-US" sz="900" dirty="0">
              <a:solidFill>
                <a:srgbClr val="0070C0"/>
              </a:solidFill>
              <a:latin typeface="MingLiU" pitchFamily="49" charset="-120"/>
              <a:ea typeface="MingLiU" pitchFamily="49" charset="-120"/>
              <a:cs typeface="Times New Roman" pitchFamily="18" charset="0"/>
            </a:endParaRPr>
          </a:p>
        </p:txBody>
      </p:sp>
      <p:sp>
        <p:nvSpPr>
          <p:cNvPr id="8" name="Rectangle 7"/>
          <p:cNvSpPr/>
          <p:nvPr/>
        </p:nvSpPr>
        <p:spPr>
          <a:xfrm>
            <a:off x="2667000" y="3048000"/>
            <a:ext cx="76200" cy="1219200"/>
          </a:xfrm>
          <a:prstGeom prst="rect">
            <a:avLst/>
          </a:prstGeom>
          <a:solidFill>
            <a:schemeClr val="accent6">
              <a:lumMod val="60000"/>
              <a:lumOff val="40000"/>
            </a:schemeClr>
          </a:solidFill>
          <a:ln w="63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900" dirty="0" smtClean="0">
                <a:solidFill>
                  <a:srgbClr val="0070C0"/>
                </a:solidFill>
                <a:latin typeface="MingLiU" pitchFamily="49" charset="-120"/>
                <a:ea typeface="MingLiU" pitchFamily="49" charset="-120"/>
                <a:cs typeface="Times New Roman" pitchFamily="18" charset="0"/>
              </a:rPr>
              <a:t>ADC/TDC</a:t>
            </a:r>
          </a:p>
          <a:p>
            <a:pPr algn="ctr"/>
            <a:endParaRPr lang="en-US" sz="900" dirty="0">
              <a:solidFill>
                <a:srgbClr val="0070C0"/>
              </a:solidFill>
              <a:latin typeface="MingLiU" pitchFamily="49" charset="-120"/>
              <a:ea typeface="MingLiU" pitchFamily="49" charset="-120"/>
              <a:cs typeface="Times New Roman" pitchFamily="18" charset="0"/>
            </a:endParaRPr>
          </a:p>
        </p:txBody>
      </p:sp>
      <p:sp>
        <p:nvSpPr>
          <p:cNvPr id="9" name="Rectangle 8"/>
          <p:cNvSpPr/>
          <p:nvPr/>
        </p:nvSpPr>
        <p:spPr>
          <a:xfrm>
            <a:off x="2743200" y="3048000"/>
            <a:ext cx="76200" cy="1219200"/>
          </a:xfrm>
          <a:prstGeom prst="rect">
            <a:avLst/>
          </a:prstGeom>
          <a:solidFill>
            <a:schemeClr val="accent6">
              <a:lumMod val="60000"/>
              <a:lumOff val="40000"/>
            </a:schemeClr>
          </a:solidFill>
          <a:ln w="63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900" dirty="0" smtClean="0">
                <a:solidFill>
                  <a:srgbClr val="0070C0"/>
                </a:solidFill>
                <a:latin typeface="MingLiU" pitchFamily="49" charset="-120"/>
                <a:ea typeface="MingLiU" pitchFamily="49" charset="-120"/>
                <a:cs typeface="Times New Roman" pitchFamily="18" charset="0"/>
              </a:rPr>
              <a:t>ADC/TDC</a:t>
            </a:r>
          </a:p>
          <a:p>
            <a:pPr algn="ctr"/>
            <a:endParaRPr lang="en-US" sz="900" dirty="0">
              <a:solidFill>
                <a:srgbClr val="0070C0"/>
              </a:solidFill>
              <a:latin typeface="MingLiU" pitchFamily="49" charset="-120"/>
              <a:ea typeface="MingLiU" pitchFamily="49" charset="-120"/>
              <a:cs typeface="Times New Roman" pitchFamily="18" charset="0"/>
            </a:endParaRPr>
          </a:p>
        </p:txBody>
      </p:sp>
      <p:sp>
        <p:nvSpPr>
          <p:cNvPr id="10" name="Rectangle 9"/>
          <p:cNvSpPr/>
          <p:nvPr/>
        </p:nvSpPr>
        <p:spPr>
          <a:xfrm>
            <a:off x="2819400" y="3048000"/>
            <a:ext cx="76200" cy="1219200"/>
          </a:xfrm>
          <a:prstGeom prst="rect">
            <a:avLst/>
          </a:prstGeom>
          <a:solidFill>
            <a:schemeClr val="accent6">
              <a:lumMod val="60000"/>
              <a:lumOff val="40000"/>
            </a:schemeClr>
          </a:solidFill>
          <a:ln w="63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900" dirty="0" smtClean="0">
                <a:solidFill>
                  <a:srgbClr val="0070C0"/>
                </a:solidFill>
                <a:latin typeface="MingLiU" pitchFamily="49" charset="-120"/>
                <a:ea typeface="MingLiU" pitchFamily="49" charset="-120"/>
                <a:cs typeface="Times New Roman" pitchFamily="18" charset="0"/>
              </a:rPr>
              <a:t>ADC/TDC</a:t>
            </a:r>
          </a:p>
          <a:p>
            <a:pPr algn="ctr"/>
            <a:endParaRPr lang="en-US" sz="900" dirty="0">
              <a:solidFill>
                <a:srgbClr val="0070C0"/>
              </a:solidFill>
              <a:latin typeface="MingLiU" pitchFamily="49" charset="-120"/>
              <a:ea typeface="MingLiU" pitchFamily="49" charset="-120"/>
              <a:cs typeface="Times New Roman" pitchFamily="18" charset="0"/>
            </a:endParaRPr>
          </a:p>
        </p:txBody>
      </p:sp>
      <p:sp>
        <p:nvSpPr>
          <p:cNvPr id="11" name="Rectangle 10"/>
          <p:cNvSpPr/>
          <p:nvPr/>
        </p:nvSpPr>
        <p:spPr>
          <a:xfrm>
            <a:off x="2895600" y="3048000"/>
            <a:ext cx="76200" cy="1219200"/>
          </a:xfrm>
          <a:prstGeom prst="rect">
            <a:avLst/>
          </a:prstGeom>
          <a:solidFill>
            <a:schemeClr val="accent6">
              <a:lumMod val="60000"/>
              <a:lumOff val="40000"/>
            </a:schemeClr>
          </a:solidFill>
          <a:ln w="63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900" dirty="0" smtClean="0">
                <a:solidFill>
                  <a:srgbClr val="0070C0"/>
                </a:solidFill>
                <a:latin typeface="MingLiU" pitchFamily="49" charset="-120"/>
                <a:ea typeface="MingLiU" pitchFamily="49" charset="-120"/>
                <a:cs typeface="Times New Roman" pitchFamily="18" charset="0"/>
              </a:rPr>
              <a:t>ADC/TDC</a:t>
            </a:r>
          </a:p>
          <a:p>
            <a:pPr algn="ctr"/>
            <a:endParaRPr lang="en-US" sz="900" dirty="0">
              <a:solidFill>
                <a:srgbClr val="0070C0"/>
              </a:solidFill>
              <a:latin typeface="MingLiU" pitchFamily="49" charset="-120"/>
              <a:ea typeface="MingLiU" pitchFamily="49" charset="-120"/>
              <a:cs typeface="Times New Roman" pitchFamily="18" charset="0"/>
            </a:endParaRPr>
          </a:p>
        </p:txBody>
      </p:sp>
      <p:sp>
        <p:nvSpPr>
          <p:cNvPr id="12" name="Rectangle 11"/>
          <p:cNvSpPr/>
          <p:nvPr/>
        </p:nvSpPr>
        <p:spPr>
          <a:xfrm>
            <a:off x="2971800" y="3048000"/>
            <a:ext cx="76200" cy="1219200"/>
          </a:xfrm>
          <a:prstGeom prst="rect">
            <a:avLst/>
          </a:prstGeom>
          <a:solidFill>
            <a:schemeClr val="accent6">
              <a:lumMod val="60000"/>
              <a:lumOff val="40000"/>
            </a:schemeClr>
          </a:solidFill>
          <a:ln w="63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900" dirty="0" smtClean="0">
                <a:solidFill>
                  <a:srgbClr val="0070C0"/>
                </a:solidFill>
                <a:latin typeface="MingLiU" pitchFamily="49" charset="-120"/>
                <a:ea typeface="MingLiU" pitchFamily="49" charset="-120"/>
                <a:cs typeface="Times New Roman" pitchFamily="18" charset="0"/>
              </a:rPr>
              <a:t>ADC/TDC</a:t>
            </a:r>
          </a:p>
          <a:p>
            <a:pPr algn="ctr"/>
            <a:endParaRPr lang="en-US" sz="900" dirty="0">
              <a:solidFill>
                <a:srgbClr val="0070C0"/>
              </a:solidFill>
              <a:latin typeface="MingLiU" pitchFamily="49" charset="-120"/>
              <a:ea typeface="MingLiU" pitchFamily="49" charset="-120"/>
              <a:cs typeface="Times New Roman" pitchFamily="18" charset="0"/>
            </a:endParaRPr>
          </a:p>
        </p:txBody>
      </p:sp>
      <p:sp>
        <p:nvSpPr>
          <p:cNvPr id="13" name="Rectangle 12"/>
          <p:cNvSpPr/>
          <p:nvPr/>
        </p:nvSpPr>
        <p:spPr>
          <a:xfrm>
            <a:off x="3048000" y="3048000"/>
            <a:ext cx="76200" cy="1219200"/>
          </a:xfrm>
          <a:prstGeom prst="rect">
            <a:avLst/>
          </a:prstGeom>
          <a:solidFill>
            <a:schemeClr val="accent6">
              <a:lumMod val="60000"/>
              <a:lumOff val="40000"/>
            </a:schemeClr>
          </a:solidFill>
          <a:ln w="63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900" dirty="0" smtClean="0">
                <a:solidFill>
                  <a:srgbClr val="0070C0"/>
                </a:solidFill>
                <a:latin typeface="MingLiU" pitchFamily="49" charset="-120"/>
                <a:ea typeface="MingLiU" pitchFamily="49" charset="-120"/>
                <a:cs typeface="Times New Roman" pitchFamily="18" charset="0"/>
              </a:rPr>
              <a:t>ADC/TDC</a:t>
            </a:r>
          </a:p>
          <a:p>
            <a:pPr algn="ctr"/>
            <a:endParaRPr lang="en-US" sz="900" dirty="0">
              <a:solidFill>
                <a:srgbClr val="0070C0"/>
              </a:solidFill>
              <a:latin typeface="MingLiU" pitchFamily="49" charset="-120"/>
              <a:ea typeface="MingLiU" pitchFamily="49" charset="-120"/>
              <a:cs typeface="Times New Roman" pitchFamily="18" charset="0"/>
            </a:endParaRPr>
          </a:p>
        </p:txBody>
      </p:sp>
      <p:sp>
        <p:nvSpPr>
          <p:cNvPr id="14" name="Rectangle 13"/>
          <p:cNvSpPr/>
          <p:nvPr/>
        </p:nvSpPr>
        <p:spPr>
          <a:xfrm>
            <a:off x="3200400" y="3048000"/>
            <a:ext cx="76200" cy="1219200"/>
          </a:xfrm>
          <a:prstGeom prst="rect">
            <a:avLst/>
          </a:prstGeom>
          <a:solidFill>
            <a:schemeClr val="accent6">
              <a:lumMod val="60000"/>
              <a:lumOff val="40000"/>
            </a:schemeClr>
          </a:solidFill>
          <a:ln w="63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900" dirty="0" smtClean="0">
                <a:solidFill>
                  <a:srgbClr val="0070C0"/>
                </a:solidFill>
                <a:latin typeface="MingLiU" pitchFamily="49" charset="-120"/>
                <a:ea typeface="MingLiU" pitchFamily="49" charset="-120"/>
                <a:cs typeface="Times New Roman" pitchFamily="18" charset="0"/>
              </a:rPr>
              <a:t>ADC/TDC</a:t>
            </a:r>
          </a:p>
          <a:p>
            <a:pPr algn="ctr"/>
            <a:endParaRPr lang="en-US" sz="900" dirty="0">
              <a:solidFill>
                <a:srgbClr val="0070C0"/>
              </a:solidFill>
              <a:latin typeface="MingLiU" pitchFamily="49" charset="-120"/>
              <a:ea typeface="MingLiU" pitchFamily="49" charset="-120"/>
              <a:cs typeface="Times New Roman" pitchFamily="18" charset="0"/>
            </a:endParaRPr>
          </a:p>
        </p:txBody>
      </p:sp>
      <p:sp>
        <p:nvSpPr>
          <p:cNvPr id="15" name="Rectangle 14"/>
          <p:cNvSpPr/>
          <p:nvPr/>
        </p:nvSpPr>
        <p:spPr>
          <a:xfrm>
            <a:off x="3276600" y="3048000"/>
            <a:ext cx="76200" cy="1219200"/>
          </a:xfrm>
          <a:prstGeom prst="rect">
            <a:avLst/>
          </a:prstGeom>
          <a:solidFill>
            <a:schemeClr val="accent6">
              <a:lumMod val="60000"/>
              <a:lumOff val="40000"/>
            </a:schemeClr>
          </a:solidFill>
          <a:ln w="63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900" dirty="0" smtClean="0">
                <a:solidFill>
                  <a:srgbClr val="0070C0"/>
                </a:solidFill>
                <a:latin typeface="MingLiU" pitchFamily="49" charset="-120"/>
                <a:ea typeface="MingLiU" pitchFamily="49" charset="-120"/>
                <a:cs typeface="Times New Roman" pitchFamily="18" charset="0"/>
              </a:rPr>
              <a:t>ADC/TDC</a:t>
            </a:r>
          </a:p>
          <a:p>
            <a:pPr algn="ctr"/>
            <a:endParaRPr lang="en-US" sz="900" dirty="0">
              <a:solidFill>
                <a:srgbClr val="0070C0"/>
              </a:solidFill>
              <a:latin typeface="MingLiU" pitchFamily="49" charset="-120"/>
              <a:ea typeface="MingLiU" pitchFamily="49" charset="-120"/>
              <a:cs typeface="Times New Roman" pitchFamily="18" charset="0"/>
            </a:endParaRPr>
          </a:p>
        </p:txBody>
      </p:sp>
      <p:sp>
        <p:nvSpPr>
          <p:cNvPr id="16" name="Rectangle 15"/>
          <p:cNvSpPr/>
          <p:nvPr/>
        </p:nvSpPr>
        <p:spPr>
          <a:xfrm>
            <a:off x="3352800" y="3048000"/>
            <a:ext cx="76200" cy="1219200"/>
          </a:xfrm>
          <a:prstGeom prst="rect">
            <a:avLst/>
          </a:prstGeom>
          <a:solidFill>
            <a:schemeClr val="accent6">
              <a:lumMod val="60000"/>
              <a:lumOff val="40000"/>
            </a:schemeClr>
          </a:solidFill>
          <a:ln w="63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900" dirty="0" smtClean="0">
                <a:solidFill>
                  <a:srgbClr val="0070C0"/>
                </a:solidFill>
                <a:latin typeface="MingLiU" pitchFamily="49" charset="-120"/>
                <a:ea typeface="MingLiU" pitchFamily="49" charset="-120"/>
                <a:cs typeface="Times New Roman" pitchFamily="18" charset="0"/>
              </a:rPr>
              <a:t>ADC/TDC</a:t>
            </a:r>
          </a:p>
          <a:p>
            <a:pPr algn="ctr"/>
            <a:endParaRPr lang="en-US" sz="900" dirty="0">
              <a:solidFill>
                <a:srgbClr val="0070C0"/>
              </a:solidFill>
              <a:latin typeface="MingLiU" pitchFamily="49" charset="-120"/>
              <a:ea typeface="MingLiU" pitchFamily="49" charset="-120"/>
              <a:cs typeface="Times New Roman" pitchFamily="18" charset="0"/>
            </a:endParaRPr>
          </a:p>
        </p:txBody>
      </p:sp>
      <p:sp>
        <p:nvSpPr>
          <p:cNvPr id="17" name="Rectangle 16"/>
          <p:cNvSpPr/>
          <p:nvPr/>
        </p:nvSpPr>
        <p:spPr>
          <a:xfrm>
            <a:off x="3429000" y="3048000"/>
            <a:ext cx="76200" cy="1219200"/>
          </a:xfrm>
          <a:prstGeom prst="rect">
            <a:avLst/>
          </a:prstGeom>
          <a:solidFill>
            <a:schemeClr val="accent6">
              <a:lumMod val="60000"/>
              <a:lumOff val="40000"/>
            </a:schemeClr>
          </a:solidFill>
          <a:ln w="63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900" dirty="0" smtClean="0">
                <a:solidFill>
                  <a:srgbClr val="0070C0"/>
                </a:solidFill>
                <a:latin typeface="MingLiU" pitchFamily="49" charset="-120"/>
                <a:ea typeface="MingLiU" pitchFamily="49" charset="-120"/>
                <a:cs typeface="Times New Roman" pitchFamily="18" charset="0"/>
              </a:rPr>
              <a:t>ADC/TDC</a:t>
            </a:r>
          </a:p>
          <a:p>
            <a:pPr algn="ctr"/>
            <a:endParaRPr lang="en-US" sz="900" dirty="0">
              <a:solidFill>
                <a:srgbClr val="0070C0"/>
              </a:solidFill>
              <a:latin typeface="MingLiU" pitchFamily="49" charset="-120"/>
              <a:ea typeface="MingLiU" pitchFamily="49" charset="-120"/>
              <a:cs typeface="Times New Roman" pitchFamily="18" charset="0"/>
            </a:endParaRPr>
          </a:p>
        </p:txBody>
      </p:sp>
      <p:sp>
        <p:nvSpPr>
          <p:cNvPr id="18" name="Rectangle 17"/>
          <p:cNvSpPr/>
          <p:nvPr/>
        </p:nvSpPr>
        <p:spPr>
          <a:xfrm>
            <a:off x="3505200" y="3048000"/>
            <a:ext cx="76200" cy="1219200"/>
          </a:xfrm>
          <a:prstGeom prst="rect">
            <a:avLst/>
          </a:prstGeom>
          <a:solidFill>
            <a:schemeClr val="accent6">
              <a:lumMod val="60000"/>
              <a:lumOff val="40000"/>
            </a:schemeClr>
          </a:solidFill>
          <a:ln w="63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900" dirty="0" smtClean="0">
                <a:solidFill>
                  <a:srgbClr val="0070C0"/>
                </a:solidFill>
                <a:latin typeface="MingLiU" pitchFamily="49" charset="-120"/>
                <a:ea typeface="MingLiU" pitchFamily="49" charset="-120"/>
                <a:cs typeface="Times New Roman" pitchFamily="18" charset="0"/>
              </a:rPr>
              <a:t>ADC/TDC</a:t>
            </a:r>
          </a:p>
          <a:p>
            <a:pPr algn="ctr"/>
            <a:endParaRPr lang="en-US" sz="900" dirty="0">
              <a:solidFill>
                <a:srgbClr val="0070C0"/>
              </a:solidFill>
              <a:latin typeface="MingLiU" pitchFamily="49" charset="-120"/>
              <a:ea typeface="MingLiU" pitchFamily="49" charset="-120"/>
              <a:cs typeface="Times New Roman" pitchFamily="18" charset="0"/>
            </a:endParaRPr>
          </a:p>
        </p:txBody>
      </p:sp>
      <p:sp>
        <p:nvSpPr>
          <p:cNvPr id="19" name="Rectangle 18"/>
          <p:cNvSpPr/>
          <p:nvPr/>
        </p:nvSpPr>
        <p:spPr>
          <a:xfrm>
            <a:off x="3581400" y="3048000"/>
            <a:ext cx="76200" cy="1219200"/>
          </a:xfrm>
          <a:prstGeom prst="rect">
            <a:avLst/>
          </a:prstGeom>
          <a:solidFill>
            <a:schemeClr val="accent6">
              <a:lumMod val="60000"/>
              <a:lumOff val="40000"/>
            </a:schemeClr>
          </a:solidFill>
          <a:ln w="63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900" dirty="0" smtClean="0">
                <a:solidFill>
                  <a:srgbClr val="0070C0"/>
                </a:solidFill>
                <a:latin typeface="MingLiU" pitchFamily="49" charset="-120"/>
                <a:ea typeface="MingLiU" pitchFamily="49" charset="-120"/>
                <a:cs typeface="Times New Roman" pitchFamily="18" charset="0"/>
              </a:rPr>
              <a:t>ADC/TDC</a:t>
            </a:r>
          </a:p>
          <a:p>
            <a:pPr algn="ctr"/>
            <a:endParaRPr lang="en-US" sz="900" dirty="0">
              <a:solidFill>
                <a:srgbClr val="0070C0"/>
              </a:solidFill>
              <a:latin typeface="MingLiU" pitchFamily="49" charset="-120"/>
              <a:ea typeface="MingLiU" pitchFamily="49" charset="-120"/>
              <a:cs typeface="Times New Roman" pitchFamily="18" charset="0"/>
            </a:endParaRPr>
          </a:p>
        </p:txBody>
      </p:sp>
      <p:sp>
        <p:nvSpPr>
          <p:cNvPr id="20" name="Rectangle 19"/>
          <p:cNvSpPr/>
          <p:nvPr/>
        </p:nvSpPr>
        <p:spPr>
          <a:xfrm>
            <a:off x="3657600" y="3048000"/>
            <a:ext cx="76200" cy="1219200"/>
          </a:xfrm>
          <a:prstGeom prst="rect">
            <a:avLst/>
          </a:prstGeom>
          <a:solidFill>
            <a:schemeClr val="accent6">
              <a:lumMod val="60000"/>
              <a:lumOff val="40000"/>
            </a:schemeClr>
          </a:solidFill>
          <a:ln w="63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900" dirty="0" smtClean="0">
                <a:solidFill>
                  <a:srgbClr val="0070C0"/>
                </a:solidFill>
                <a:latin typeface="MingLiU" pitchFamily="49" charset="-120"/>
                <a:ea typeface="MingLiU" pitchFamily="49" charset="-120"/>
                <a:cs typeface="Times New Roman" pitchFamily="18" charset="0"/>
              </a:rPr>
              <a:t>ADC/TDC</a:t>
            </a:r>
          </a:p>
          <a:p>
            <a:pPr algn="ctr"/>
            <a:endParaRPr lang="en-US" sz="900" dirty="0">
              <a:solidFill>
                <a:srgbClr val="0070C0"/>
              </a:solidFill>
              <a:latin typeface="MingLiU" pitchFamily="49" charset="-120"/>
              <a:ea typeface="MingLiU" pitchFamily="49" charset="-120"/>
              <a:cs typeface="Times New Roman" pitchFamily="18" charset="0"/>
            </a:endParaRPr>
          </a:p>
        </p:txBody>
      </p:sp>
      <p:sp>
        <p:nvSpPr>
          <p:cNvPr id="21" name="Rectangle 20"/>
          <p:cNvSpPr/>
          <p:nvPr/>
        </p:nvSpPr>
        <p:spPr>
          <a:xfrm>
            <a:off x="3733800" y="3048000"/>
            <a:ext cx="76200" cy="1219200"/>
          </a:xfrm>
          <a:prstGeom prst="rect">
            <a:avLst/>
          </a:prstGeom>
          <a:solidFill>
            <a:schemeClr val="accent6">
              <a:lumMod val="60000"/>
              <a:lumOff val="40000"/>
            </a:schemeClr>
          </a:solidFill>
          <a:ln w="63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900" dirty="0" smtClean="0">
                <a:solidFill>
                  <a:srgbClr val="0070C0"/>
                </a:solidFill>
                <a:latin typeface="MingLiU" pitchFamily="49" charset="-120"/>
                <a:ea typeface="MingLiU" pitchFamily="49" charset="-120"/>
                <a:cs typeface="Times New Roman" pitchFamily="18" charset="0"/>
              </a:rPr>
              <a:t>ADC/TDC</a:t>
            </a:r>
          </a:p>
          <a:p>
            <a:pPr algn="ctr"/>
            <a:endParaRPr lang="en-US" sz="900" dirty="0">
              <a:solidFill>
                <a:srgbClr val="0070C0"/>
              </a:solidFill>
              <a:latin typeface="MingLiU" pitchFamily="49" charset="-120"/>
              <a:ea typeface="MingLiU" pitchFamily="49" charset="-120"/>
              <a:cs typeface="Times New Roman" pitchFamily="18" charset="0"/>
            </a:endParaRPr>
          </a:p>
        </p:txBody>
      </p:sp>
      <p:cxnSp>
        <p:nvCxnSpPr>
          <p:cNvPr id="22" name="Shape 170"/>
          <p:cNvCxnSpPr>
            <a:stCxn id="4" idx="3"/>
          </p:cNvCxnSpPr>
          <p:nvPr/>
        </p:nvCxnSpPr>
        <p:spPr>
          <a:xfrm flipV="1">
            <a:off x="3886200" y="2286000"/>
            <a:ext cx="4191000" cy="1371600"/>
          </a:xfrm>
          <a:prstGeom prst="bentConnector3">
            <a:avLst>
              <a:gd name="adj1" fmla="val 22000"/>
            </a:avLst>
          </a:prstGeom>
          <a:ln w="25400"/>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6705600" y="2590800"/>
            <a:ext cx="76200" cy="1219200"/>
          </a:xfrm>
          <a:prstGeom prst="rect">
            <a:avLst/>
          </a:prstGeom>
          <a:solidFill>
            <a:schemeClr val="accent6">
              <a:lumMod val="60000"/>
              <a:lumOff val="40000"/>
            </a:schemeClr>
          </a:solidFill>
          <a:ln w="63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1050" dirty="0" smtClean="0">
                <a:solidFill>
                  <a:srgbClr val="FFFF00"/>
                </a:solidFill>
                <a:latin typeface="MingLiU" pitchFamily="49" charset="-120"/>
                <a:ea typeface="MingLiU" pitchFamily="49" charset="-120"/>
                <a:cs typeface="Times New Roman" pitchFamily="18" charset="0"/>
              </a:rPr>
              <a:t>SD</a:t>
            </a:r>
          </a:p>
          <a:p>
            <a:pPr algn="ctr"/>
            <a:endParaRPr lang="en-US" sz="1100" dirty="0">
              <a:solidFill>
                <a:srgbClr val="FFFF00"/>
              </a:solidFill>
              <a:latin typeface="MingLiU" pitchFamily="49" charset="-120"/>
              <a:ea typeface="MingLiU" pitchFamily="49" charset="-120"/>
              <a:cs typeface="Times New Roman" pitchFamily="18" charset="0"/>
            </a:endParaRPr>
          </a:p>
        </p:txBody>
      </p:sp>
      <p:sp>
        <p:nvSpPr>
          <p:cNvPr id="24" name="Rectangle 23"/>
          <p:cNvSpPr/>
          <p:nvPr/>
        </p:nvSpPr>
        <p:spPr>
          <a:xfrm>
            <a:off x="7391400" y="2590800"/>
            <a:ext cx="76200" cy="1219200"/>
          </a:xfrm>
          <a:prstGeom prst="rect">
            <a:avLst/>
          </a:prstGeom>
          <a:solidFill>
            <a:schemeClr val="accent6">
              <a:lumMod val="60000"/>
              <a:lumOff val="40000"/>
            </a:schemeClr>
          </a:solidFill>
          <a:ln w="63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1050" dirty="0" smtClean="0">
                <a:solidFill>
                  <a:srgbClr val="00B050"/>
                </a:solidFill>
                <a:latin typeface="MingLiU" pitchFamily="49" charset="-120"/>
                <a:ea typeface="MingLiU" pitchFamily="49" charset="-120"/>
                <a:cs typeface="Times New Roman" pitchFamily="18" charset="0"/>
              </a:rPr>
              <a:t>T</a:t>
            </a:r>
          </a:p>
          <a:p>
            <a:pPr algn="ctr"/>
            <a:r>
              <a:rPr lang="en-US" sz="1100" dirty="0" smtClean="0">
                <a:solidFill>
                  <a:srgbClr val="00B050"/>
                </a:solidFill>
                <a:latin typeface="MingLiU" pitchFamily="49" charset="-120"/>
                <a:ea typeface="MingLiU" pitchFamily="49" charset="-120"/>
                <a:cs typeface="Times New Roman" pitchFamily="18" charset="0"/>
              </a:rPr>
              <a:t>I</a:t>
            </a:r>
            <a:r>
              <a:rPr lang="en-US" sz="500" dirty="0" smtClean="0">
                <a:solidFill>
                  <a:srgbClr val="00B050"/>
                </a:solidFill>
                <a:latin typeface="MingLiU" pitchFamily="49" charset="-120"/>
                <a:ea typeface="MingLiU" pitchFamily="49" charset="-120"/>
                <a:cs typeface="Times New Roman" pitchFamily="18" charset="0"/>
              </a:rPr>
              <a:t>D</a:t>
            </a:r>
            <a:endParaRPr lang="en-US" sz="1050" dirty="0" smtClean="0">
              <a:solidFill>
                <a:srgbClr val="00B050"/>
              </a:solidFill>
              <a:latin typeface="MingLiU" pitchFamily="49" charset="-120"/>
              <a:ea typeface="MingLiU" pitchFamily="49" charset="-120"/>
              <a:cs typeface="Times New Roman" pitchFamily="18" charset="0"/>
            </a:endParaRPr>
          </a:p>
          <a:p>
            <a:pPr algn="ctr"/>
            <a:endParaRPr lang="en-US" sz="1100" dirty="0">
              <a:solidFill>
                <a:srgbClr val="00B050"/>
              </a:solidFill>
              <a:latin typeface="MingLiU" pitchFamily="49" charset="-120"/>
              <a:ea typeface="MingLiU" pitchFamily="49" charset="-120"/>
              <a:cs typeface="Times New Roman" pitchFamily="18" charset="0"/>
            </a:endParaRPr>
          </a:p>
        </p:txBody>
      </p:sp>
      <p:sp>
        <p:nvSpPr>
          <p:cNvPr id="25" name="Rectangle 24"/>
          <p:cNvSpPr/>
          <p:nvPr/>
        </p:nvSpPr>
        <p:spPr>
          <a:xfrm>
            <a:off x="6096000" y="2590800"/>
            <a:ext cx="76200" cy="1219200"/>
          </a:xfrm>
          <a:prstGeom prst="rect">
            <a:avLst/>
          </a:prstGeom>
          <a:solidFill>
            <a:schemeClr val="accent6">
              <a:lumMod val="60000"/>
              <a:lumOff val="40000"/>
            </a:schemeClr>
          </a:solidFill>
          <a:ln w="63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900" dirty="0" smtClean="0">
                <a:solidFill>
                  <a:srgbClr val="0070C0"/>
                </a:solidFill>
                <a:latin typeface="MingLiU" pitchFamily="49" charset="-120"/>
                <a:ea typeface="MingLiU" pitchFamily="49" charset="-120"/>
                <a:cs typeface="Times New Roman" pitchFamily="18" charset="0"/>
              </a:rPr>
              <a:t>ADC/TDC</a:t>
            </a:r>
          </a:p>
          <a:p>
            <a:pPr algn="ctr"/>
            <a:endParaRPr lang="en-US" sz="900" dirty="0">
              <a:solidFill>
                <a:srgbClr val="0070C0"/>
              </a:solidFill>
              <a:latin typeface="MingLiU" pitchFamily="49" charset="-120"/>
              <a:ea typeface="MingLiU" pitchFamily="49" charset="-120"/>
              <a:cs typeface="Times New Roman" pitchFamily="18" charset="0"/>
            </a:endParaRPr>
          </a:p>
        </p:txBody>
      </p:sp>
      <p:sp>
        <p:nvSpPr>
          <p:cNvPr id="26" name="Rectangle 25"/>
          <p:cNvSpPr/>
          <p:nvPr/>
        </p:nvSpPr>
        <p:spPr>
          <a:xfrm>
            <a:off x="5943600" y="2590800"/>
            <a:ext cx="152400" cy="1219200"/>
          </a:xfrm>
          <a:prstGeom prst="rect">
            <a:avLst/>
          </a:prstGeom>
          <a:solidFill>
            <a:schemeClr val="accent6">
              <a:lumMod val="60000"/>
              <a:lumOff val="40000"/>
            </a:schemeClr>
          </a:solidFill>
          <a:ln w="63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1050" dirty="0" smtClean="0">
                <a:solidFill>
                  <a:srgbClr val="FF0000"/>
                </a:solidFill>
                <a:latin typeface="MingLiU" pitchFamily="49" charset="-120"/>
                <a:ea typeface="MingLiU" pitchFamily="49" charset="-120"/>
                <a:cs typeface="Times New Roman" pitchFamily="18" charset="0"/>
              </a:rPr>
              <a:t>V</a:t>
            </a:r>
          </a:p>
          <a:p>
            <a:pPr algn="ctr"/>
            <a:r>
              <a:rPr lang="en-US" sz="1050" dirty="0" smtClean="0">
                <a:solidFill>
                  <a:srgbClr val="FF0000"/>
                </a:solidFill>
                <a:latin typeface="MingLiU" pitchFamily="49" charset="-120"/>
                <a:ea typeface="MingLiU" pitchFamily="49" charset="-120"/>
                <a:cs typeface="Times New Roman" pitchFamily="18" charset="0"/>
              </a:rPr>
              <a:t>M</a:t>
            </a:r>
          </a:p>
          <a:p>
            <a:pPr algn="ctr"/>
            <a:r>
              <a:rPr lang="en-US" sz="1050" dirty="0" smtClean="0">
                <a:solidFill>
                  <a:srgbClr val="FF0000"/>
                </a:solidFill>
                <a:latin typeface="MingLiU" pitchFamily="49" charset="-120"/>
                <a:ea typeface="MingLiU" pitchFamily="49" charset="-120"/>
                <a:cs typeface="Times New Roman" pitchFamily="18" charset="0"/>
              </a:rPr>
              <a:t>E</a:t>
            </a:r>
          </a:p>
          <a:p>
            <a:pPr algn="ctr"/>
            <a:endParaRPr lang="en-US" sz="1100" dirty="0">
              <a:solidFill>
                <a:srgbClr val="FF0000"/>
              </a:solidFill>
              <a:latin typeface="MingLiU" pitchFamily="49" charset="-120"/>
              <a:ea typeface="MingLiU" pitchFamily="49" charset="-120"/>
              <a:cs typeface="Times New Roman" pitchFamily="18" charset="0"/>
            </a:endParaRPr>
          </a:p>
        </p:txBody>
      </p:sp>
      <p:sp>
        <p:nvSpPr>
          <p:cNvPr id="27" name="Rectangle 26"/>
          <p:cNvSpPr/>
          <p:nvPr/>
        </p:nvSpPr>
        <p:spPr>
          <a:xfrm>
            <a:off x="6172200" y="2590800"/>
            <a:ext cx="76200" cy="1219200"/>
          </a:xfrm>
          <a:prstGeom prst="rect">
            <a:avLst/>
          </a:prstGeom>
          <a:solidFill>
            <a:schemeClr val="accent6">
              <a:lumMod val="60000"/>
              <a:lumOff val="40000"/>
            </a:schemeClr>
          </a:solidFill>
          <a:ln w="63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900" dirty="0" smtClean="0">
                <a:solidFill>
                  <a:srgbClr val="0070C0"/>
                </a:solidFill>
                <a:latin typeface="MingLiU" pitchFamily="49" charset="-120"/>
                <a:ea typeface="MingLiU" pitchFamily="49" charset="-120"/>
                <a:cs typeface="Times New Roman" pitchFamily="18" charset="0"/>
              </a:rPr>
              <a:t>ADC/TDC</a:t>
            </a:r>
          </a:p>
          <a:p>
            <a:pPr algn="ctr"/>
            <a:endParaRPr lang="en-US" sz="900" dirty="0">
              <a:solidFill>
                <a:srgbClr val="0070C0"/>
              </a:solidFill>
              <a:latin typeface="MingLiU" pitchFamily="49" charset="-120"/>
              <a:ea typeface="MingLiU" pitchFamily="49" charset="-120"/>
              <a:cs typeface="Times New Roman" pitchFamily="18" charset="0"/>
            </a:endParaRPr>
          </a:p>
        </p:txBody>
      </p:sp>
      <p:sp>
        <p:nvSpPr>
          <p:cNvPr id="28" name="Rectangle 27"/>
          <p:cNvSpPr/>
          <p:nvPr/>
        </p:nvSpPr>
        <p:spPr>
          <a:xfrm>
            <a:off x="6248400" y="2590800"/>
            <a:ext cx="76200" cy="1219200"/>
          </a:xfrm>
          <a:prstGeom prst="rect">
            <a:avLst/>
          </a:prstGeom>
          <a:solidFill>
            <a:schemeClr val="accent6">
              <a:lumMod val="60000"/>
              <a:lumOff val="40000"/>
            </a:schemeClr>
          </a:solidFill>
          <a:ln w="63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900" dirty="0" smtClean="0">
                <a:solidFill>
                  <a:srgbClr val="0070C0"/>
                </a:solidFill>
                <a:latin typeface="MingLiU" pitchFamily="49" charset="-120"/>
                <a:ea typeface="MingLiU" pitchFamily="49" charset="-120"/>
                <a:cs typeface="Times New Roman" pitchFamily="18" charset="0"/>
              </a:rPr>
              <a:t>ADC/TDC</a:t>
            </a:r>
          </a:p>
          <a:p>
            <a:pPr algn="ctr"/>
            <a:endParaRPr lang="en-US" sz="900" dirty="0">
              <a:solidFill>
                <a:srgbClr val="0070C0"/>
              </a:solidFill>
              <a:latin typeface="MingLiU" pitchFamily="49" charset="-120"/>
              <a:ea typeface="MingLiU" pitchFamily="49" charset="-120"/>
              <a:cs typeface="Times New Roman" pitchFamily="18" charset="0"/>
            </a:endParaRPr>
          </a:p>
        </p:txBody>
      </p:sp>
      <p:sp>
        <p:nvSpPr>
          <p:cNvPr id="29" name="Rectangle 28"/>
          <p:cNvSpPr/>
          <p:nvPr/>
        </p:nvSpPr>
        <p:spPr>
          <a:xfrm>
            <a:off x="6324600" y="2590800"/>
            <a:ext cx="76200" cy="1219200"/>
          </a:xfrm>
          <a:prstGeom prst="rect">
            <a:avLst/>
          </a:prstGeom>
          <a:solidFill>
            <a:schemeClr val="accent6">
              <a:lumMod val="60000"/>
              <a:lumOff val="40000"/>
            </a:schemeClr>
          </a:solidFill>
          <a:ln w="63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900" dirty="0" smtClean="0">
                <a:solidFill>
                  <a:srgbClr val="0070C0"/>
                </a:solidFill>
                <a:latin typeface="MingLiU" pitchFamily="49" charset="-120"/>
                <a:ea typeface="MingLiU" pitchFamily="49" charset="-120"/>
                <a:cs typeface="Times New Roman" pitchFamily="18" charset="0"/>
              </a:rPr>
              <a:t>ADC/TDC</a:t>
            </a:r>
          </a:p>
          <a:p>
            <a:pPr algn="ctr"/>
            <a:endParaRPr lang="en-US" sz="900" dirty="0">
              <a:solidFill>
                <a:srgbClr val="0070C0"/>
              </a:solidFill>
              <a:latin typeface="MingLiU" pitchFamily="49" charset="-120"/>
              <a:ea typeface="MingLiU" pitchFamily="49" charset="-120"/>
              <a:cs typeface="Times New Roman" pitchFamily="18" charset="0"/>
            </a:endParaRPr>
          </a:p>
        </p:txBody>
      </p:sp>
      <p:sp>
        <p:nvSpPr>
          <p:cNvPr id="30" name="Rectangle 29"/>
          <p:cNvSpPr/>
          <p:nvPr/>
        </p:nvSpPr>
        <p:spPr>
          <a:xfrm>
            <a:off x="6400800" y="2590800"/>
            <a:ext cx="76200" cy="1219200"/>
          </a:xfrm>
          <a:prstGeom prst="rect">
            <a:avLst/>
          </a:prstGeom>
          <a:solidFill>
            <a:schemeClr val="accent6">
              <a:lumMod val="60000"/>
              <a:lumOff val="40000"/>
            </a:schemeClr>
          </a:solidFill>
          <a:ln w="63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900" dirty="0" smtClean="0">
                <a:solidFill>
                  <a:srgbClr val="0070C0"/>
                </a:solidFill>
                <a:latin typeface="MingLiU" pitchFamily="49" charset="-120"/>
                <a:ea typeface="MingLiU" pitchFamily="49" charset="-120"/>
                <a:cs typeface="Times New Roman" pitchFamily="18" charset="0"/>
              </a:rPr>
              <a:t>ADC/TDC</a:t>
            </a:r>
          </a:p>
          <a:p>
            <a:pPr algn="ctr"/>
            <a:endParaRPr lang="en-US" sz="900" dirty="0">
              <a:solidFill>
                <a:srgbClr val="0070C0"/>
              </a:solidFill>
              <a:latin typeface="MingLiU" pitchFamily="49" charset="-120"/>
              <a:ea typeface="MingLiU" pitchFamily="49" charset="-120"/>
              <a:cs typeface="Times New Roman" pitchFamily="18" charset="0"/>
            </a:endParaRPr>
          </a:p>
        </p:txBody>
      </p:sp>
      <p:sp>
        <p:nvSpPr>
          <p:cNvPr id="31" name="Rectangle 30"/>
          <p:cNvSpPr/>
          <p:nvPr/>
        </p:nvSpPr>
        <p:spPr>
          <a:xfrm>
            <a:off x="6477000" y="2590800"/>
            <a:ext cx="76200" cy="1219200"/>
          </a:xfrm>
          <a:prstGeom prst="rect">
            <a:avLst/>
          </a:prstGeom>
          <a:solidFill>
            <a:schemeClr val="accent6">
              <a:lumMod val="60000"/>
              <a:lumOff val="40000"/>
            </a:schemeClr>
          </a:solidFill>
          <a:ln w="63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900" dirty="0" smtClean="0">
                <a:solidFill>
                  <a:srgbClr val="0070C0"/>
                </a:solidFill>
                <a:latin typeface="MingLiU" pitchFamily="49" charset="-120"/>
                <a:ea typeface="MingLiU" pitchFamily="49" charset="-120"/>
                <a:cs typeface="Times New Roman" pitchFamily="18" charset="0"/>
              </a:rPr>
              <a:t>ADC/TDC</a:t>
            </a:r>
          </a:p>
          <a:p>
            <a:pPr algn="ctr"/>
            <a:endParaRPr lang="en-US" sz="900" dirty="0">
              <a:solidFill>
                <a:srgbClr val="0070C0"/>
              </a:solidFill>
              <a:latin typeface="MingLiU" pitchFamily="49" charset="-120"/>
              <a:ea typeface="MingLiU" pitchFamily="49" charset="-120"/>
              <a:cs typeface="Times New Roman" pitchFamily="18" charset="0"/>
            </a:endParaRPr>
          </a:p>
        </p:txBody>
      </p:sp>
      <p:sp>
        <p:nvSpPr>
          <p:cNvPr id="32" name="Rectangle 31"/>
          <p:cNvSpPr/>
          <p:nvPr/>
        </p:nvSpPr>
        <p:spPr>
          <a:xfrm>
            <a:off x="6553200" y="2590800"/>
            <a:ext cx="76200" cy="1219200"/>
          </a:xfrm>
          <a:prstGeom prst="rect">
            <a:avLst/>
          </a:prstGeom>
          <a:solidFill>
            <a:schemeClr val="accent6">
              <a:lumMod val="60000"/>
              <a:lumOff val="40000"/>
            </a:schemeClr>
          </a:solidFill>
          <a:ln w="63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900" dirty="0" smtClean="0">
                <a:solidFill>
                  <a:srgbClr val="0070C0"/>
                </a:solidFill>
                <a:latin typeface="MingLiU" pitchFamily="49" charset="-120"/>
                <a:ea typeface="MingLiU" pitchFamily="49" charset="-120"/>
                <a:cs typeface="Times New Roman" pitchFamily="18" charset="0"/>
              </a:rPr>
              <a:t>ADC/TDC</a:t>
            </a:r>
          </a:p>
          <a:p>
            <a:pPr algn="ctr"/>
            <a:endParaRPr lang="en-US" sz="900" dirty="0">
              <a:solidFill>
                <a:srgbClr val="0070C0"/>
              </a:solidFill>
              <a:latin typeface="MingLiU" pitchFamily="49" charset="-120"/>
              <a:ea typeface="MingLiU" pitchFamily="49" charset="-120"/>
              <a:cs typeface="Times New Roman" pitchFamily="18" charset="0"/>
            </a:endParaRPr>
          </a:p>
        </p:txBody>
      </p:sp>
      <p:sp>
        <p:nvSpPr>
          <p:cNvPr id="33" name="Rectangle 32"/>
          <p:cNvSpPr/>
          <p:nvPr/>
        </p:nvSpPr>
        <p:spPr>
          <a:xfrm>
            <a:off x="6629400" y="2590800"/>
            <a:ext cx="76200" cy="1219200"/>
          </a:xfrm>
          <a:prstGeom prst="rect">
            <a:avLst/>
          </a:prstGeom>
          <a:solidFill>
            <a:schemeClr val="accent6">
              <a:lumMod val="60000"/>
              <a:lumOff val="40000"/>
            </a:schemeClr>
          </a:solidFill>
          <a:ln w="63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900" dirty="0" smtClean="0">
                <a:solidFill>
                  <a:srgbClr val="0070C0"/>
                </a:solidFill>
                <a:latin typeface="MingLiU" pitchFamily="49" charset="-120"/>
                <a:ea typeface="MingLiU" pitchFamily="49" charset="-120"/>
                <a:cs typeface="Times New Roman" pitchFamily="18" charset="0"/>
              </a:rPr>
              <a:t>ADC/TDC</a:t>
            </a:r>
          </a:p>
          <a:p>
            <a:pPr algn="ctr"/>
            <a:endParaRPr lang="en-US" sz="900" dirty="0">
              <a:solidFill>
                <a:srgbClr val="0070C0"/>
              </a:solidFill>
              <a:latin typeface="MingLiU" pitchFamily="49" charset="-120"/>
              <a:ea typeface="MingLiU" pitchFamily="49" charset="-120"/>
              <a:cs typeface="Times New Roman" pitchFamily="18" charset="0"/>
            </a:endParaRPr>
          </a:p>
        </p:txBody>
      </p:sp>
      <p:sp>
        <p:nvSpPr>
          <p:cNvPr id="34" name="Rectangle 33"/>
          <p:cNvSpPr/>
          <p:nvPr/>
        </p:nvSpPr>
        <p:spPr>
          <a:xfrm>
            <a:off x="6781800" y="2590800"/>
            <a:ext cx="76200" cy="1219200"/>
          </a:xfrm>
          <a:prstGeom prst="rect">
            <a:avLst/>
          </a:prstGeom>
          <a:solidFill>
            <a:schemeClr val="accent6">
              <a:lumMod val="60000"/>
              <a:lumOff val="40000"/>
            </a:schemeClr>
          </a:solidFill>
          <a:ln w="63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900" dirty="0" smtClean="0">
                <a:solidFill>
                  <a:srgbClr val="0070C0"/>
                </a:solidFill>
                <a:latin typeface="MingLiU" pitchFamily="49" charset="-120"/>
                <a:ea typeface="MingLiU" pitchFamily="49" charset="-120"/>
                <a:cs typeface="Times New Roman" pitchFamily="18" charset="0"/>
              </a:rPr>
              <a:t>ADC/TDC</a:t>
            </a:r>
          </a:p>
          <a:p>
            <a:pPr algn="ctr"/>
            <a:endParaRPr lang="en-US" sz="900" dirty="0">
              <a:solidFill>
                <a:srgbClr val="0070C0"/>
              </a:solidFill>
              <a:latin typeface="MingLiU" pitchFamily="49" charset="-120"/>
              <a:ea typeface="MingLiU" pitchFamily="49" charset="-120"/>
              <a:cs typeface="Times New Roman" pitchFamily="18" charset="0"/>
            </a:endParaRPr>
          </a:p>
        </p:txBody>
      </p:sp>
      <p:sp>
        <p:nvSpPr>
          <p:cNvPr id="35" name="Rectangle 34"/>
          <p:cNvSpPr/>
          <p:nvPr/>
        </p:nvSpPr>
        <p:spPr>
          <a:xfrm>
            <a:off x="6858000" y="2590800"/>
            <a:ext cx="76200" cy="1219200"/>
          </a:xfrm>
          <a:prstGeom prst="rect">
            <a:avLst/>
          </a:prstGeom>
          <a:solidFill>
            <a:schemeClr val="accent6">
              <a:lumMod val="60000"/>
              <a:lumOff val="40000"/>
            </a:schemeClr>
          </a:solidFill>
          <a:ln w="63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900" dirty="0" smtClean="0">
                <a:solidFill>
                  <a:srgbClr val="0070C0"/>
                </a:solidFill>
                <a:latin typeface="MingLiU" pitchFamily="49" charset="-120"/>
                <a:ea typeface="MingLiU" pitchFamily="49" charset="-120"/>
                <a:cs typeface="Times New Roman" pitchFamily="18" charset="0"/>
              </a:rPr>
              <a:t>ADC/TDC</a:t>
            </a:r>
          </a:p>
          <a:p>
            <a:pPr algn="ctr"/>
            <a:endParaRPr lang="en-US" sz="900" dirty="0">
              <a:solidFill>
                <a:srgbClr val="0070C0"/>
              </a:solidFill>
              <a:latin typeface="MingLiU" pitchFamily="49" charset="-120"/>
              <a:ea typeface="MingLiU" pitchFamily="49" charset="-120"/>
              <a:cs typeface="Times New Roman" pitchFamily="18" charset="0"/>
            </a:endParaRPr>
          </a:p>
        </p:txBody>
      </p:sp>
      <p:sp>
        <p:nvSpPr>
          <p:cNvPr id="36" name="Rectangle 35"/>
          <p:cNvSpPr/>
          <p:nvPr/>
        </p:nvSpPr>
        <p:spPr>
          <a:xfrm>
            <a:off x="6934200" y="2590800"/>
            <a:ext cx="76200" cy="1219200"/>
          </a:xfrm>
          <a:prstGeom prst="rect">
            <a:avLst/>
          </a:prstGeom>
          <a:solidFill>
            <a:schemeClr val="accent6">
              <a:lumMod val="60000"/>
              <a:lumOff val="40000"/>
            </a:schemeClr>
          </a:solidFill>
          <a:ln w="63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900" dirty="0" smtClean="0">
                <a:solidFill>
                  <a:srgbClr val="0070C0"/>
                </a:solidFill>
                <a:latin typeface="MingLiU" pitchFamily="49" charset="-120"/>
                <a:ea typeface="MingLiU" pitchFamily="49" charset="-120"/>
                <a:cs typeface="Times New Roman" pitchFamily="18" charset="0"/>
              </a:rPr>
              <a:t>ADC/TDC</a:t>
            </a:r>
          </a:p>
          <a:p>
            <a:pPr algn="ctr"/>
            <a:endParaRPr lang="en-US" sz="900" dirty="0">
              <a:solidFill>
                <a:srgbClr val="0070C0"/>
              </a:solidFill>
              <a:latin typeface="MingLiU" pitchFamily="49" charset="-120"/>
              <a:ea typeface="MingLiU" pitchFamily="49" charset="-120"/>
              <a:cs typeface="Times New Roman" pitchFamily="18" charset="0"/>
            </a:endParaRPr>
          </a:p>
        </p:txBody>
      </p:sp>
      <p:sp>
        <p:nvSpPr>
          <p:cNvPr id="37" name="Rectangle 36"/>
          <p:cNvSpPr/>
          <p:nvPr/>
        </p:nvSpPr>
        <p:spPr>
          <a:xfrm>
            <a:off x="7010400" y="2590800"/>
            <a:ext cx="76200" cy="1219200"/>
          </a:xfrm>
          <a:prstGeom prst="rect">
            <a:avLst/>
          </a:prstGeom>
          <a:solidFill>
            <a:schemeClr val="accent6">
              <a:lumMod val="60000"/>
              <a:lumOff val="40000"/>
            </a:schemeClr>
          </a:solidFill>
          <a:ln w="63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900" dirty="0" smtClean="0">
                <a:solidFill>
                  <a:srgbClr val="0070C0"/>
                </a:solidFill>
                <a:latin typeface="MingLiU" pitchFamily="49" charset="-120"/>
                <a:ea typeface="MingLiU" pitchFamily="49" charset="-120"/>
                <a:cs typeface="Times New Roman" pitchFamily="18" charset="0"/>
              </a:rPr>
              <a:t>ADC/TDC</a:t>
            </a:r>
          </a:p>
          <a:p>
            <a:pPr algn="ctr"/>
            <a:endParaRPr lang="en-US" sz="900" dirty="0">
              <a:solidFill>
                <a:srgbClr val="0070C0"/>
              </a:solidFill>
              <a:latin typeface="MingLiU" pitchFamily="49" charset="-120"/>
              <a:ea typeface="MingLiU" pitchFamily="49" charset="-120"/>
              <a:cs typeface="Times New Roman" pitchFamily="18" charset="0"/>
            </a:endParaRPr>
          </a:p>
        </p:txBody>
      </p:sp>
      <p:sp>
        <p:nvSpPr>
          <p:cNvPr id="38" name="Rectangle 37"/>
          <p:cNvSpPr/>
          <p:nvPr/>
        </p:nvSpPr>
        <p:spPr>
          <a:xfrm>
            <a:off x="7086600" y="2590800"/>
            <a:ext cx="76200" cy="1219200"/>
          </a:xfrm>
          <a:prstGeom prst="rect">
            <a:avLst/>
          </a:prstGeom>
          <a:solidFill>
            <a:schemeClr val="accent6">
              <a:lumMod val="60000"/>
              <a:lumOff val="40000"/>
            </a:schemeClr>
          </a:solidFill>
          <a:ln w="63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900" dirty="0" smtClean="0">
                <a:solidFill>
                  <a:srgbClr val="0070C0"/>
                </a:solidFill>
                <a:latin typeface="MingLiU" pitchFamily="49" charset="-120"/>
                <a:ea typeface="MingLiU" pitchFamily="49" charset="-120"/>
                <a:cs typeface="Times New Roman" pitchFamily="18" charset="0"/>
              </a:rPr>
              <a:t>ADC/TDC</a:t>
            </a:r>
          </a:p>
          <a:p>
            <a:pPr algn="ctr"/>
            <a:endParaRPr lang="en-US" sz="900" dirty="0">
              <a:solidFill>
                <a:srgbClr val="0070C0"/>
              </a:solidFill>
              <a:latin typeface="MingLiU" pitchFamily="49" charset="-120"/>
              <a:ea typeface="MingLiU" pitchFamily="49" charset="-120"/>
              <a:cs typeface="Times New Roman" pitchFamily="18" charset="0"/>
            </a:endParaRPr>
          </a:p>
        </p:txBody>
      </p:sp>
      <p:sp>
        <p:nvSpPr>
          <p:cNvPr id="39" name="Rectangle 38"/>
          <p:cNvSpPr/>
          <p:nvPr/>
        </p:nvSpPr>
        <p:spPr>
          <a:xfrm>
            <a:off x="7162800" y="2590800"/>
            <a:ext cx="76200" cy="1219200"/>
          </a:xfrm>
          <a:prstGeom prst="rect">
            <a:avLst/>
          </a:prstGeom>
          <a:solidFill>
            <a:schemeClr val="accent6">
              <a:lumMod val="60000"/>
              <a:lumOff val="40000"/>
            </a:schemeClr>
          </a:solidFill>
          <a:ln w="63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900" dirty="0" smtClean="0">
                <a:solidFill>
                  <a:srgbClr val="0070C0"/>
                </a:solidFill>
                <a:latin typeface="MingLiU" pitchFamily="49" charset="-120"/>
                <a:ea typeface="MingLiU" pitchFamily="49" charset="-120"/>
                <a:cs typeface="Times New Roman" pitchFamily="18" charset="0"/>
              </a:rPr>
              <a:t>ADC/TDC</a:t>
            </a:r>
          </a:p>
          <a:p>
            <a:pPr algn="ctr"/>
            <a:endParaRPr lang="en-US" sz="900" dirty="0">
              <a:solidFill>
                <a:srgbClr val="0070C0"/>
              </a:solidFill>
              <a:latin typeface="MingLiU" pitchFamily="49" charset="-120"/>
              <a:ea typeface="MingLiU" pitchFamily="49" charset="-120"/>
              <a:cs typeface="Times New Roman" pitchFamily="18" charset="0"/>
            </a:endParaRPr>
          </a:p>
        </p:txBody>
      </p:sp>
      <p:sp>
        <p:nvSpPr>
          <p:cNvPr id="40" name="Rectangle 39"/>
          <p:cNvSpPr/>
          <p:nvPr/>
        </p:nvSpPr>
        <p:spPr>
          <a:xfrm>
            <a:off x="7239000" y="2590800"/>
            <a:ext cx="76200" cy="1219200"/>
          </a:xfrm>
          <a:prstGeom prst="rect">
            <a:avLst/>
          </a:prstGeom>
          <a:solidFill>
            <a:schemeClr val="accent6">
              <a:lumMod val="60000"/>
              <a:lumOff val="40000"/>
            </a:schemeClr>
          </a:solidFill>
          <a:ln w="63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900" dirty="0" smtClean="0">
                <a:solidFill>
                  <a:srgbClr val="0070C0"/>
                </a:solidFill>
                <a:latin typeface="MingLiU" pitchFamily="49" charset="-120"/>
                <a:ea typeface="MingLiU" pitchFamily="49" charset="-120"/>
                <a:cs typeface="Times New Roman" pitchFamily="18" charset="0"/>
              </a:rPr>
              <a:t>ADC/TDC</a:t>
            </a:r>
          </a:p>
          <a:p>
            <a:pPr algn="ctr"/>
            <a:endParaRPr lang="en-US" sz="900" dirty="0">
              <a:solidFill>
                <a:srgbClr val="0070C0"/>
              </a:solidFill>
              <a:latin typeface="MingLiU" pitchFamily="49" charset="-120"/>
              <a:ea typeface="MingLiU" pitchFamily="49" charset="-120"/>
              <a:cs typeface="Times New Roman" pitchFamily="18" charset="0"/>
            </a:endParaRPr>
          </a:p>
        </p:txBody>
      </p:sp>
      <p:sp>
        <p:nvSpPr>
          <p:cNvPr id="41" name="Rectangle 40"/>
          <p:cNvSpPr/>
          <p:nvPr/>
        </p:nvSpPr>
        <p:spPr>
          <a:xfrm>
            <a:off x="7315200" y="2590800"/>
            <a:ext cx="76200" cy="1219200"/>
          </a:xfrm>
          <a:prstGeom prst="rect">
            <a:avLst/>
          </a:prstGeom>
          <a:solidFill>
            <a:schemeClr val="accent6">
              <a:lumMod val="60000"/>
              <a:lumOff val="40000"/>
            </a:schemeClr>
          </a:solidFill>
          <a:ln w="63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900" dirty="0" smtClean="0">
                <a:solidFill>
                  <a:srgbClr val="0070C0"/>
                </a:solidFill>
                <a:latin typeface="MingLiU" pitchFamily="49" charset="-120"/>
                <a:ea typeface="MingLiU" pitchFamily="49" charset="-120"/>
                <a:cs typeface="Times New Roman" pitchFamily="18" charset="0"/>
              </a:rPr>
              <a:t>ADC/TDC</a:t>
            </a:r>
          </a:p>
          <a:p>
            <a:pPr algn="ctr"/>
            <a:endParaRPr lang="en-US" sz="900" dirty="0">
              <a:solidFill>
                <a:srgbClr val="0070C0"/>
              </a:solidFill>
              <a:latin typeface="MingLiU" pitchFamily="49" charset="-120"/>
              <a:ea typeface="MingLiU" pitchFamily="49" charset="-120"/>
              <a:cs typeface="Times New Roman" pitchFamily="18" charset="0"/>
            </a:endParaRPr>
          </a:p>
        </p:txBody>
      </p:sp>
      <p:sp>
        <p:nvSpPr>
          <p:cNvPr id="42" name="Rectangle 41"/>
          <p:cNvSpPr/>
          <p:nvPr/>
        </p:nvSpPr>
        <p:spPr>
          <a:xfrm>
            <a:off x="6705600" y="4419600"/>
            <a:ext cx="76200" cy="1219200"/>
          </a:xfrm>
          <a:prstGeom prst="rect">
            <a:avLst/>
          </a:prstGeom>
          <a:solidFill>
            <a:schemeClr val="accent6">
              <a:lumMod val="60000"/>
              <a:lumOff val="40000"/>
            </a:schemeClr>
          </a:solidFill>
          <a:ln w="63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1050" dirty="0" smtClean="0">
                <a:solidFill>
                  <a:srgbClr val="FFFF00"/>
                </a:solidFill>
                <a:latin typeface="MingLiU" pitchFamily="49" charset="-120"/>
                <a:ea typeface="MingLiU" pitchFamily="49" charset="-120"/>
                <a:cs typeface="Times New Roman" pitchFamily="18" charset="0"/>
              </a:rPr>
              <a:t>SD</a:t>
            </a:r>
          </a:p>
          <a:p>
            <a:pPr algn="ctr"/>
            <a:endParaRPr lang="en-US" sz="1100" dirty="0">
              <a:solidFill>
                <a:srgbClr val="FFFF00"/>
              </a:solidFill>
              <a:latin typeface="MingLiU" pitchFamily="49" charset="-120"/>
              <a:ea typeface="MingLiU" pitchFamily="49" charset="-120"/>
              <a:cs typeface="Times New Roman" pitchFamily="18" charset="0"/>
            </a:endParaRPr>
          </a:p>
        </p:txBody>
      </p:sp>
      <p:sp>
        <p:nvSpPr>
          <p:cNvPr id="43" name="Rectangle 42"/>
          <p:cNvSpPr/>
          <p:nvPr/>
        </p:nvSpPr>
        <p:spPr>
          <a:xfrm>
            <a:off x="7391400" y="4419600"/>
            <a:ext cx="76200" cy="1219200"/>
          </a:xfrm>
          <a:prstGeom prst="rect">
            <a:avLst/>
          </a:prstGeom>
          <a:solidFill>
            <a:schemeClr val="accent6">
              <a:lumMod val="60000"/>
              <a:lumOff val="40000"/>
            </a:schemeClr>
          </a:solidFill>
          <a:ln w="63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1050" dirty="0" smtClean="0">
                <a:solidFill>
                  <a:srgbClr val="00B050"/>
                </a:solidFill>
                <a:latin typeface="MingLiU" pitchFamily="49" charset="-120"/>
                <a:ea typeface="MingLiU" pitchFamily="49" charset="-120"/>
                <a:cs typeface="Times New Roman" pitchFamily="18" charset="0"/>
              </a:rPr>
              <a:t>T</a:t>
            </a:r>
          </a:p>
          <a:p>
            <a:pPr algn="ctr"/>
            <a:r>
              <a:rPr lang="en-US" sz="1100" dirty="0" smtClean="0">
                <a:solidFill>
                  <a:srgbClr val="00B050"/>
                </a:solidFill>
                <a:latin typeface="MingLiU" pitchFamily="49" charset="-120"/>
                <a:ea typeface="MingLiU" pitchFamily="49" charset="-120"/>
                <a:cs typeface="Times New Roman" pitchFamily="18" charset="0"/>
              </a:rPr>
              <a:t>I</a:t>
            </a:r>
            <a:r>
              <a:rPr lang="en-US" sz="500" dirty="0" smtClean="0">
                <a:solidFill>
                  <a:srgbClr val="00B050"/>
                </a:solidFill>
                <a:latin typeface="MingLiU" pitchFamily="49" charset="-120"/>
                <a:ea typeface="MingLiU" pitchFamily="49" charset="-120"/>
                <a:cs typeface="Times New Roman" pitchFamily="18" charset="0"/>
              </a:rPr>
              <a:t>D</a:t>
            </a:r>
            <a:endParaRPr lang="en-US" sz="1050" dirty="0" smtClean="0">
              <a:solidFill>
                <a:srgbClr val="00B050"/>
              </a:solidFill>
              <a:latin typeface="MingLiU" pitchFamily="49" charset="-120"/>
              <a:ea typeface="MingLiU" pitchFamily="49" charset="-120"/>
              <a:cs typeface="Times New Roman" pitchFamily="18" charset="0"/>
            </a:endParaRPr>
          </a:p>
          <a:p>
            <a:pPr algn="ctr"/>
            <a:endParaRPr lang="en-US" sz="1100" dirty="0">
              <a:solidFill>
                <a:srgbClr val="00B050"/>
              </a:solidFill>
              <a:latin typeface="MingLiU" pitchFamily="49" charset="-120"/>
              <a:ea typeface="MingLiU" pitchFamily="49" charset="-120"/>
              <a:cs typeface="Times New Roman" pitchFamily="18" charset="0"/>
            </a:endParaRPr>
          </a:p>
        </p:txBody>
      </p:sp>
      <p:sp>
        <p:nvSpPr>
          <p:cNvPr id="44" name="Rectangle 43"/>
          <p:cNvSpPr/>
          <p:nvPr/>
        </p:nvSpPr>
        <p:spPr>
          <a:xfrm>
            <a:off x="6096000" y="4419600"/>
            <a:ext cx="76200" cy="1219200"/>
          </a:xfrm>
          <a:prstGeom prst="rect">
            <a:avLst/>
          </a:prstGeom>
          <a:solidFill>
            <a:schemeClr val="accent6">
              <a:lumMod val="60000"/>
              <a:lumOff val="40000"/>
            </a:schemeClr>
          </a:solidFill>
          <a:ln w="63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900" dirty="0" smtClean="0">
                <a:solidFill>
                  <a:srgbClr val="0070C0"/>
                </a:solidFill>
                <a:latin typeface="MingLiU" pitchFamily="49" charset="-120"/>
                <a:ea typeface="MingLiU" pitchFamily="49" charset="-120"/>
                <a:cs typeface="Times New Roman" pitchFamily="18" charset="0"/>
              </a:rPr>
              <a:t>ADC/TDC</a:t>
            </a:r>
          </a:p>
          <a:p>
            <a:pPr algn="ctr"/>
            <a:endParaRPr lang="en-US" sz="900" dirty="0">
              <a:solidFill>
                <a:srgbClr val="0070C0"/>
              </a:solidFill>
              <a:latin typeface="MingLiU" pitchFamily="49" charset="-120"/>
              <a:ea typeface="MingLiU" pitchFamily="49" charset="-120"/>
              <a:cs typeface="Times New Roman" pitchFamily="18" charset="0"/>
            </a:endParaRPr>
          </a:p>
        </p:txBody>
      </p:sp>
      <p:sp>
        <p:nvSpPr>
          <p:cNvPr id="45" name="Rectangle 44"/>
          <p:cNvSpPr/>
          <p:nvPr/>
        </p:nvSpPr>
        <p:spPr>
          <a:xfrm>
            <a:off x="5943600" y="4419600"/>
            <a:ext cx="152400" cy="1219200"/>
          </a:xfrm>
          <a:prstGeom prst="rect">
            <a:avLst/>
          </a:prstGeom>
          <a:solidFill>
            <a:schemeClr val="accent6">
              <a:lumMod val="60000"/>
              <a:lumOff val="40000"/>
            </a:schemeClr>
          </a:solidFill>
          <a:ln w="63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1050" dirty="0" smtClean="0">
                <a:solidFill>
                  <a:srgbClr val="FF0000"/>
                </a:solidFill>
                <a:latin typeface="MingLiU" pitchFamily="49" charset="-120"/>
                <a:ea typeface="MingLiU" pitchFamily="49" charset="-120"/>
                <a:cs typeface="Times New Roman" pitchFamily="18" charset="0"/>
              </a:rPr>
              <a:t>V</a:t>
            </a:r>
          </a:p>
          <a:p>
            <a:pPr algn="ctr"/>
            <a:r>
              <a:rPr lang="en-US" sz="1050" dirty="0" smtClean="0">
                <a:solidFill>
                  <a:srgbClr val="FF0000"/>
                </a:solidFill>
                <a:latin typeface="MingLiU" pitchFamily="49" charset="-120"/>
                <a:ea typeface="MingLiU" pitchFamily="49" charset="-120"/>
                <a:cs typeface="Times New Roman" pitchFamily="18" charset="0"/>
              </a:rPr>
              <a:t>M</a:t>
            </a:r>
          </a:p>
          <a:p>
            <a:pPr algn="ctr"/>
            <a:r>
              <a:rPr lang="en-US" sz="1050" dirty="0" smtClean="0">
                <a:solidFill>
                  <a:srgbClr val="FF0000"/>
                </a:solidFill>
                <a:latin typeface="MingLiU" pitchFamily="49" charset="-120"/>
                <a:ea typeface="MingLiU" pitchFamily="49" charset="-120"/>
                <a:cs typeface="Times New Roman" pitchFamily="18" charset="0"/>
              </a:rPr>
              <a:t>E</a:t>
            </a:r>
          </a:p>
          <a:p>
            <a:pPr algn="ctr"/>
            <a:endParaRPr lang="en-US" sz="1100" dirty="0">
              <a:solidFill>
                <a:srgbClr val="FF0000"/>
              </a:solidFill>
              <a:latin typeface="MingLiU" pitchFamily="49" charset="-120"/>
              <a:ea typeface="MingLiU" pitchFamily="49" charset="-120"/>
              <a:cs typeface="Times New Roman" pitchFamily="18" charset="0"/>
            </a:endParaRPr>
          </a:p>
        </p:txBody>
      </p:sp>
      <p:sp>
        <p:nvSpPr>
          <p:cNvPr id="46" name="Rectangle 45"/>
          <p:cNvSpPr/>
          <p:nvPr/>
        </p:nvSpPr>
        <p:spPr>
          <a:xfrm>
            <a:off x="6172200" y="4419600"/>
            <a:ext cx="76200" cy="1219200"/>
          </a:xfrm>
          <a:prstGeom prst="rect">
            <a:avLst/>
          </a:prstGeom>
          <a:solidFill>
            <a:schemeClr val="accent6">
              <a:lumMod val="60000"/>
              <a:lumOff val="40000"/>
            </a:schemeClr>
          </a:solidFill>
          <a:ln w="63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900" dirty="0" smtClean="0">
                <a:solidFill>
                  <a:srgbClr val="0070C0"/>
                </a:solidFill>
                <a:latin typeface="MingLiU" pitchFamily="49" charset="-120"/>
                <a:ea typeface="MingLiU" pitchFamily="49" charset="-120"/>
                <a:cs typeface="Times New Roman" pitchFamily="18" charset="0"/>
              </a:rPr>
              <a:t>ADC/TDC</a:t>
            </a:r>
          </a:p>
          <a:p>
            <a:pPr algn="ctr"/>
            <a:endParaRPr lang="en-US" sz="900" dirty="0">
              <a:solidFill>
                <a:srgbClr val="0070C0"/>
              </a:solidFill>
              <a:latin typeface="MingLiU" pitchFamily="49" charset="-120"/>
              <a:ea typeface="MingLiU" pitchFamily="49" charset="-120"/>
              <a:cs typeface="Times New Roman" pitchFamily="18" charset="0"/>
            </a:endParaRPr>
          </a:p>
        </p:txBody>
      </p:sp>
      <p:sp>
        <p:nvSpPr>
          <p:cNvPr id="47" name="Rectangle 46"/>
          <p:cNvSpPr/>
          <p:nvPr/>
        </p:nvSpPr>
        <p:spPr>
          <a:xfrm>
            <a:off x="6248400" y="4419600"/>
            <a:ext cx="76200" cy="1219200"/>
          </a:xfrm>
          <a:prstGeom prst="rect">
            <a:avLst/>
          </a:prstGeom>
          <a:solidFill>
            <a:schemeClr val="accent6">
              <a:lumMod val="60000"/>
              <a:lumOff val="40000"/>
            </a:schemeClr>
          </a:solidFill>
          <a:ln w="63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900" dirty="0" smtClean="0">
                <a:solidFill>
                  <a:srgbClr val="0070C0"/>
                </a:solidFill>
                <a:latin typeface="MingLiU" pitchFamily="49" charset="-120"/>
                <a:ea typeface="MingLiU" pitchFamily="49" charset="-120"/>
                <a:cs typeface="Times New Roman" pitchFamily="18" charset="0"/>
              </a:rPr>
              <a:t>ADC/TDC</a:t>
            </a:r>
          </a:p>
          <a:p>
            <a:pPr algn="ctr"/>
            <a:endParaRPr lang="en-US" sz="900" dirty="0">
              <a:solidFill>
                <a:srgbClr val="0070C0"/>
              </a:solidFill>
              <a:latin typeface="MingLiU" pitchFamily="49" charset="-120"/>
              <a:ea typeface="MingLiU" pitchFamily="49" charset="-120"/>
              <a:cs typeface="Times New Roman" pitchFamily="18" charset="0"/>
            </a:endParaRPr>
          </a:p>
        </p:txBody>
      </p:sp>
      <p:sp>
        <p:nvSpPr>
          <p:cNvPr id="48" name="Rectangle 47"/>
          <p:cNvSpPr/>
          <p:nvPr/>
        </p:nvSpPr>
        <p:spPr>
          <a:xfrm>
            <a:off x="6324600" y="4419600"/>
            <a:ext cx="76200" cy="1219200"/>
          </a:xfrm>
          <a:prstGeom prst="rect">
            <a:avLst/>
          </a:prstGeom>
          <a:solidFill>
            <a:schemeClr val="accent6">
              <a:lumMod val="60000"/>
              <a:lumOff val="40000"/>
            </a:schemeClr>
          </a:solidFill>
          <a:ln w="63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900" dirty="0" smtClean="0">
                <a:solidFill>
                  <a:srgbClr val="0070C0"/>
                </a:solidFill>
                <a:latin typeface="MingLiU" pitchFamily="49" charset="-120"/>
                <a:ea typeface="MingLiU" pitchFamily="49" charset="-120"/>
                <a:cs typeface="Times New Roman" pitchFamily="18" charset="0"/>
              </a:rPr>
              <a:t>ADC/TDC</a:t>
            </a:r>
          </a:p>
          <a:p>
            <a:pPr algn="ctr"/>
            <a:endParaRPr lang="en-US" sz="900" dirty="0">
              <a:solidFill>
                <a:srgbClr val="0070C0"/>
              </a:solidFill>
              <a:latin typeface="MingLiU" pitchFamily="49" charset="-120"/>
              <a:ea typeface="MingLiU" pitchFamily="49" charset="-120"/>
              <a:cs typeface="Times New Roman" pitchFamily="18" charset="0"/>
            </a:endParaRPr>
          </a:p>
        </p:txBody>
      </p:sp>
      <p:sp>
        <p:nvSpPr>
          <p:cNvPr id="49" name="Rectangle 48"/>
          <p:cNvSpPr/>
          <p:nvPr/>
        </p:nvSpPr>
        <p:spPr>
          <a:xfrm>
            <a:off x="6400800" y="4419600"/>
            <a:ext cx="76200" cy="1219200"/>
          </a:xfrm>
          <a:prstGeom prst="rect">
            <a:avLst/>
          </a:prstGeom>
          <a:solidFill>
            <a:schemeClr val="accent6">
              <a:lumMod val="60000"/>
              <a:lumOff val="40000"/>
            </a:schemeClr>
          </a:solidFill>
          <a:ln w="63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900" dirty="0" smtClean="0">
                <a:solidFill>
                  <a:srgbClr val="0070C0"/>
                </a:solidFill>
                <a:latin typeface="MingLiU" pitchFamily="49" charset="-120"/>
                <a:ea typeface="MingLiU" pitchFamily="49" charset="-120"/>
                <a:cs typeface="Times New Roman" pitchFamily="18" charset="0"/>
              </a:rPr>
              <a:t>ADC/TDC</a:t>
            </a:r>
          </a:p>
          <a:p>
            <a:pPr algn="ctr"/>
            <a:endParaRPr lang="en-US" sz="900" dirty="0">
              <a:solidFill>
                <a:srgbClr val="0070C0"/>
              </a:solidFill>
              <a:latin typeface="MingLiU" pitchFamily="49" charset="-120"/>
              <a:ea typeface="MingLiU" pitchFamily="49" charset="-120"/>
              <a:cs typeface="Times New Roman" pitchFamily="18" charset="0"/>
            </a:endParaRPr>
          </a:p>
        </p:txBody>
      </p:sp>
      <p:sp>
        <p:nvSpPr>
          <p:cNvPr id="50" name="Rectangle 49"/>
          <p:cNvSpPr/>
          <p:nvPr/>
        </p:nvSpPr>
        <p:spPr>
          <a:xfrm>
            <a:off x="6477000" y="4419600"/>
            <a:ext cx="76200" cy="1219200"/>
          </a:xfrm>
          <a:prstGeom prst="rect">
            <a:avLst/>
          </a:prstGeom>
          <a:solidFill>
            <a:schemeClr val="accent6">
              <a:lumMod val="60000"/>
              <a:lumOff val="40000"/>
            </a:schemeClr>
          </a:solidFill>
          <a:ln w="63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900" dirty="0" smtClean="0">
                <a:solidFill>
                  <a:srgbClr val="0070C0"/>
                </a:solidFill>
                <a:latin typeface="MingLiU" pitchFamily="49" charset="-120"/>
                <a:ea typeface="MingLiU" pitchFamily="49" charset="-120"/>
                <a:cs typeface="Times New Roman" pitchFamily="18" charset="0"/>
              </a:rPr>
              <a:t>ADC/TDC</a:t>
            </a:r>
          </a:p>
          <a:p>
            <a:pPr algn="ctr"/>
            <a:endParaRPr lang="en-US" sz="900" dirty="0">
              <a:solidFill>
                <a:srgbClr val="0070C0"/>
              </a:solidFill>
              <a:latin typeface="MingLiU" pitchFamily="49" charset="-120"/>
              <a:ea typeface="MingLiU" pitchFamily="49" charset="-120"/>
              <a:cs typeface="Times New Roman" pitchFamily="18" charset="0"/>
            </a:endParaRPr>
          </a:p>
        </p:txBody>
      </p:sp>
      <p:sp>
        <p:nvSpPr>
          <p:cNvPr id="51" name="Rectangle 50"/>
          <p:cNvSpPr/>
          <p:nvPr/>
        </p:nvSpPr>
        <p:spPr>
          <a:xfrm>
            <a:off x="6553200" y="4419600"/>
            <a:ext cx="76200" cy="1219200"/>
          </a:xfrm>
          <a:prstGeom prst="rect">
            <a:avLst/>
          </a:prstGeom>
          <a:solidFill>
            <a:schemeClr val="accent6">
              <a:lumMod val="60000"/>
              <a:lumOff val="40000"/>
            </a:schemeClr>
          </a:solidFill>
          <a:ln w="63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900" dirty="0" smtClean="0">
                <a:solidFill>
                  <a:srgbClr val="0070C0"/>
                </a:solidFill>
                <a:latin typeface="MingLiU" pitchFamily="49" charset="-120"/>
                <a:ea typeface="MingLiU" pitchFamily="49" charset="-120"/>
                <a:cs typeface="Times New Roman" pitchFamily="18" charset="0"/>
              </a:rPr>
              <a:t>ADC/TDC</a:t>
            </a:r>
          </a:p>
          <a:p>
            <a:pPr algn="ctr"/>
            <a:endParaRPr lang="en-US" sz="900" dirty="0">
              <a:solidFill>
                <a:srgbClr val="0070C0"/>
              </a:solidFill>
              <a:latin typeface="MingLiU" pitchFamily="49" charset="-120"/>
              <a:ea typeface="MingLiU" pitchFamily="49" charset="-120"/>
              <a:cs typeface="Times New Roman" pitchFamily="18" charset="0"/>
            </a:endParaRPr>
          </a:p>
        </p:txBody>
      </p:sp>
      <p:sp>
        <p:nvSpPr>
          <p:cNvPr id="52" name="Rectangle 51"/>
          <p:cNvSpPr/>
          <p:nvPr/>
        </p:nvSpPr>
        <p:spPr>
          <a:xfrm>
            <a:off x="6629400" y="4419600"/>
            <a:ext cx="76200" cy="1219200"/>
          </a:xfrm>
          <a:prstGeom prst="rect">
            <a:avLst/>
          </a:prstGeom>
          <a:solidFill>
            <a:schemeClr val="accent6">
              <a:lumMod val="60000"/>
              <a:lumOff val="40000"/>
            </a:schemeClr>
          </a:solidFill>
          <a:ln w="63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900" dirty="0" smtClean="0">
                <a:solidFill>
                  <a:srgbClr val="0070C0"/>
                </a:solidFill>
                <a:latin typeface="MingLiU" pitchFamily="49" charset="-120"/>
                <a:ea typeface="MingLiU" pitchFamily="49" charset="-120"/>
                <a:cs typeface="Times New Roman" pitchFamily="18" charset="0"/>
              </a:rPr>
              <a:t>ADC/TDC</a:t>
            </a:r>
          </a:p>
          <a:p>
            <a:pPr algn="ctr"/>
            <a:endParaRPr lang="en-US" sz="900" dirty="0">
              <a:solidFill>
                <a:srgbClr val="0070C0"/>
              </a:solidFill>
              <a:latin typeface="MingLiU" pitchFamily="49" charset="-120"/>
              <a:ea typeface="MingLiU" pitchFamily="49" charset="-120"/>
              <a:cs typeface="Times New Roman" pitchFamily="18" charset="0"/>
            </a:endParaRPr>
          </a:p>
        </p:txBody>
      </p:sp>
      <p:sp>
        <p:nvSpPr>
          <p:cNvPr id="53" name="Rectangle 52"/>
          <p:cNvSpPr/>
          <p:nvPr/>
        </p:nvSpPr>
        <p:spPr>
          <a:xfrm>
            <a:off x="6781800" y="4419600"/>
            <a:ext cx="76200" cy="1219200"/>
          </a:xfrm>
          <a:prstGeom prst="rect">
            <a:avLst/>
          </a:prstGeom>
          <a:solidFill>
            <a:schemeClr val="accent6">
              <a:lumMod val="60000"/>
              <a:lumOff val="40000"/>
            </a:schemeClr>
          </a:solidFill>
          <a:ln w="63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900" dirty="0" smtClean="0">
                <a:solidFill>
                  <a:srgbClr val="0070C0"/>
                </a:solidFill>
                <a:latin typeface="MingLiU" pitchFamily="49" charset="-120"/>
                <a:ea typeface="MingLiU" pitchFamily="49" charset="-120"/>
                <a:cs typeface="Times New Roman" pitchFamily="18" charset="0"/>
              </a:rPr>
              <a:t>ADC/TDC</a:t>
            </a:r>
          </a:p>
          <a:p>
            <a:pPr algn="ctr"/>
            <a:endParaRPr lang="en-US" sz="900" dirty="0">
              <a:solidFill>
                <a:srgbClr val="0070C0"/>
              </a:solidFill>
              <a:latin typeface="MingLiU" pitchFamily="49" charset="-120"/>
              <a:ea typeface="MingLiU" pitchFamily="49" charset="-120"/>
              <a:cs typeface="Times New Roman" pitchFamily="18" charset="0"/>
            </a:endParaRPr>
          </a:p>
        </p:txBody>
      </p:sp>
      <p:sp>
        <p:nvSpPr>
          <p:cNvPr id="54" name="Rectangle 53"/>
          <p:cNvSpPr/>
          <p:nvPr/>
        </p:nvSpPr>
        <p:spPr>
          <a:xfrm>
            <a:off x="6858000" y="4419600"/>
            <a:ext cx="76200" cy="1219200"/>
          </a:xfrm>
          <a:prstGeom prst="rect">
            <a:avLst/>
          </a:prstGeom>
          <a:solidFill>
            <a:schemeClr val="accent6">
              <a:lumMod val="60000"/>
              <a:lumOff val="40000"/>
            </a:schemeClr>
          </a:solidFill>
          <a:ln w="63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900" dirty="0" smtClean="0">
                <a:solidFill>
                  <a:srgbClr val="0070C0"/>
                </a:solidFill>
                <a:latin typeface="MingLiU" pitchFamily="49" charset="-120"/>
                <a:ea typeface="MingLiU" pitchFamily="49" charset="-120"/>
                <a:cs typeface="Times New Roman" pitchFamily="18" charset="0"/>
              </a:rPr>
              <a:t>ADC/TDC</a:t>
            </a:r>
          </a:p>
          <a:p>
            <a:pPr algn="ctr"/>
            <a:endParaRPr lang="en-US" sz="900" dirty="0">
              <a:solidFill>
                <a:srgbClr val="0070C0"/>
              </a:solidFill>
              <a:latin typeface="MingLiU" pitchFamily="49" charset="-120"/>
              <a:ea typeface="MingLiU" pitchFamily="49" charset="-120"/>
              <a:cs typeface="Times New Roman" pitchFamily="18" charset="0"/>
            </a:endParaRPr>
          </a:p>
        </p:txBody>
      </p:sp>
      <p:sp>
        <p:nvSpPr>
          <p:cNvPr id="55" name="Rectangle 54"/>
          <p:cNvSpPr/>
          <p:nvPr/>
        </p:nvSpPr>
        <p:spPr>
          <a:xfrm>
            <a:off x="6934200" y="4419600"/>
            <a:ext cx="76200" cy="1219200"/>
          </a:xfrm>
          <a:prstGeom prst="rect">
            <a:avLst/>
          </a:prstGeom>
          <a:solidFill>
            <a:schemeClr val="accent6">
              <a:lumMod val="60000"/>
              <a:lumOff val="40000"/>
            </a:schemeClr>
          </a:solidFill>
          <a:ln w="63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900" dirty="0" smtClean="0">
                <a:solidFill>
                  <a:srgbClr val="0070C0"/>
                </a:solidFill>
                <a:latin typeface="MingLiU" pitchFamily="49" charset="-120"/>
                <a:ea typeface="MingLiU" pitchFamily="49" charset="-120"/>
                <a:cs typeface="Times New Roman" pitchFamily="18" charset="0"/>
              </a:rPr>
              <a:t>ADC/TDC</a:t>
            </a:r>
          </a:p>
          <a:p>
            <a:pPr algn="ctr"/>
            <a:endParaRPr lang="en-US" sz="900" dirty="0">
              <a:solidFill>
                <a:srgbClr val="0070C0"/>
              </a:solidFill>
              <a:latin typeface="MingLiU" pitchFamily="49" charset="-120"/>
              <a:ea typeface="MingLiU" pitchFamily="49" charset="-120"/>
              <a:cs typeface="Times New Roman" pitchFamily="18" charset="0"/>
            </a:endParaRPr>
          </a:p>
        </p:txBody>
      </p:sp>
      <p:sp>
        <p:nvSpPr>
          <p:cNvPr id="56" name="Rectangle 55"/>
          <p:cNvSpPr/>
          <p:nvPr/>
        </p:nvSpPr>
        <p:spPr>
          <a:xfrm>
            <a:off x="7010400" y="4419600"/>
            <a:ext cx="76200" cy="1219200"/>
          </a:xfrm>
          <a:prstGeom prst="rect">
            <a:avLst/>
          </a:prstGeom>
          <a:solidFill>
            <a:schemeClr val="accent6">
              <a:lumMod val="60000"/>
              <a:lumOff val="40000"/>
            </a:schemeClr>
          </a:solidFill>
          <a:ln w="63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900" dirty="0" smtClean="0">
                <a:solidFill>
                  <a:srgbClr val="0070C0"/>
                </a:solidFill>
                <a:latin typeface="MingLiU" pitchFamily="49" charset="-120"/>
                <a:ea typeface="MingLiU" pitchFamily="49" charset="-120"/>
                <a:cs typeface="Times New Roman" pitchFamily="18" charset="0"/>
              </a:rPr>
              <a:t>ADC/TDC</a:t>
            </a:r>
          </a:p>
          <a:p>
            <a:pPr algn="ctr"/>
            <a:endParaRPr lang="en-US" sz="900" dirty="0">
              <a:solidFill>
                <a:srgbClr val="0070C0"/>
              </a:solidFill>
              <a:latin typeface="MingLiU" pitchFamily="49" charset="-120"/>
              <a:ea typeface="MingLiU" pitchFamily="49" charset="-120"/>
              <a:cs typeface="Times New Roman" pitchFamily="18" charset="0"/>
            </a:endParaRPr>
          </a:p>
        </p:txBody>
      </p:sp>
      <p:sp>
        <p:nvSpPr>
          <p:cNvPr id="57" name="Rectangle 56"/>
          <p:cNvSpPr/>
          <p:nvPr/>
        </p:nvSpPr>
        <p:spPr>
          <a:xfrm>
            <a:off x="7086600" y="4419600"/>
            <a:ext cx="76200" cy="1219200"/>
          </a:xfrm>
          <a:prstGeom prst="rect">
            <a:avLst/>
          </a:prstGeom>
          <a:solidFill>
            <a:schemeClr val="accent6">
              <a:lumMod val="60000"/>
              <a:lumOff val="40000"/>
            </a:schemeClr>
          </a:solidFill>
          <a:ln w="63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900" dirty="0" smtClean="0">
                <a:solidFill>
                  <a:srgbClr val="0070C0"/>
                </a:solidFill>
                <a:latin typeface="MingLiU" pitchFamily="49" charset="-120"/>
                <a:ea typeface="MingLiU" pitchFamily="49" charset="-120"/>
                <a:cs typeface="Times New Roman" pitchFamily="18" charset="0"/>
              </a:rPr>
              <a:t>ADC/TDC</a:t>
            </a:r>
          </a:p>
          <a:p>
            <a:pPr algn="ctr"/>
            <a:endParaRPr lang="en-US" sz="900" dirty="0">
              <a:solidFill>
                <a:srgbClr val="0070C0"/>
              </a:solidFill>
              <a:latin typeface="MingLiU" pitchFamily="49" charset="-120"/>
              <a:ea typeface="MingLiU" pitchFamily="49" charset="-120"/>
              <a:cs typeface="Times New Roman" pitchFamily="18" charset="0"/>
            </a:endParaRPr>
          </a:p>
        </p:txBody>
      </p:sp>
      <p:sp>
        <p:nvSpPr>
          <p:cNvPr id="58" name="Rectangle 57"/>
          <p:cNvSpPr/>
          <p:nvPr/>
        </p:nvSpPr>
        <p:spPr>
          <a:xfrm>
            <a:off x="7162800" y="4419600"/>
            <a:ext cx="76200" cy="1219200"/>
          </a:xfrm>
          <a:prstGeom prst="rect">
            <a:avLst/>
          </a:prstGeom>
          <a:solidFill>
            <a:schemeClr val="accent6">
              <a:lumMod val="60000"/>
              <a:lumOff val="40000"/>
            </a:schemeClr>
          </a:solidFill>
          <a:ln w="63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900" dirty="0" smtClean="0">
                <a:solidFill>
                  <a:srgbClr val="0070C0"/>
                </a:solidFill>
                <a:latin typeface="MingLiU" pitchFamily="49" charset="-120"/>
                <a:ea typeface="MingLiU" pitchFamily="49" charset="-120"/>
                <a:cs typeface="Times New Roman" pitchFamily="18" charset="0"/>
              </a:rPr>
              <a:t>ADC/TDC</a:t>
            </a:r>
          </a:p>
          <a:p>
            <a:pPr algn="ctr"/>
            <a:endParaRPr lang="en-US" sz="900" dirty="0">
              <a:solidFill>
                <a:srgbClr val="0070C0"/>
              </a:solidFill>
              <a:latin typeface="MingLiU" pitchFamily="49" charset="-120"/>
              <a:ea typeface="MingLiU" pitchFamily="49" charset="-120"/>
              <a:cs typeface="Times New Roman" pitchFamily="18" charset="0"/>
            </a:endParaRPr>
          </a:p>
        </p:txBody>
      </p:sp>
      <p:sp>
        <p:nvSpPr>
          <p:cNvPr id="59" name="Rectangle 58"/>
          <p:cNvSpPr/>
          <p:nvPr/>
        </p:nvSpPr>
        <p:spPr>
          <a:xfrm>
            <a:off x="7239000" y="4419600"/>
            <a:ext cx="76200" cy="1219200"/>
          </a:xfrm>
          <a:prstGeom prst="rect">
            <a:avLst/>
          </a:prstGeom>
          <a:solidFill>
            <a:schemeClr val="accent6">
              <a:lumMod val="60000"/>
              <a:lumOff val="40000"/>
            </a:schemeClr>
          </a:solidFill>
          <a:ln w="63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900" dirty="0" smtClean="0">
                <a:solidFill>
                  <a:srgbClr val="0070C0"/>
                </a:solidFill>
                <a:latin typeface="MingLiU" pitchFamily="49" charset="-120"/>
                <a:ea typeface="MingLiU" pitchFamily="49" charset="-120"/>
                <a:cs typeface="Times New Roman" pitchFamily="18" charset="0"/>
              </a:rPr>
              <a:t>ADC/TDC</a:t>
            </a:r>
          </a:p>
          <a:p>
            <a:pPr algn="ctr"/>
            <a:endParaRPr lang="en-US" sz="900" dirty="0">
              <a:solidFill>
                <a:srgbClr val="0070C0"/>
              </a:solidFill>
              <a:latin typeface="MingLiU" pitchFamily="49" charset="-120"/>
              <a:ea typeface="MingLiU" pitchFamily="49" charset="-120"/>
              <a:cs typeface="Times New Roman" pitchFamily="18" charset="0"/>
            </a:endParaRPr>
          </a:p>
        </p:txBody>
      </p:sp>
      <p:sp>
        <p:nvSpPr>
          <p:cNvPr id="60" name="Rectangle 59"/>
          <p:cNvSpPr/>
          <p:nvPr/>
        </p:nvSpPr>
        <p:spPr>
          <a:xfrm>
            <a:off x="7315200" y="4419600"/>
            <a:ext cx="76200" cy="1219200"/>
          </a:xfrm>
          <a:prstGeom prst="rect">
            <a:avLst/>
          </a:prstGeom>
          <a:solidFill>
            <a:schemeClr val="accent6">
              <a:lumMod val="60000"/>
              <a:lumOff val="40000"/>
            </a:schemeClr>
          </a:solidFill>
          <a:ln w="63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900" dirty="0" smtClean="0">
                <a:solidFill>
                  <a:srgbClr val="0070C0"/>
                </a:solidFill>
                <a:latin typeface="MingLiU" pitchFamily="49" charset="-120"/>
                <a:ea typeface="MingLiU" pitchFamily="49" charset="-120"/>
                <a:cs typeface="Times New Roman" pitchFamily="18" charset="0"/>
              </a:rPr>
              <a:t>ADC/TDC</a:t>
            </a:r>
          </a:p>
          <a:p>
            <a:pPr algn="ctr"/>
            <a:endParaRPr lang="en-US" sz="900" dirty="0">
              <a:solidFill>
                <a:srgbClr val="0070C0"/>
              </a:solidFill>
              <a:latin typeface="MingLiU" pitchFamily="49" charset="-120"/>
              <a:ea typeface="MingLiU" pitchFamily="49" charset="-120"/>
              <a:cs typeface="Times New Roman" pitchFamily="18" charset="0"/>
            </a:endParaRPr>
          </a:p>
        </p:txBody>
      </p:sp>
      <p:cxnSp>
        <p:nvCxnSpPr>
          <p:cNvPr id="61" name="Elbow Connector 60"/>
          <p:cNvCxnSpPr/>
          <p:nvPr/>
        </p:nvCxnSpPr>
        <p:spPr>
          <a:xfrm rot="10800000" flipV="1">
            <a:off x="7467600" y="2819400"/>
            <a:ext cx="609600" cy="22860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5400000">
            <a:off x="6896100" y="3467100"/>
            <a:ext cx="23622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63" name="Elbow Connector 62"/>
          <p:cNvCxnSpPr/>
          <p:nvPr/>
        </p:nvCxnSpPr>
        <p:spPr>
          <a:xfrm rot="10800000" flipV="1">
            <a:off x="7467600" y="4648200"/>
            <a:ext cx="609600" cy="22860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rot="10800000">
            <a:off x="7010400" y="4114800"/>
            <a:ext cx="1066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6477000" y="4114800"/>
            <a:ext cx="457200" cy="0"/>
          </a:xfrm>
          <a:prstGeom prst="line">
            <a:avLst/>
          </a:prstGeom>
          <a:ln w="38100">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5943600" y="2286000"/>
            <a:ext cx="1410964" cy="307777"/>
          </a:xfrm>
          <a:prstGeom prst="rect">
            <a:avLst/>
          </a:prstGeom>
          <a:noFill/>
        </p:spPr>
        <p:txBody>
          <a:bodyPr wrap="none" rtlCol="0">
            <a:spAutoFit/>
          </a:bodyPr>
          <a:lstStyle/>
          <a:p>
            <a:r>
              <a:rPr lang="en-US" sz="1400" dirty="0" smtClean="0">
                <a:solidFill>
                  <a:schemeClr val="accent6">
                    <a:lumMod val="75000"/>
                  </a:schemeClr>
                </a:solidFill>
                <a:latin typeface="Times" pitchFamily="18" charset="0"/>
              </a:rPr>
              <a:t>Front End Crates</a:t>
            </a:r>
            <a:endParaRPr lang="en-US" sz="1400" dirty="0">
              <a:solidFill>
                <a:schemeClr val="accent6">
                  <a:lumMod val="75000"/>
                </a:schemeClr>
              </a:solidFill>
              <a:latin typeface="Times" pitchFamily="18" charset="0"/>
            </a:endParaRPr>
          </a:p>
        </p:txBody>
      </p:sp>
      <p:sp>
        <p:nvSpPr>
          <p:cNvPr id="67" name="TextBox 66"/>
          <p:cNvSpPr txBox="1"/>
          <p:nvPr/>
        </p:nvSpPr>
        <p:spPr>
          <a:xfrm>
            <a:off x="6248400" y="4114800"/>
            <a:ext cx="1055417" cy="276999"/>
          </a:xfrm>
          <a:prstGeom prst="rect">
            <a:avLst/>
          </a:prstGeom>
          <a:noFill/>
        </p:spPr>
        <p:txBody>
          <a:bodyPr wrap="none" rtlCol="0">
            <a:spAutoFit/>
          </a:bodyPr>
          <a:lstStyle/>
          <a:p>
            <a:r>
              <a:rPr lang="en-US" sz="1200" dirty="0" smtClean="0">
                <a:solidFill>
                  <a:schemeClr val="accent6">
                    <a:lumMod val="75000"/>
                  </a:schemeClr>
                </a:solidFill>
              </a:rPr>
              <a:t>Up to 8 crates</a:t>
            </a:r>
            <a:endParaRPr lang="en-US" sz="1200" dirty="0">
              <a:solidFill>
                <a:schemeClr val="accent6">
                  <a:lumMod val="75000"/>
                </a:schemeClr>
              </a:solidFill>
            </a:endParaRPr>
          </a:p>
        </p:txBody>
      </p:sp>
      <p:sp>
        <p:nvSpPr>
          <p:cNvPr id="68" name="TextBox 67"/>
          <p:cNvSpPr txBox="1"/>
          <p:nvPr/>
        </p:nvSpPr>
        <p:spPr>
          <a:xfrm>
            <a:off x="990600" y="1524000"/>
            <a:ext cx="4953000" cy="769441"/>
          </a:xfrm>
          <a:prstGeom prst="rect">
            <a:avLst/>
          </a:prstGeom>
          <a:noFill/>
        </p:spPr>
        <p:txBody>
          <a:bodyPr wrap="square" rtlCol="0">
            <a:spAutoFit/>
          </a:bodyPr>
          <a:lstStyle/>
          <a:p>
            <a:r>
              <a:rPr lang="en-US" sz="1600" dirty="0" smtClean="0"/>
              <a:t>3.2 Commissioning/testing setup (or a small DAQ system)</a:t>
            </a:r>
          </a:p>
          <a:p>
            <a:endParaRPr lang="en-US" sz="1400" dirty="0" smtClean="0"/>
          </a:p>
          <a:p>
            <a:r>
              <a:rPr lang="en-US" sz="1400" dirty="0" smtClean="0"/>
              <a:t>Up </a:t>
            </a:r>
            <a:r>
              <a:rPr lang="en-US" sz="1400" dirty="0" smtClean="0"/>
              <a:t>to 9 </a:t>
            </a:r>
            <a:r>
              <a:rPr lang="en-US" sz="1400" dirty="0" smtClean="0"/>
              <a:t>(front end) </a:t>
            </a:r>
            <a:r>
              <a:rPr lang="en-US" sz="1400" dirty="0" smtClean="0"/>
              <a:t>crates in total</a:t>
            </a:r>
            <a:endParaRPr lang="en-US" sz="1400" dirty="0"/>
          </a:p>
        </p:txBody>
      </p:sp>
      <p:sp>
        <p:nvSpPr>
          <p:cNvPr id="69" name="TextBox 68"/>
          <p:cNvSpPr txBox="1"/>
          <p:nvPr/>
        </p:nvSpPr>
        <p:spPr>
          <a:xfrm>
            <a:off x="2286000" y="4267200"/>
            <a:ext cx="2010935" cy="646331"/>
          </a:xfrm>
          <a:prstGeom prst="rect">
            <a:avLst/>
          </a:prstGeom>
          <a:noFill/>
        </p:spPr>
        <p:txBody>
          <a:bodyPr wrap="none" rtlCol="0">
            <a:spAutoFit/>
          </a:bodyPr>
          <a:lstStyle/>
          <a:p>
            <a:r>
              <a:rPr lang="en-US" sz="1200" dirty="0" smtClean="0">
                <a:solidFill>
                  <a:schemeClr val="accent6">
                    <a:lumMod val="75000"/>
                  </a:schemeClr>
                </a:solidFill>
                <a:latin typeface="Times" pitchFamily="18" charset="0"/>
              </a:rPr>
              <a:t>TID as TI (this crate) </a:t>
            </a:r>
          </a:p>
          <a:p>
            <a:r>
              <a:rPr lang="en-US" sz="1200" dirty="0" smtClean="0">
                <a:solidFill>
                  <a:schemeClr val="accent6">
                    <a:lumMod val="75000"/>
                  </a:schemeClr>
                </a:solidFill>
                <a:latin typeface="Times" pitchFamily="18" charset="0"/>
              </a:rPr>
              <a:t>and TD (up to 8 other crates) </a:t>
            </a:r>
          </a:p>
          <a:p>
            <a:r>
              <a:rPr lang="en-US" sz="1200" dirty="0" smtClean="0">
                <a:solidFill>
                  <a:schemeClr val="accent6">
                    <a:lumMod val="75000"/>
                  </a:schemeClr>
                </a:solidFill>
                <a:latin typeface="Times" pitchFamily="18" charset="0"/>
              </a:rPr>
              <a:t>with TS function</a:t>
            </a:r>
            <a:endParaRPr lang="en-US" sz="1200" dirty="0">
              <a:solidFill>
                <a:schemeClr val="accent6">
                  <a:lumMod val="75000"/>
                </a:schemeClr>
              </a:solidFill>
              <a:latin typeface="Times" pitchFamily="18" charset="0"/>
            </a:endParaRPr>
          </a:p>
        </p:txBody>
      </p:sp>
      <p:sp>
        <p:nvSpPr>
          <p:cNvPr id="70" name="TextBox 69"/>
          <p:cNvSpPr txBox="1"/>
          <p:nvPr/>
        </p:nvSpPr>
        <p:spPr>
          <a:xfrm>
            <a:off x="2438400" y="2743200"/>
            <a:ext cx="1340432" cy="307777"/>
          </a:xfrm>
          <a:prstGeom prst="rect">
            <a:avLst/>
          </a:prstGeom>
          <a:noFill/>
        </p:spPr>
        <p:txBody>
          <a:bodyPr wrap="none" rtlCol="0">
            <a:spAutoFit/>
          </a:bodyPr>
          <a:lstStyle/>
          <a:p>
            <a:r>
              <a:rPr lang="en-US" sz="1400" dirty="0" smtClean="0">
                <a:solidFill>
                  <a:schemeClr val="accent6">
                    <a:lumMod val="75000"/>
                  </a:schemeClr>
                </a:solidFill>
                <a:latin typeface="Times" pitchFamily="18" charset="0"/>
              </a:rPr>
              <a:t>Front End Crate</a:t>
            </a:r>
            <a:endParaRPr lang="en-US" sz="1400" dirty="0">
              <a:solidFill>
                <a:schemeClr val="accent6">
                  <a:lumMod val="75000"/>
                </a:schemeClr>
              </a:solidFill>
              <a:latin typeface="Times" pitchFamily="18" charset="0"/>
            </a:endParaRPr>
          </a:p>
        </p:txBody>
      </p:sp>
      <p:sp>
        <p:nvSpPr>
          <p:cNvPr id="71" name="Date Placeholder 70"/>
          <p:cNvSpPr>
            <a:spLocks noGrp="1"/>
          </p:cNvSpPr>
          <p:nvPr>
            <p:ph type="dt" sz="half" idx="10"/>
          </p:nvPr>
        </p:nvSpPr>
        <p:spPr/>
        <p:txBody>
          <a:bodyPr/>
          <a:lstStyle/>
          <a:p>
            <a:fld id="{B5E3D906-E4E2-4C45-BCE6-2104EF422ACD}" type="datetime1">
              <a:rPr lang="en-US" smtClean="0"/>
              <a:t>7/2/2010</a:t>
            </a:fld>
            <a:endParaRPr lang="en-US"/>
          </a:p>
        </p:txBody>
      </p:sp>
      <p:sp>
        <p:nvSpPr>
          <p:cNvPr id="72" name="Slide Number Placeholder 71"/>
          <p:cNvSpPr>
            <a:spLocks noGrp="1"/>
          </p:cNvSpPr>
          <p:nvPr>
            <p:ph type="sldNum" sz="quarter" idx="12"/>
          </p:nvPr>
        </p:nvSpPr>
        <p:spPr/>
        <p:txBody>
          <a:bodyPr/>
          <a:lstStyle/>
          <a:p>
            <a:fld id="{2137C638-EF9B-4E99-89A8-0D440D12FEEE}"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19400" y="762000"/>
            <a:ext cx="4015908" cy="461665"/>
          </a:xfrm>
          <a:prstGeom prst="rect">
            <a:avLst/>
          </a:prstGeom>
          <a:solidFill>
            <a:srgbClr val="0606E4">
              <a:alpha val="49000"/>
            </a:srgbClr>
          </a:solidFill>
        </p:spPr>
        <p:txBody>
          <a:bodyPr wrap="none">
            <a:spAutoFit/>
          </a:bodyPr>
          <a:lstStyle/>
          <a:p>
            <a:r>
              <a:rPr lang="en-US" sz="2400" dirty="0" smtClean="0"/>
              <a:t>3. Possible usage in the system</a:t>
            </a:r>
          </a:p>
        </p:txBody>
      </p:sp>
      <p:sp>
        <p:nvSpPr>
          <p:cNvPr id="132" name="Rectangle 131"/>
          <p:cNvSpPr/>
          <p:nvPr/>
        </p:nvSpPr>
        <p:spPr>
          <a:xfrm>
            <a:off x="6019800" y="1295400"/>
            <a:ext cx="76200" cy="1219200"/>
          </a:xfrm>
          <a:prstGeom prst="rect">
            <a:avLst/>
          </a:prstGeom>
          <a:solidFill>
            <a:schemeClr val="bg2">
              <a:lumMod val="50000"/>
            </a:schemeClr>
          </a:solidFill>
          <a:ln w="63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1100" dirty="0" smtClean="0">
                <a:solidFill>
                  <a:srgbClr val="C00000"/>
                </a:solidFill>
                <a:latin typeface="MingLiU" pitchFamily="49" charset="-120"/>
                <a:ea typeface="MingLiU" pitchFamily="49" charset="-120"/>
                <a:cs typeface="Times New Roman" pitchFamily="18" charset="0"/>
              </a:rPr>
              <a:t>TS</a:t>
            </a:r>
          </a:p>
          <a:p>
            <a:pPr algn="ctr"/>
            <a:endParaRPr lang="en-US" sz="1100" dirty="0">
              <a:solidFill>
                <a:srgbClr val="C00000"/>
              </a:solidFill>
              <a:latin typeface="MingLiU" pitchFamily="49" charset="-120"/>
              <a:ea typeface="MingLiU" pitchFamily="49" charset="-120"/>
              <a:cs typeface="Times New Roman" pitchFamily="18" charset="0"/>
            </a:endParaRPr>
          </a:p>
        </p:txBody>
      </p:sp>
      <p:sp>
        <p:nvSpPr>
          <p:cNvPr id="133" name="Rectangle 132"/>
          <p:cNvSpPr/>
          <p:nvPr/>
        </p:nvSpPr>
        <p:spPr>
          <a:xfrm>
            <a:off x="5334000" y="1295400"/>
            <a:ext cx="76200" cy="1219200"/>
          </a:xfrm>
          <a:prstGeom prst="rect">
            <a:avLst/>
          </a:prstGeom>
          <a:solidFill>
            <a:schemeClr val="bg2">
              <a:lumMod val="50000"/>
            </a:schemeClr>
          </a:solidFill>
          <a:ln w="63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1050" dirty="0" smtClean="0">
                <a:solidFill>
                  <a:srgbClr val="FCFC20"/>
                </a:solidFill>
                <a:latin typeface="MingLiU" pitchFamily="49" charset="-120"/>
                <a:ea typeface="MingLiU" pitchFamily="49" charset="-120"/>
                <a:cs typeface="Times New Roman" pitchFamily="18" charset="0"/>
              </a:rPr>
              <a:t>SD</a:t>
            </a:r>
          </a:p>
          <a:p>
            <a:pPr algn="ctr"/>
            <a:endParaRPr lang="en-US" sz="1100" dirty="0">
              <a:solidFill>
                <a:srgbClr val="FCFC20"/>
              </a:solidFill>
              <a:latin typeface="MingLiU" pitchFamily="49" charset="-120"/>
              <a:ea typeface="MingLiU" pitchFamily="49" charset="-120"/>
              <a:cs typeface="Times New Roman" pitchFamily="18" charset="0"/>
            </a:endParaRPr>
          </a:p>
        </p:txBody>
      </p:sp>
      <p:sp>
        <p:nvSpPr>
          <p:cNvPr id="134" name="Rectangle 133"/>
          <p:cNvSpPr/>
          <p:nvPr/>
        </p:nvSpPr>
        <p:spPr>
          <a:xfrm>
            <a:off x="5410200" y="1295400"/>
            <a:ext cx="76200" cy="1219200"/>
          </a:xfrm>
          <a:prstGeom prst="rect">
            <a:avLst/>
          </a:prstGeom>
          <a:solidFill>
            <a:schemeClr val="bg2">
              <a:lumMod val="50000"/>
            </a:schemeClr>
          </a:solidFill>
          <a:ln w="63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1050" dirty="0" smtClean="0">
                <a:solidFill>
                  <a:srgbClr val="00B050"/>
                </a:solidFill>
                <a:latin typeface="MingLiU" pitchFamily="49" charset="-120"/>
                <a:ea typeface="MingLiU" pitchFamily="49" charset="-120"/>
                <a:cs typeface="Times New Roman" pitchFamily="18" charset="0"/>
              </a:rPr>
              <a:t>T</a:t>
            </a:r>
          </a:p>
          <a:p>
            <a:pPr algn="ctr"/>
            <a:r>
              <a:rPr lang="en-US" sz="600" dirty="0" smtClean="0">
                <a:solidFill>
                  <a:srgbClr val="00B050"/>
                </a:solidFill>
                <a:latin typeface="MingLiU" pitchFamily="49" charset="-120"/>
                <a:ea typeface="MingLiU" pitchFamily="49" charset="-120"/>
                <a:cs typeface="Times New Roman" pitchFamily="18" charset="0"/>
              </a:rPr>
              <a:t>I</a:t>
            </a:r>
            <a:r>
              <a:rPr lang="en-US" sz="1050" dirty="0" smtClean="0">
                <a:solidFill>
                  <a:srgbClr val="00B050"/>
                </a:solidFill>
                <a:latin typeface="MingLiU" pitchFamily="49" charset="-120"/>
                <a:ea typeface="MingLiU" pitchFamily="49" charset="-120"/>
                <a:cs typeface="Times New Roman" pitchFamily="18" charset="0"/>
              </a:rPr>
              <a:t>D</a:t>
            </a:r>
          </a:p>
          <a:p>
            <a:pPr algn="ctr"/>
            <a:endParaRPr lang="en-US" sz="1100" dirty="0">
              <a:solidFill>
                <a:srgbClr val="00B050"/>
              </a:solidFill>
              <a:latin typeface="MingLiU" pitchFamily="49" charset="-120"/>
              <a:ea typeface="MingLiU" pitchFamily="49" charset="-120"/>
              <a:cs typeface="Times New Roman" pitchFamily="18" charset="0"/>
            </a:endParaRPr>
          </a:p>
        </p:txBody>
      </p:sp>
      <p:sp>
        <p:nvSpPr>
          <p:cNvPr id="135" name="Rectangle 134"/>
          <p:cNvSpPr/>
          <p:nvPr/>
        </p:nvSpPr>
        <p:spPr>
          <a:xfrm>
            <a:off x="5486400" y="1295400"/>
            <a:ext cx="76200" cy="1219200"/>
          </a:xfrm>
          <a:prstGeom prst="rect">
            <a:avLst/>
          </a:prstGeom>
          <a:solidFill>
            <a:schemeClr val="bg2">
              <a:lumMod val="50000"/>
            </a:schemeClr>
          </a:solidFill>
          <a:ln w="63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1050" dirty="0" smtClean="0">
                <a:solidFill>
                  <a:srgbClr val="00B050"/>
                </a:solidFill>
                <a:latin typeface="MingLiU" pitchFamily="49" charset="-120"/>
                <a:ea typeface="MingLiU" pitchFamily="49" charset="-120"/>
                <a:cs typeface="Times New Roman" pitchFamily="18" charset="0"/>
              </a:rPr>
              <a:t>T</a:t>
            </a:r>
          </a:p>
          <a:p>
            <a:pPr algn="ctr"/>
            <a:r>
              <a:rPr lang="en-US" sz="600" dirty="0" smtClean="0">
                <a:solidFill>
                  <a:srgbClr val="00B050"/>
                </a:solidFill>
                <a:latin typeface="MingLiU" pitchFamily="49" charset="-120"/>
                <a:ea typeface="MingLiU" pitchFamily="49" charset="-120"/>
                <a:cs typeface="Times New Roman" pitchFamily="18" charset="0"/>
              </a:rPr>
              <a:t>I</a:t>
            </a:r>
            <a:r>
              <a:rPr lang="en-US" sz="1050" dirty="0" smtClean="0">
                <a:solidFill>
                  <a:srgbClr val="00B050"/>
                </a:solidFill>
                <a:latin typeface="MingLiU" pitchFamily="49" charset="-120"/>
                <a:ea typeface="MingLiU" pitchFamily="49" charset="-120"/>
                <a:cs typeface="Times New Roman" pitchFamily="18" charset="0"/>
              </a:rPr>
              <a:t>D</a:t>
            </a:r>
          </a:p>
          <a:p>
            <a:pPr algn="ctr"/>
            <a:endParaRPr lang="en-US" sz="1100" dirty="0">
              <a:solidFill>
                <a:srgbClr val="00B050"/>
              </a:solidFill>
              <a:latin typeface="MingLiU" pitchFamily="49" charset="-120"/>
              <a:ea typeface="MingLiU" pitchFamily="49" charset="-120"/>
              <a:cs typeface="Times New Roman" pitchFamily="18" charset="0"/>
            </a:endParaRPr>
          </a:p>
        </p:txBody>
      </p:sp>
      <p:sp>
        <p:nvSpPr>
          <p:cNvPr id="136" name="Rectangle 135"/>
          <p:cNvSpPr/>
          <p:nvPr/>
        </p:nvSpPr>
        <p:spPr>
          <a:xfrm>
            <a:off x="5562600" y="1295400"/>
            <a:ext cx="76200" cy="1219200"/>
          </a:xfrm>
          <a:prstGeom prst="rect">
            <a:avLst/>
          </a:prstGeom>
          <a:solidFill>
            <a:schemeClr val="bg2">
              <a:lumMod val="50000"/>
            </a:schemeClr>
          </a:solidFill>
          <a:ln w="63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1050" dirty="0" smtClean="0">
                <a:solidFill>
                  <a:srgbClr val="00B050"/>
                </a:solidFill>
                <a:latin typeface="MingLiU" pitchFamily="49" charset="-120"/>
                <a:ea typeface="MingLiU" pitchFamily="49" charset="-120"/>
                <a:cs typeface="Times New Roman" pitchFamily="18" charset="0"/>
              </a:rPr>
              <a:t>T</a:t>
            </a:r>
          </a:p>
          <a:p>
            <a:pPr algn="ctr"/>
            <a:r>
              <a:rPr lang="en-US" sz="600" dirty="0" smtClean="0">
                <a:solidFill>
                  <a:srgbClr val="00B050"/>
                </a:solidFill>
                <a:latin typeface="MingLiU" pitchFamily="49" charset="-120"/>
                <a:ea typeface="MingLiU" pitchFamily="49" charset="-120"/>
                <a:cs typeface="Times New Roman" pitchFamily="18" charset="0"/>
              </a:rPr>
              <a:t>I</a:t>
            </a:r>
            <a:r>
              <a:rPr lang="en-US" sz="1050" dirty="0" smtClean="0">
                <a:solidFill>
                  <a:srgbClr val="00B050"/>
                </a:solidFill>
                <a:latin typeface="MingLiU" pitchFamily="49" charset="-120"/>
                <a:ea typeface="MingLiU" pitchFamily="49" charset="-120"/>
                <a:cs typeface="Times New Roman" pitchFamily="18" charset="0"/>
              </a:rPr>
              <a:t>D</a:t>
            </a:r>
          </a:p>
          <a:p>
            <a:pPr algn="ctr"/>
            <a:endParaRPr lang="en-US" sz="1100" dirty="0">
              <a:solidFill>
                <a:srgbClr val="00B050"/>
              </a:solidFill>
              <a:latin typeface="MingLiU" pitchFamily="49" charset="-120"/>
              <a:ea typeface="MingLiU" pitchFamily="49" charset="-120"/>
              <a:cs typeface="Times New Roman" pitchFamily="18" charset="0"/>
            </a:endParaRPr>
          </a:p>
        </p:txBody>
      </p:sp>
      <p:sp>
        <p:nvSpPr>
          <p:cNvPr id="137" name="Rectangle 136"/>
          <p:cNvSpPr/>
          <p:nvPr/>
        </p:nvSpPr>
        <p:spPr>
          <a:xfrm>
            <a:off x="5638800" y="1295400"/>
            <a:ext cx="76200" cy="1219200"/>
          </a:xfrm>
          <a:prstGeom prst="rect">
            <a:avLst/>
          </a:prstGeom>
          <a:solidFill>
            <a:schemeClr val="bg2">
              <a:lumMod val="50000"/>
            </a:schemeClr>
          </a:solidFill>
          <a:ln w="63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1050" dirty="0" smtClean="0">
                <a:solidFill>
                  <a:srgbClr val="00B050"/>
                </a:solidFill>
                <a:latin typeface="MingLiU" pitchFamily="49" charset="-120"/>
                <a:ea typeface="MingLiU" pitchFamily="49" charset="-120"/>
                <a:cs typeface="Times New Roman" pitchFamily="18" charset="0"/>
              </a:rPr>
              <a:t>T</a:t>
            </a:r>
          </a:p>
          <a:p>
            <a:pPr algn="ctr"/>
            <a:r>
              <a:rPr lang="en-US" sz="600" dirty="0" smtClean="0">
                <a:solidFill>
                  <a:srgbClr val="00B050"/>
                </a:solidFill>
                <a:latin typeface="MingLiU" pitchFamily="49" charset="-120"/>
                <a:ea typeface="MingLiU" pitchFamily="49" charset="-120"/>
                <a:cs typeface="Times New Roman" pitchFamily="18" charset="0"/>
              </a:rPr>
              <a:t>I</a:t>
            </a:r>
            <a:r>
              <a:rPr lang="en-US" sz="1050" dirty="0" smtClean="0">
                <a:solidFill>
                  <a:srgbClr val="00B050"/>
                </a:solidFill>
                <a:latin typeface="MingLiU" pitchFamily="49" charset="-120"/>
                <a:ea typeface="MingLiU" pitchFamily="49" charset="-120"/>
                <a:cs typeface="Times New Roman" pitchFamily="18" charset="0"/>
              </a:rPr>
              <a:t>D</a:t>
            </a:r>
          </a:p>
          <a:p>
            <a:pPr algn="ctr"/>
            <a:endParaRPr lang="en-US" sz="1100" dirty="0">
              <a:solidFill>
                <a:srgbClr val="00B050"/>
              </a:solidFill>
              <a:latin typeface="MingLiU" pitchFamily="49" charset="-120"/>
              <a:ea typeface="MingLiU" pitchFamily="49" charset="-120"/>
              <a:cs typeface="Times New Roman" pitchFamily="18" charset="0"/>
            </a:endParaRPr>
          </a:p>
        </p:txBody>
      </p:sp>
      <p:sp>
        <p:nvSpPr>
          <p:cNvPr id="138" name="Rectangle 137"/>
          <p:cNvSpPr/>
          <p:nvPr/>
        </p:nvSpPr>
        <p:spPr>
          <a:xfrm>
            <a:off x="5715000" y="1295400"/>
            <a:ext cx="76200" cy="1219200"/>
          </a:xfrm>
          <a:prstGeom prst="rect">
            <a:avLst/>
          </a:prstGeom>
          <a:solidFill>
            <a:schemeClr val="bg2">
              <a:lumMod val="50000"/>
            </a:schemeClr>
          </a:solidFill>
          <a:ln w="63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1050" dirty="0" smtClean="0">
                <a:solidFill>
                  <a:srgbClr val="00B050"/>
                </a:solidFill>
                <a:latin typeface="MingLiU" pitchFamily="49" charset="-120"/>
                <a:ea typeface="MingLiU" pitchFamily="49" charset="-120"/>
                <a:cs typeface="Times New Roman" pitchFamily="18" charset="0"/>
              </a:rPr>
              <a:t>T</a:t>
            </a:r>
          </a:p>
          <a:p>
            <a:pPr algn="ctr"/>
            <a:r>
              <a:rPr lang="en-US" sz="600" dirty="0" smtClean="0">
                <a:solidFill>
                  <a:srgbClr val="00B050"/>
                </a:solidFill>
                <a:latin typeface="MingLiU" pitchFamily="49" charset="-120"/>
                <a:ea typeface="MingLiU" pitchFamily="49" charset="-120"/>
                <a:cs typeface="Times New Roman" pitchFamily="18" charset="0"/>
              </a:rPr>
              <a:t>I</a:t>
            </a:r>
            <a:r>
              <a:rPr lang="en-US" sz="1050" dirty="0" smtClean="0">
                <a:solidFill>
                  <a:srgbClr val="00B050"/>
                </a:solidFill>
                <a:latin typeface="MingLiU" pitchFamily="49" charset="-120"/>
                <a:ea typeface="MingLiU" pitchFamily="49" charset="-120"/>
                <a:cs typeface="Times New Roman" pitchFamily="18" charset="0"/>
              </a:rPr>
              <a:t>D</a:t>
            </a:r>
          </a:p>
          <a:p>
            <a:pPr algn="ctr"/>
            <a:endParaRPr lang="en-US" sz="1100" dirty="0">
              <a:solidFill>
                <a:srgbClr val="00B050"/>
              </a:solidFill>
              <a:latin typeface="MingLiU" pitchFamily="49" charset="-120"/>
              <a:ea typeface="MingLiU" pitchFamily="49" charset="-120"/>
              <a:cs typeface="Times New Roman" pitchFamily="18" charset="0"/>
            </a:endParaRPr>
          </a:p>
        </p:txBody>
      </p:sp>
      <p:sp>
        <p:nvSpPr>
          <p:cNvPr id="139" name="Rectangle 138"/>
          <p:cNvSpPr/>
          <p:nvPr/>
        </p:nvSpPr>
        <p:spPr>
          <a:xfrm>
            <a:off x="5791200" y="1295400"/>
            <a:ext cx="76200" cy="1219200"/>
          </a:xfrm>
          <a:prstGeom prst="rect">
            <a:avLst/>
          </a:prstGeom>
          <a:solidFill>
            <a:schemeClr val="bg2">
              <a:lumMod val="50000"/>
            </a:schemeClr>
          </a:solidFill>
          <a:ln w="63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1050" dirty="0" smtClean="0">
                <a:solidFill>
                  <a:srgbClr val="00B050"/>
                </a:solidFill>
                <a:latin typeface="MingLiU" pitchFamily="49" charset="-120"/>
                <a:ea typeface="MingLiU" pitchFamily="49" charset="-120"/>
                <a:cs typeface="Times New Roman" pitchFamily="18" charset="0"/>
              </a:rPr>
              <a:t>T</a:t>
            </a:r>
          </a:p>
          <a:p>
            <a:pPr algn="ctr"/>
            <a:r>
              <a:rPr lang="en-US" sz="600" dirty="0" smtClean="0">
                <a:solidFill>
                  <a:srgbClr val="00B050"/>
                </a:solidFill>
                <a:latin typeface="MingLiU" pitchFamily="49" charset="-120"/>
                <a:ea typeface="MingLiU" pitchFamily="49" charset="-120"/>
                <a:cs typeface="Times New Roman" pitchFamily="18" charset="0"/>
              </a:rPr>
              <a:t>I</a:t>
            </a:r>
            <a:r>
              <a:rPr lang="en-US" sz="1050" dirty="0" smtClean="0">
                <a:solidFill>
                  <a:srgbClr val="00B050"/>
                </a:solidFill>
                <a:latin typeface="MingLiU" pitchFamily="49" charset="-120"/>
                <a:ea typeface="MingLiU" pitchFamily="49" charset="-120"/>
                <a:cs typeface="Times New Roman" pitchFamily="18" charset="0"/>
              </a:rPr>
              <a:t>D</a:t>
            </a:r>
          </a:p>
          <a:p>
            <a:pPr algn="ctr"/>
            <a:endParaRPr lang="en-US" sz="1100" dirty="0">
              <a:solidFill>
                <a:srgbClr val="00B050"/>
              </a:solidFill>
              <a:latin typeface="MingLiU" pitchFamily="49" charset="-120"/>
              <a:ea typeface="MingLiU" pitchFamily="49" charset="-120"/>
              <a:cs typeface="Times New Roman" pitchFamily="18" charset="0"/>
            </a:endParaRPr>
          </a:p>
        </p:txBody>
      </p:sp>
      <p:sp>
        <p:nvSpPr>
          <p:cNvPr id="140" name="Rectangle 139"/>
          <p:cNvSpPr/>
          <p:nvPr/>
        </p:nvSpPr>
        <p:spPr>
          <a:xfrm>
            <a:off x="5867400" y="1295400"/>
            <a:ext cx="76200" cy="1219200"/>
          </a:xfrm>
          <a:prstGeom prst="rect">
            <a:avLst/>
          </a:prstGeom>
          <a:solidFill>
            <a:schemeClr val="bg2">
              <a:lumMod val="50000"/>
            </a:schemeClr>
          </a:solidFill>
          <a:ln w="63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1050" dirty="0" smtClean="0">
                <a:solidFill>
                  <a:srgbClr val="00B050"/>
                </a:solidFill>
                <a:latin typeface="MingLiU" pitchFamily="49" charset="-120"/>
                <a:ea typeface="MingLiU" pitchFamily="49" charset="-120"/>
                <a:cs typeface="Times New Roman" pitchFamily="18" charset="0"/>
              </a:rPr>
              <a:t>T</a:t>
            </a:r>
          </a:p>
          <a:p>
            <a:pPr algn="ctr"/>
            <a:r>
              <a:rPr lang="en-US" sz="600" dirty="0" smtClean="0">
                <a:solidFill>
                  <a:srgbClr val="00B050"/>
                </a:solidFill>
                <a:latin typeface="MingLiU" pitchFamily="49" charset="-120"/>
                <a:ea typeface="MingLiU" pitchFamily="49" charset="-120"/>
                <a:cs typeface="Times New Roman" pitchFamily="18" charset="0"/>
              </a:rPr>
              <a:t>I</a:t>
            </a:r>
            <a:r>
              <a:rPr lang="en-US" sz="1050" dirty="0" smtClean="0">
                <a:solidFill>
                  <a:srgbClr val="00B050"/>
                </a:solidFill>
                <a:latin typeface="MingLiU" pitchFamily="49" charset="-120"/>
                <a:ea typeface="MingLiU" pitchFamily="49" charset="-120"/>
                <a:cs typeface="Times New Roman" pitchFamily="18" charset="0"/>
              </a:rPr>
              <a:t>D</a:t>
            </a:r>
          </a:p>
          <a:p>
            <a:pPr algn="ctr"/>
            <a:endParaRPr lang="en-US" sz="1100" dirty="0">
              <a:solidFill>
                <a:srgbClr val="00B050"/>
              </a:solidFill>
              <a:latin typeface="MingLiU" pitchFamily="49" charset="-120"/>
              <a:ea typeface="MingLiU" pitchFamily="49" charset="-120"/>
              <a:cs typeface="Times New Roman" pitchFamily="18" charset="0"/>
            </a:endParaRPr>
          </a:p>
        </p:txBody>
      </p:sp>
      <p:sp>
        <p:nvSpPr>
          <p:cNvPr id="141" name="Rectangle 140"/>
          <p:cNvSpPr/>
          <p:nvPr/>
        </p:nvSpPr>
        <p:spPr>
          <a:xfrm>
            <a:off x="5943600" y="1295400"/>
            <a:ext cx="76200" cy="1219200"/>
          </a:xfrm>
          <a:prstGeom prst="rect">
            <a:avLst/>
          </a:prstGeom>
          <a:solidFill>
            <a:schemeClr val="bg2">
              <a:lumMod val="50000"/>
            </a:schemeClr>
          </a:solidFill>
          <a:ln w="63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1050" dirty="0" smtClean="0">
                <a:solidFill>
                  <a:srgbClr val="00B050"/>
                </a:solidFill>
                <a:latin typeface="MingLiU" pitchFamily="49" charset="-120"/>
                <a:ea typeface="MingLiU" pitchFamily="49" charset="-120"/>
                <a:cs typeface="Times New Roman" pitchFamily="18" charset="0"/>
              </a:rPr>
              <a:t>T</a:t>
            </a:r>
          </a:p>
          <a:p>
            <a:pPr algn="ctr"/>
            <a:r>
              <a:rPr lang="en-US" sz="600" dirty="0" smtClean="0">
                <a:solidFill>
                  <a:srgbClr val="00B050"/>
                </a:solidFill>
                <a:latin typeface="MingLiU" pitchFamily="49" charset="-120"/>
                <a:ea typeface="MingLiU" pitchFamily="49" charset="-120"/>
                <a:cs typeface="Times New Roman" pitchFamily="18" charset="0"/>
              </a:rPr>
              <a:t>I</a:t>
            </a:r>
            <a:r>
              <a:rPr lang="en-US" sz="1050" dirty="0" smtClean="0">
                <a:solidFill>
                  <a:srgbClr val="00B050"/>
                </a:solidFill>
                <a:latin typeface="MingLiU" pitchFamily="49" charset="-120"/>
                <a:ea typeface="MingLiU" pitchFamily="49" charset="-120"/>
                <a:cs typeface="Times New Roman" pitchFamily="18" charset="0"/>
              </a:rPr>
              <a:t>D</a:t>
            </a:r>
          </a:p>
          <a:p>
            <a:pPr algn="ctr"/>
            <a:endParaRPr lang="en-US" sz="1100" dirty="0">
              <a:solidFill>
                <a:srgbClr val="00B050"/>
              </a:solidFill>
              <a:latin typeface="MingLiU" pitchFamily="49" charset="-120"/>
              <a:ea typeface="MingLiU" pitchFamily="49" charset="-120"/>
              <a:cs typeface="Times New Roman" pitchFamily="18" charset="0"/>
            </a:endParaRPr>
          </a:p>
        </p:txBody>
      </p:sp>
      <p:sp>
        <p:nvSpPr>
          <p:cNvPr id="142" name="Rectangle 141"/>
          <p:cNvSpPr/>
          <p:nvPr/>
        </p:nvSpPr>
        <p:spPr>
          <a:xfrm>
            <a:off x="4724400" y="1295400"/>
            <a:ext cx="76200" cy="1219200"/>
          </a:xfrm>
          <a:prstGeom prst="rect">
            <a:avLst/>
          </a:prstGeom>
          <a:solidFill>
            <a:schemeClr val="bg2">
              <a:lumMod val="50000"/>
            </a:schemeClr>
          </a:solidFill>
          <a:ln w="63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1050" dirty="0" smtClean="0">
                <a:solidFill>
                  <a:srgbClr val="00B050"/>
                </a:solidFill>
                <a:latin typeface="MingLiU" pitchFamily="49" charset="-120"/>
                <a:ea typeface="MingLiU" pitchFamily="49" charset="-120"/>
                <a:cs typeface="Times New Roman" pitchFamily="18" charset="0"/>
              </a:rPr>
              <a:t>T</a:t>
            </a:r>
          </a:p>
          <a:p>
            <a:pPr algn="ctr"/>
            <a:r>
              <a:rPr lang="en-US" sz="600" dirty="0" smtClean="0">
                <a:solidFill>
                  <a:srgbClr val="00B050"/>
                </a:solidFill>
                <a:latin typeface="MingLiU" pitchFamily="49" charset="-120"/>
                <a:ea typeface="MingLiU" pitchFamily="49" charset="-120"/>
                <a:cs typeface="Times New Roman" pitchFamily="18" charset="0"/>
              </a:rPr>
              <a:t>I</a:t>
            </a:r>
            <a:r>
              <a:rPr lang="en-US" sz="1050" dirty="0" smtClean="0">
                <a:solidFill>
                  <a:srgbClr val="00B050"/>
                </a:solidFill>
                <a:latin typeface="MingLiU" pitchFamily="49" charset="-120"/>
                <a:ea typeface="MingLiU" pitchFamily="49" charset="-120"/>
                <a:cs typeface="Times New Roman" pitchFamily="18" charset="0"/>
              </a:rPr>
              <a:t>D</a:t>
            </a:r>
          </a:p>
          <a:p>
            <a:pPr algn="ctr"/>
            <a:endParaRPr lang="en-US" sz="1100" dirty="0">
              <a:solidFill>
                <a:srgbClr val="00B050"/>
              </a:solidFill>
              <a:latin typeface="MingLiU" pitchFamily="49" charset="-120"/>
              <a:ea typeface="MingLiU" pitchFamily="49" charset="-120"/>
              <a:cs typeface="Times New Roman" pitchFamily="18" charset="0"/>
            </a:endParaRPr>
          </a:p>
        </p:txBody>
      </p:sp>
      <p:sp>
        <p:nvSpPr>
          <p:cNvPr id="143" name="Rectangle 142"/>
          <p:cNvSpPr/>
          <p:nvPr/>
        </p:nvSpPr>
        <p:spPr>
          <a:xfrm>
            <a:off x="4800600" y="1295400"/>
            <a:ext cx="76200" cy="1219200"/>
          </a:xfrm>
          <a:prstGeom prst="rect">
            <a:avLst/>
          </a:prstGeom>
          <a:solidFill>
            <a:schemeClr val="bg2">
              <a:lumMod val="50000"/>
            </a:schemeClr>
          </a:solidFill>
          <a:ln w="63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1050" dirty="0" smtClean="0">
                <a:solidFill>
                  <a:srgbClr val="00B050"/>
                </a:solidFill>
                <a:latin typeface="MingLiU" pitchFamily="49" charset="-120"/>
                <a:ea typeface="MingLiU" pitchFamily="49" charset="-120"/>
                <a:cs typeface="Times New Roman" pitchFamily="18" charset="0"/>
              </a:rPr>
              <a:t>T</a:t>
            </a:r>
          </a:p>
          <a:p>
            <a:pPr algn="ctr"/>
            <a:r>
              <a:rPr lang="en-US" sz="600" dirty="0" smtClean="0">
                <a:solidFill>
                  <a:srgbClr val="00B050"/>
                </a:solidFill>
                <a:latin typeface="MingLiU" pitchFamily="49" charset="-120"/>
                <a:ea typeface="MingLiU" pitchFamily="49" charset="-120"/>
                <a:cs typeface="Times New Roman" pitchFamily="18" charset="0"/>
              </a:rPr>
              <a:t>I</a:t>
            </a:r>
            <a:r>
              <a:rPr lang="en-US" sz="1050" dirty="0" smtClean="0">
                <a:solidFill>
                  <a:srgbClr val="00B050"/>
                </a:solidFill>
                <a:latin typeface="MingLiU" pitchFamily="49" charset="-120"/>
                <a:ea typeface="MingLiU" pitchFamily="49" charset="-120"/>
                <a:cs typeface="Times New Roman" pitchFamily="18" charset="0"/>
              </a:rPr>
              <a:t>D</a:t>
            </a:r>
          </a:p>
          <a:p>
            <a:pPr algn="ctr"/>
            <a:endParaRPr lang="en-US" sz="1100" dirty="0">
              <a:solidFill>
                <a:srgbClr val="00B050"/>
              </a:solidFill>
              <a:latin typeface="MingLiU" pitchFamily="49" charset="-120"/>
              <a:ea typeface="MingLiU" pitchFamily="49" charset="-120"/>
              <a:cs typeface="Times New Roman" pitchFamily="18" charset="0"/>
            </a:endParaRPr>
          </a:p>
        </p:txBody>
      </p:sp>
      <p:sp>
        <p:nvSpPr>
          <p:cNvPr id="144" name="Rectangle 143"/>
          <p:cNvSpPr/>
          <p:nvPr/>
        </p:nvSpPr>
        <p:spPr>
          <a:xfrm>
            <a:off x="4876800" y="1295400"/>
            <a:ext cx="76200" cy="1219200"/>
          </a:xfrm>
          <a:prstGeom prst="rect">
            <a:avLst/>
          </a:prstGeom>
          <a:solidFill>
            <a:schemeClr val="bg2">
              <a:lumMod val="50000"/>
            </a:schemeClr>
          </a:solidFill>
          <a:ln w="63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1050" dirty="0" smtClean="0">
                <a:solidFill>
                  <a:srgbClr val="00B050"/>
                </a:solidFill>
                <a:latin typeface="MingLiU" pitchFamily="49" charset="-120"/>
                <a:ea typeface="MingLiU" pitchFamily="49" charset="-120"/>
                <a:cs typeface="Times New Roman" pitchFamily="18" charset="0"/>
              </a:rPr>
              <a:t>T</a:t>
            </a:r>
          </a:p>
          <a:p>
            <a:pPr algn="ctr"/>
            <a:r>
              <a:rPr lang="en-US" sz="600" dirty="0" smtClean="0">
                <a:solidFill>
                  <a:srgbClr val="00B050"/>
                </a:solidFill>
                <a:latin typeface="MingLiU" pitchFamily="49" charset="-120"/>
                <a:ea typeface="MingLiU" pitchFamily="49" charset="-120"/>
                <a:cs typeface="Times New Roman" pitchFamily="18" charset="0"/>
              </a:rPr>
              <a:t>I</a:t>
            </a:r>
            <a:r>
              <a:rPr lang="en-US" sz="1050" dirty="0" smtClean="0">
                <a:solidFill>
                  <a:srgbClr val="00B050"/>
                </a:solidFill>
                <a:latin typeface="MingLiU" pitchFamily="49" charset="-120"/>
                <a:ea typeface="MingLiU" pitchFamily="49" charset="-120"/>
                <a:cs typeface="Times New Roman" pitchFamily="18" charset="0"/>
              </a:rPr>
              <a:t>D</a:t>
            </a:r>
          </a:p>
          <a:p>
            <a:pPr algn="ctr"/>
            <a:endParaRPr lang="en-US" sz="1100" dirty="0">
              <a:solidFill>
                <a:srgbClr val="00B050"/>
              </a:solidFill>
              <a:latin typeface="MingLiU" pitchFamily="49" charset="-120"/>
              <a:ea typeface="MingLiU" pitchFamily="49" charset="-120"/>
              <a:cs typeface="Times New Roman" pitchFamily="18" charset="0"/>
            </a:endParaRPr>
          </a:p>
        </p:txBody>
      </p:sp>
      <p:sp>
        <p:nvSpPr>
          <p:cNvPr id="145" name="Rectangle 144"/>
          <p:cNvSpPr/>
          <p:nvPr/>
        </p:nvSpPr>
        <p:spPr>
          <a:xfrm>
            <a:off x="4953000" y="1295400"/>
            <a:ext cx="76200" cy="1219200"/>
          </a:xfrm>
          <a:prstGeom prst="rect">
            <a:avLst/>
          </a:prstGeom>
          <a:solidFill>
            <a:schemeClr val="bg2">
              <a:lumMod val="50000"/>
            </a:schemeClr>
          </a:solidFill>
          <a:ln w="63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1050" dirty="0" smtClean="0">
                <a:solidFill>
                  <a:srgbClr val="00B050"/>
                </a:solidFill>
                <a:latin typeface="MingLiU" pitchFamily="49" charset="-120"/>
                <a:ea typeface="MingLiU" pitchFamily="49" charset="-120"/>
                <a:cs typeface="Times New Roman" pitchFamily="18" charset="0"/>
              </a:rPr>
              <a:t>T</a:t>
            </a:r>
          </a:p>
          <a:p>
            <a:pPr algn="ctr"/>
            <a:r>
              <a:rPr lang="en-US" sz="600" dirty="0" smtClean="0">
                <a:solidFill>
                  <a:srgbClr val="00B050"/>
                </a:solidFill>
                <a:latin typeface="MingLiU" pitchFamily="49" charset="-120"/>
                <a:ea typeface="MingLiU" pitchFamily="49" charset="-120"/>
                <a:cs typeface="Times New Roman" pitchFamily="18" charset="0"/>
              </a:rPr>
              <a:t>I</a:t>
            </a:r>
            <a:r>
              <a:rPr lang="en-US" sz="1050" dirty="0" smtClean="0">
                <a:solidFill>
                  <a:srgbClr val="00B050"/>
                </a:solidFill>
                <a:latin typeface="MingLiU" pitchFamily="49" charset="-120"/>
                <a:ea typeface="MingLiU" pitchFamily="49" charset="-120"/>
                <a:cs typeface="Times New Roman" pitchFamily="18" charset="0"/>
              </a:rPr>
              <a:t>D</a:t>
            </a:r>
          </a:p>
          <a:p>
            <a:pPr algn="ctr"/>
            <a:endParaRPr lang="en-US" sz="1100" dirty="0">
              <a:solidFill>
                <a:srgbClr val="00B050"/>
              </a:solidFill>
              <a:latin typeface="MingLiU" pitchFamily="49" charset="-120"/>
              <a:ea typeface="MingLiU" pitchFamily="49" charset="-120"/>
              <a:cs typeface="Times New Roman" pitchFamily="18" charset="0"/>
            </a:endParaRPr>
          </a:p>
        </p:txBody>
      </p:sp>
      <p:sp>
        <p:nvSpPr>
          <p:cNvPr id="146" name="Rectangle 145"/>
          <p:cNvSpPr/>
          <p:nvPr/>
        </p:nvSpPr>
        <p:spPr>
          <a:xfrm>
            <a:off x="5029200" y="1295400"/>
            <a:ext cx="76200" cy="1219200"/>
          </a:xfrm>
          <a:prstGeom prst="rect">
            <a:avLst/>
          </a:prstGeom>
          <a:solidFill>
            <a:schemeClr val="bg2">
              <a:lumMod val="50000"/>
            </a:schemeClr>
          </a:solidFill>
          <a:ln w="63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1050" dirty="0" smtClean="0">
                <a:solidFill>
                  <a:srgbClr val="00B050"/>
                </a:solidFill>
                <a:latin typeface="MingLiU" pitchFamily="49" charset="-120"/>
                <a:ea typeface="MingLiU" pitchFamily="49" charset="-120"/>
                <a:cs typeface="Times New Roman" pitchFamily="18" charset="0"/>
              </a:rPr>
              <a:t>T</a:t>
            </a:r>
          </a:p>
          <a:p>
            <a:pPr algn="ctr"/>
            <a:r>
              <a:rPr lang="en-US" sz="600" dirty="0" smtClean="0">
                <a:solidFill>
                  <a:srgbClr val="00B050"/>
                </a:solidFill>
                <a:latin typeface="MingLiU" pitchFamily="49" charset="-120"/>
                <a:ea typeface="MingLiU" pitchFamily="49" charset="-120"/>
                <a:cs typeface="Times New Roman" pitchFamily="18" charset="0"/>
              </a:rPr>
              <a:t>I</a:t>
            </a:r>
            <a:r>
              <a:rPr lang="en-US" sz="1050" dirty="0" smtClean="0">
                <a:solidFill>
                  <a:srgbClr val="00B050"/>
                </a:solidFill>
                <a:latin typeface="MingLiU" pitchFamily="49" charset="-120"/>
                <a:ea typeface="MingLiU" pitchFamily="49" charset="-120"/>
                <a:cs typeface="Times New Roman" pitchFamily="18" charset="0"/>
              </a:rPr>
              <a:t>D</a:t>
            </a:r>
          </a:p>
          <a:p>
            <a:pPr algn="ctr"/>
            <a:endParaRPr lang="en-US" sz="1100" dirty="0">
              <a:solidFill>
                <a:srgbClr val="00B050"/>
              </a:solidFill>
              <a:latin typeface="MingLiU" pitchFamily="49" charset="-120"/>
              <a:ea typeface="MingLiU" pitchFamily="49" charset="-120"/>
              <a:cs typeface="Times New Roman" pitchFamily="18" charset="0"/>
            </a:endParaRPr>
          </a:p>
        </p:txBody>
      </p:sp>
      <p:sp>
        <p:nvSpPr>
          <p:cNvPr id="147" name="Rectangle 146"/>
          <p:cNvSpPr/>
          <p:nvPr/>
        </p:nvSpPr>
        <p:spPr>
          <a:xfrm>
            <a:off x="5105400" y="1295400"/>
            <a:ext cx="76200" cy="1219200"/>
          </a:xfrm>
          <a:prstGeom prst="rect">
            <a:avLst/>
          </a:prstGeom>
          <a:solidFill>
            <a:schemeClr val="bg2">
              <a:lumMod val="50000"/>
            </a:schemeClr>
          </a:solidFill>
          <a:ln w="63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1050" dirty="0" smtClean="0">
                <a:solidFill>
                  <a:srgbClr val="00B050"/>
                </a:solidFill>
                <a:latin typeface="MingLiU" pitchFamily="49" charset="-120"/>
                <a:ea typeface="MingLiU" pitchFamily="49" charset="-120"/>
                <a:cs typeface="Times New Roman" pitchFamily="18" charset="0"/>
              </a:rPr>
              <a:t>T</a:t>
            </a:r>
          </a:p>
          <a:p>
            <a:pPr algn="ctr"/>
            <a:r>
              <a:rPr lang="en-US" sz="600" dirty="0" smtClean="0">
                <a:solidFill>
                  <a:srgbClr val="00B050"/>
                </a:solidFill>
                <a:latin typeface="MingLiU" pitchFamily="49" charset="-120"/>
                <a:ea typeface="MingLiU" pitchFamily="49" charset="-120"/>
                <a:cs typeface="Times New Roman" pitchFamily="18" charset="0"/>
              </a:rPr>
              <a:t>I</a:t>
            </a:r>
            <a:r>
              <a:rPr lang="en-US" sz="1050" dirty="0" smtClean="0">
                <a:solidFill>
                  <a:srgbClr val="00B050"/>
                </a:solidFill>
                <a:latin typeface="MingLiU" pitchFamily="49" charset="-120"/>
                <a:ea typeface="MingLiU" pitchFamily="49" charset="-120"/>
                <a:cs typeface="Times New Roman" pitchFamily="18" charset="0"/>
              </a:rPr>
              <a:t>D</a:t>
            </a:r>
          </a:p>
          <a:p>
            <a:pPr algn="ctr"/>
            <a:endParaRPr lang="en-US" sz="1100" dirty="0">
              <a:solidFill>
                <a:srgbClr val="00B050"/>
              </a:solidFill>
              <a:latin typeface="MingLiU" pitchFamily="49" charset="-120"/>
              <a:ea typeface="MingLiU" pitchFamily="49" charset="-120"/>
              <a:cs typeface="Times New Roman" pitchFamily="18" charset="0"/>
            </a:endParaRPr>
          </a:p>
        </p:txBody>
      </p:sp>
      <p:sp>
        <p:nvSpPr>
          <p:cNvPr id="148" name="Rectangle 147"/>
          <p:cNvSpPr/>
          <p:nvPr/>
        </p:nvSpPr>
        <p:spPr>
          <a:xfrm>
            <a:off x="5181600" y="1295400"/>
            <a:ext cx="76200" cy="1219200"/>
          </a:xfrm>
          <a:prstGeom prst="rect">
            <a:avLst/>
          </a:prstGeom>
          <a:solidFill>
            <a:schemeClr val="bg2">
              <a:lumMod val="50000"/>
            </a:schemeClr>
          </a:solidFill>
          <a:ln w="63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1050" dirty="0" smtClean="0">
                <a:solidFill>
                  <a:srgbClr val="00B050"/>
                </a:solidFill>
                <a:latin typeface="MingLiU" pitchFamily="49" charset="-120"/>
                <a:ea typeface="MingLiU" pitchFamily="49" charset="-120"/>
                <a:cs typeface="Times New Roman" pitchFamily="18" charset="0"/>
              </a:rPr>
              <a:t>T</a:t>
            </a:r>
          </a:p>
          <a:p>
            <a:pPr algn="ctr"/>
            <a:r>
              <a:rPr lang="en-US" sz="600" dirty="0" smtClean="0">
                <a:solidFill>
                  <a:srgbClr val="00B050"/>
                </a:solidFill>
                <a:latin typeface="MingLiU" pitchFamily="49" charset="-120"/>
                <a:ea typeface="MingLiU" pitchFamily="49" charset="-120"/>
                <a:cs typeface="Times New Roman" pitchFamily="18" charset="0"/>
              </a:rPr>
              <a:t>I</a:t>
            </a:r>
            <a:r>
              <a:rPr lang="en-US" sz="1050" dirty="0" smtClean="0">
                <a:solidFill>
                  <a:srgbClr val="00B050"/>
                </a:solidFill>
                <a:latin typeface="MingLiU" pitchFamily="49" charset="-120"/>
                <a:ea typeface="MingLiU" pitchFamily="49" charset="-120"/>
                <a:cs typeface="Times New Roman" pitchFamily="18" charset="0"/>
              </a:rPr>
              <a:t>D</a:t>
            </a:r>
          </a:p>
          <a:p>
            <a:pPr algn="ctr"/>
            <a:endParaRPr lang="en-US" sz="1100" dirty="0">
              <a:solidFill>
                <a:srgbClr val="00B050"/>
              </a:solidFill>
              <a:latin typeface="MingLiU" pitchFamily="49" charset="-120"/>
              <a:ea typeface="MingLiU" pitchFamily="49" charset="-120"/>
              <a:cs typeface="Times New Roman" pitchFamily="18" charset="0"/>
            </a:endParaRPr>
          </a:p>
        </p:txBody>
      </p:sp>
      <p:sp>
        <p:nvSpPr>
          <p:cNvPr id="149" name="Rectangle 148"/>
          <p:cNvSpPr/>
          <p:nvPr/>
        </p:nvSpPr>
        <p:spPr>
          <a:xfrm>
            <a:off x="5257800" y="1295400"/>
            <a:ext cx="76200" cy="1219200"/>
          </a:xfrm>
          <a:prstGeom prst="rect">
            <a:avLst/>
          </a:prstGeom>
          <a:solidFill>
            <a:schemeClr val="bg2">
              <a:lumMod val="50000"/>
            </a:schemeClr>
          </a:solidFill>
          <a:ln w="63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1050" dirty="0" smtClean="0">
                <a:solidFill>
                  <a:srgbClr val="00B050"/>
                </a:solidFill>
                <a:latin typeface="MingLiU" pitchFamily="49" charset="-120"/>
                <a:ea typeface="MingLiU" pitchFamily="49" charset="-120"/>
                <a:cs typeface="Times New Roman" pitchFamily="18" charset="0"/>
              </a:rPr>
              <a:t>T</a:t>
            </a:r>
          </a:p>
          <a:p>
            <a:pPr algn="ctr"/>
            <a:r>
              <a:rPr lang="en-US" sz="600" dirty="0" smtClean="0">
                <a:solidFill>
                  <a:srgbClr val="00B050"/>
                </a:solidFill>
                <a:latin typeface="MingLiU" pitchFamily="49" charset="-120"/>
                <a:ea typeface="MingLiU" pitchFamily="49" charset="-120"/>
                <a:cs typeface="Times New Roman" pitchFamily="18" charset="0"/>
              </a:rPr>
              <a:t>I</a:t>
            </a:r>
            <a:r>
              <a:rPr lang="en-US" sz="1050" dirty="0" smtClean="0">
                <a:solidFill>
                  <a:srgbClr val="00B050"/>
                </a:solidFill>
                <a:latin typeface="MingLiU" pitchFamily="49" charset="-120"/>
                <a:ea typeface="MingLiU" pitchFamily="49" charset="-120"/>
                <a:cs typeface="Times New Roman" pitchFamily="18" charset="0"/>
              </a:rPr>
              <a:t>D</a:t>
            </a:r>
          </a:p>
          <a:p>
            <a:pPr algn="ctr"/>
            <a:endParaRPr lang="en-US" sz="1100" dirty="0">
              <a:solidFill>
                <a:srgbClr val="00B050"/>
              </a:solidFill>
              <a:latin typeface="MingLiU" pitchFamily="49" charset="-120"/>
              <a:ea typeface="MingLiU" pitchFamily="49" charset="-120"/>
              <a:cs typeface="Times New Roman" pitchFamily="18" charset="0"/>
            </a:endParaRPr>
          </a:p>
        </p:txBody>
      </p:sp>
      <p:sp>
        <p:nvSpPr>
          <p:cNvPr id="150" name="Rectangle 149"/>
          <p:cNvSpPr/>
          <p:nvPr/>
        </p:nvSpPr>
        <p:spPr>
          <a:xfrm>
            <a:off x="4572000" y="1295400"/>
            <a:ext cx="152400" cy="1219200"/>
          </a:xfrm>
          <a:prstGeom prst="rect">
            <a:avLst/>
          </a:prstGeom>
          <a:solidFill>
            <a:schemeClr val="bg2">
              <a:lumMod val="50000"/>
            </a:schemeClr>
          </a:solidFill>
          <a:ln w="63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1050" dirty="0" smtClean="0">
                <a:solidFill>
                  <a:srgbClr val="FF0000"/>
                </a:solidFill>
                <a:latin typeface="MingLiU" pitchFamily="49" charset="-120"/>
                <a:ea typeface="MingLiU" pitchFamily="49" charset="-120"/>
                <a:cs typeface="Times New Roman" pitchFamily="18" charset="0"/>
              </a:rPr>
              <a:t>V</a:t>
            </a:r>
          </a:p>
          <a:p>
            <a:pPr algn="ctr"/>
            <a:r>
              <a:rPr lang="en-US" sz="1050" dirty="0" smtClean="0">
                <a:solidFill>
                  <a:srgbClr val="FF0000"/>
                </a:solidFill>
                <a:latin typeface="MingLiU" pitchFamily="49" charset="-120"/>
                <a:ea typeface="MingLiU" pitchFamily="49" charset="-120"/>
                <a:cs typeface="Times New Roman" pitchFamily="18" charset="0"/>
              </a:rPr>
              <a:t>M</a:t>
            </a:r>
          </a:p>
          <a:p>
            <a:pPr algn="ctr"/>
            <a:r>
              <a:rPr lang="en-US" sz="1050" dirty="0" smtClean="0">
                <a:solidFill>
                  <a:srgbClr val="FF0000"/>
                </a:solidFill>
                <a:latin typeface="MingLiU" pitchFamily="49" charset="-120"/>
                <a:ea typeface="MingLiU" pitchFamily="49" charset="-120"/>
                <a:cs typeface="Times New Roman" pitchFamily="18" charset="0"/>
              </a:rPr>
              <a:t>E</a:t>
            </a:r>
          </a:p>
          <a:p>
            <a:pPr algn="ctr"/>
            <a:endParaRPr lang="en-US" sz="1100" dirty="0">
              <a:solidFill>
                <a:srgbClr val="FF0000"/>
              </a:solidFill>
              <a:latin typeface="MingLiU" pitchFamily="49" charset="-120"/>
              <a:ea typeface="MingLiU" pitchFamily="49" charset="-120"/>
              <a:cs typeface="Times New Roman" pitchFamily="18" charset="0"/>
            </a:endParaRPr>
          </a:p>
        </p:txBody>
      </p:sp>
      <p:sp>
        <p:nvSpPr>
          <p:cNvPr id="151" name="Rectangle 150"/>
          <p:cNvSpPr/>
          <p:nvPr/>
        </p:nvSpPr>
        <p:spPr>
          <a:xfrm>
            <a:off x="2590800" y="3048000"/>
            <a:ext cx="76200" cy="1219200"/>
          </a:xfrm>
          <a:prstGeom prst="rect">
            <a:avLst/>
          </a:prstGeom>
          <a:solidFill>
            <a:schemeClr val="accent6">
              <a:lumMod val="60000"/>
              <a:lumOff val="40000"/>
            </a:schemeClr>
          </a:solidFill>
          <a:ln w="63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1050" dirty="0" smtClean="0">
                <a:solidFill>
                  <a:srgbClr val="FCFC20"/>
                </a:solidFill>
                <a:latin typeface="MingLiU" pitchFamily="49" charset="-120"/>
                <a:ea typeface="MingLiU" pitchFamily="49" charset="-120"/>
                <a:cs typeface="Times New Roman" pitchFamily="18" charset="0"/>
              </a:rPr>
              <a:t>SD</a:t>
            </a:r>
          </a:p>
          <a:p>
            <a:pPr algn="ctr"/>
            <a:endParaRPr lang="en-US" sz="1100" dirty="0">
              <a:solidFill>
                <a:srgbClr val="FCFC20"/>
              </a:solidFill>
              <a:latin typeface="MingLiU" pitchFamily="49" charset="-120"/>
              <a:ea typeface="MingLiU" pitchFamily="49" charset="-120"/>
              <a:cs typeface="Times New Roman" pitchFamily="18" charset="0"/>
            </a:endParaRPr>
          </a:p>
        </p:txBody>
      </p:sp>
      <p:sp>
        <p:nvSpPr>
          <p:cNvPr id="152" name="Rectangle 151"/>
          <p:cNvSpPr/>
          <p:nvPr/>
        </p:nvSpPr>
        <p:spPr>
          <a:xfrm>
            <a:off x="3276600" y="3048000"/>
            <a:ext cx="76200" cy="1219200"/>
          </a:xfrm>
          <a:prstGeom prst="rect">
            <a:avLst/>
          </a:prstGeom>
          <a:solidFill>
            <a:schemeClr val="accent6">
              <a:lumMod val="60000"/>
              <a:lumOff val="40000"/>
            </a:schemeClr>
          </a:solidFill>
          <a:ln w="63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1050" dirty="0" smtClean="0">
                <a:solidFill>
                  <a:srgbClr val="00B050"/>
                </a:solidFill>
                <a:latin typeface="MingLiU" pitchFamily="49" charset="-120"/>
                <a:ea typeface="MingLiU" pitchFamily="49" charset="-120"/>
                <a:cs typeface="Times New Roman" pitchFamily="18" charset="0"/>
              </a:rPr>
              <a:t>T</a:t>
            </a:r>
          </a:p>
          <a:p>
            <a:pPr algn="ctr"/>
            <a:r>
              <a:rPr lang="en-US" sz="1100" dirty="0" smtClean="0">
                <a:solidFill>
                  <a:srgbClr val="00B050"/>
                </a:solidFill>
                <a:latin typeface="MingLiU" pitchFamily="49" charset="-120"/>
                <a:ea typeface="MingLiU" pitchFamily="49" charset="-120"/>
                <a:cs typeface="Times New Roman" pitchFamily="18" charset="0"/>
              </a:rPr>
              <a:t>I</a:t>
            </a:r>
            <a:r>
              <a:rPr lang="en-US" sz="500" dirty="0" smtClean="0">
                <a:solidFill>
                  <a:srgbClr val="00B050"/>
                </a:solidFill>
                <a:latin typeface="MingLiU" pitchFamily="49" charset="-120"/>
                <a:ea typeface="MingLiU" pitchFamily="49" charset="-120"/>
                <a:cs typeface="Times New Roman" pitchFamily="18" charset="0"/>
              </a:rPr>
              <a:t>D</a:t>
            </a:r>
            <a:endParaRPr lang="en-US" sz="1050" dirty="0" smtClean="0">
              <a:solidFill>
                <a:srgbClr val="00B050"/>
              </a:solidFill>
              <a:latin typeface="MingLiU" pitchFamily="49" charset="-120"/>
              <a:ea typeface="MingLiU" pitchFamily="49" charset="-120"/>
              <a:cs typeface="Times New Roman" pitchFamily="18" charset="0"/>
            </a:endParaRPr>
          </a:p>
          <a:p>
            <a:pPr algn="ctr"/>
            <a:endParaRPr lang="en-US" sz="1100" dirty="0">
              <a:solidFill>
                <a:srgbClr val="00B050"/>
              </a:solidFill>
              <a:latin typeface="MingLiU" pitchFamily="49" charset="-120"/>
              <a:ea typeface="MingLiU" pitchFamily="49" charset="-120"/>
              <a:cs typeface="Times New Roman" pitchFamily="18" charset="0"/>
            </a:endParaRPr>
          </a:p>
        </p:txBody>
      </p:sp>
      <p:sp>
        <p:nvSpPr>
          <p:cNvPr id="153" name="Rectangle 152"/>
          <p:cNvSpPr/>
          <p:nvPr/>
        </p:nvSpPr>
        <p:spPr>
          <a:xfrm>
            <a:off x="1981200" y="3048000"/>
            <a:ext cx="76200" cy="1219200"/>
          </a:xfrm>
          <a:prstGeom prst="rect">
            <a:avLst/>
          </a:prstGeom>
          <a:solidFill>
            <a:schemeClr val="accent6">
              <a:lumMod val="60000"/>
              <a:lumOff val="40000"/>
            </a:schemeClr>
          </a:solidFill>
          <a:ln w="63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900" dirty="0" smtClean="0">
                <a:solidFill>
                  <a:srgbClr val="0070C0"/>
                </a:solidFill>
                <a:latin typeface="MingLiU" pitchFamily="49" charset="-120"/>
                <a:ea typeface="MingLiU" pitchFamily="49" charset="-120"/>
                <a:cs typeface="Times New Roman" pitchFamily="18" charset="0"/>
              </a:rPr>
              <a:t>ADC/TDC</a:t>
            </a:r>
          </a:p>
          <a:p>
            <a:pPr algn="ctr"/>
            <a:endParaRPr lang="en-US" sz="900" dirty="0">
              <a:solidFill>
                <a:srgbClr val="0070C0"/>
              </a:solidFill>
              <a:latin typeface="MingLiU" pitchFamily="49" charset="-120"/>
              <a:ea typeface="MingLiU" pitchFamily="49" charset="-120"/>
              <a:cs typeface="Times New Roman" pitchFamily="18" charset="0"/>
            </a:endParaRPr>
          </a:p>
        </p:txBody>
      </p:sp>
      <p:sp>
        <p:nvSpPr>
          <p:cNvPr id="154" name="Rectangle 153"/>
          <p:cNvSpPr/>
          <p:nvPr/>
        </p:nvSpPr>
        <p:spPr>
          <a:xfrm>
            <a:off x="1828800" y="3048000"/>
            <a:ext cx="152400" cy="1219200"/>
          </a:xfrm>
          <a:prstGeom prst="rect">
            <a:avLst/>
          </a:prstGeom>
          <a:solidFill>
            <a:schemeClr val="accent6">
              <a:lumMod val="60000"/>
              <a:lumOff val="40000"/>
            </a:schemeClr>
          </a:solidFill>
          <a:ln w="63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1050" dirty="0" smtClean="0">
                <a:solidFill>
                  <a:srgbClr val="FF0000"/>
                </a:solidFill>
                <a:latin typeface="MingLiU" pitchFamily="49" charset="-120"/>
                <a:ea typeface="MingLiU" pitchFamily="49" charset="-120"/>
                <a:cs typeface="Times New Roman" pitchFamily="18" charset="0"/>
              </a:rPr>
              <a:t>V</a:t>
            </a:r>
          </a:p>
          <a:p>
            <a:pPr algn="ctr"/>
            <a:r>
              <a:rPr lang="en-US" sz="1050" dirty="0" smtClean="0">
                <a:solidFill>
                  <a:srgbClr val="FF0000"/>
                </a:solidFill>
                <a:latin typeface="MingLiU" pitchFamily="49" charset="-120"/>
                <a:ea typeface="MingLiU" pitchFamily="49" charset="-120"/>
                <a:cs typeface="Times New Roman" pitchFamily="18" charset="0"/>
              </a:rPr>
              <a:t>M</a:t>
            </a:r>
          </a:p>
          <a:p>
            <a:pPr algn="ctr"/>
            <a:r>
              <a:rPr lang="en-US" sz="1050" dirty="0" smtClean="0">
                <a:solidFill>
                  <a:srgbClr val="FF0000"/>
                </a:solidFill>
                <a:latin typeface="MingLiU" pitchFamily="49" charset="-120"/>
                <a:ea typeface="MingLiU" pitchFamily="49" charset="-120"/>
                <a:cs typeface="Times New Roman" pitchFamily="18" charset="0"/>
              </a:rPr>
              <a:t>E</a:t>
            </a:r>
          </a:p>
          <a:p>
            <a:pPr algn="ctr"/>
            <a:endParaRPr lang="en-US" sz="1100" dirty="0">
              <a:solidFill>
                <a:srgbClr val="FF0000"/>
              </a:solidFill>
              <a:latin typeface="MingLiU" pitchFamily="49" charset="-120"/>
              <a:ea typeface="MingLiU" pitchFamily="49" charset="-120"/>
              <a:cs typeface="Times New Roman" pitchFamily="18" charset="0"/>
            </a:endParaRPr>
          </a:p>
        </p:txBody>
      </p:sp>
      <p:sp>
        <p:nvSpPr>
          <p:cNvPr id="155" name="Rectangle 154"/>
          <p:cNvSpPr/>
          <p:nvPr/>
        </p:nvSpPr>
        <p:spPr>
          <a:xfrm>
            <a:off x="2057400" y="3048000"/>
            <a:ext cx="76200" cy="1219200"/>
          </a:xfrm>
          <a:prstGeom prst="rect">
            <a:avLst/>
          </a:prstGeom>
          <a:solidFill>
            <a:schemeClr val="accent6">
              <a:lumMod val="60000"/>
              <a:lumOff val="40000"/>
            </a:schemeClr>
          </a:solidFill>
          <a:ln w="63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900" dirty="0" smtClean="0">
                <a:solidFill>
                  <a:srgbClr val="0070C0"/>
                </a:solidFill>
                <a:latin typeface="MingLiU" pitchFamily="49" charset="-120"/>
                <a:ea typeface="MingLiU" pitchFamily="49" charset="-120"/>
                <a:cs typeface="Times New Roman" pitchFamily="18" charset="0"/>
              </a:rPr>
              <a:t>ADC/TDC</a:t>
            </a:r>
          </a:p>
          <a:p>
            <a:pPr algn="ctr"/>
            <a:endParaRPr lang="en-US" sz="900" dirty="0">
              <a:solidFill>
                <a:srgbClr val="0070C0"/>
              </a:solidFill>
              <a:latin typeface="MingLiU" pitchFamily="49" charset="-120"/>
              <a:ea typeface="MingLiU" pitchFamily="49" charset="-120"/>
              <a:cs typeface="Times New Roman" pitchFamily="18" charset="0"/>
            </a:endParaRPr>
          </a:p>
        </p:txBody>
      </p:sp>
      <p:sp>
        <p:nvSpPr>
          <p:cNvPr id="156" name="Rectangle 155"/>
          <p:cNvSpPr/>
          <p:nvPr/>
        </p:nvSpPr>
        <p:spPr>
          <a:xfrm>
            <a:off x="2133600" y="3048000"/>
            <a:ext cx="76200" cy="1219200"/>
          </a:xfrm>
          <a:prstGeom prst="rect">
            <a:avLst/>
          </a:prstGeom>
          <a:solidFill>
            <a:schemeClr val="accent6">
              <a:lumMod val="60000"/>
              <a:lumOff val="40000"/>
            </a:schemeClr>
          </a:solidFill>
          <a:ln w="63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900" dirty="0" smtClean="0">
                <a:solidFill>
                  <a:srgbClr val="0070C0"/>
                </a:solidFill>
                <a:latin typeface="MingLiU" pitchFamily="49" charset="-120"/>
                <a:ea typeface="MingLiU" pitchFamily="49" charset="-120"/>
                <a:cs typeface="Times New Roman" pitchFamily="18" charset="0"/>
              </a:rPr>
              <a:t>ADC/TDC</a:t>
            </a:r>
          </a:p>
          <a:p>
            <a:pPr algn="ctr"/>
            <a:endParaRPr lang="en-US" sz="900" dirty="0">
              <a:solidFill>
                <a:srgbClr val="0070C0"/>
              </a:solidFill>
              <a:latin typeface="MingLiU" pitchFamily="49" charset="-120"/>
              <a:ea typeface="MingLiU" pitchFamily="49" charset="-120"/>
              <a:cs typeface="Times New Roman" pitchFamily="18" charset="0"/>
            </a:endParaRPr>
          </a:p>
        </p:txBody>
      </p:sp>
      <p:sp>
        <p:nvSpPr>
          <p:cNvPr id="157" name="Rectangle 156"/>
          <p:cNvSpPr/>
          <p:nvPr/>
        </p:nvSpPr>
        <p:spPr>
          <a:xfrm>
            <a:off x="2209800" y="3048000"/>
            <a:ext cx="76200" cy="1219200"/>
          </a:xfrm>
          <a:prstGeom prst="rect">
            <a:avLst/>
          </a:prstGeom>
          <a:solidFill>
            <a:schemeClr val="accent6">
              <a:lumMod val="60000"/>
              <a:lumOff val="40000"/>
            </a:schemeClr>
          </a:solidFill>
          <a:ln w="63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900" dirty="0" smtClean="0">
                <a:solidFill>
                  <a:srgbClr val="0070C0"/>
                </a:solidFill>
                <a:latin typeface="MingLiU" pitchFamily="49" charset="-120"/>
                <a:ea typeface="MingLiU" pitchFamily="49" charset="-120"/>
                <a:cs typeface="Times New Roman" pitchFamily="18" charset="0"/>
              </a:rPr>
              <a:t>ADC/TDC</a:t>
            </a:r>
          </a:p>
          <a:p>
            <a:pPr algn="ctr"/>
            <a:endParaRPr lang="en-US" sz="900" dirty="0">
              <a:solidFill>
                <a:srgbClr val="0070C0"/>
              </a:solidFill>
              <a:latin typeface="MingLiU" pitchFamily="49" charset="-120"/>
              <a:ea typeface="MingLiU" pitchFamily="49" charset="-120"/>
              <a:cs typeface="Times New Roman" pitchFamily="18" charset="0"/>
            </a:endParaRPr>
          </a:p>
        </p:txBody>
      </p:sp>
      <p:sp>
        <p:nvSpPr>
          <p:cNvPr id="158" name="Rectangle 157"/>
          <p:cNvSpPr/>
          <p:nvPr/>
        </p:nvSpPr>
        <p:spPr>
          <a:xfrm>
            <a:off x="2286000" y="3048000"/>
            <a:ext cx="76200" cy="1219200"/>
          </a:xfrm>
          <a:prstGeom prst="rect">
            <a:avLst/>
          </a:prstGeom>
          <a:solidFill>
            <a:schemeClr val="accent6">
              <a:lumMod val="60000"/>
              <a:lumOff val="40000"/>
            </a:schemeClr>
          </a:solidFill>
          <a:ln w="63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900" dirty="0" smtClean="0">
                <a:solidFill>
                  <a:srgbClr val="0070C0"/>
                </a:solidFill>
                <a:latin typeface="MingLiU" pitchFamily="49" charset="-120"/>
                <a:ea typeface="MingLiU" pitchFamily="49" charset="-120"/>
                <a:cs typeface="Times New Roman" pitchFamily="18" charset="0"/>
              </a:rPr>
              <a:t>ADC/TDC</a:t>
            </a:r>
          </a:p>
          <a:p>
            <a:pPr algn="ctr"/>
            <a:endParaRPr lang="en-US" sz="900" dirty="0">
              <a:solidFill>
                <a:srgbClr val="0070C0"/>
              </a:solidFill>
              <a:latin typeface="MingLiU" pitchFamily="49" charset="-120"/>
              <a:ea typeface="MingLiU" pitchFamily="49" charset="-120"/>
              <a:cs typeface="Times New Roman" pitchFamily="18" charset="0"/>
            </a:endParaRPr>
          </a:p>
        </p:txBody>
      </p:sp>
      <p:sp>
        <p:nvSpPr>
          <p:cNvPr id="159" name="Rectangle 158"/>
          <p:cNvSpPr/>
          <p:nvPr/>
        </p:nvSpPr>
        <p:spPr>
          <a:xfrm>
            <a:off x="2362200" y="3048000"/>
            <a:ext cx="76200" cy="1219200"/>
          </a:xfrm>
          <a:prstGeom prst="rect">
            <a:avLst/>
          </a:prstGeom>
          <a:solidFill>
            <a:schemeClr val="accent6">
              <a:lumMod val="60000"/>
              <a:lumOff val="40000"/>
            </a:schemeClr>
          </a:solidFill>
          <a:ln w="63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900" dirty="0" smtClean="0">
                <a:solidFill>
                  <a:srgbClr val="0070C0"/>
                </a:solidFill>
                <a:latin typeface="MingLiU" pitchFamily="49" charset="-120"/>
                <a:ea typeface="MingLiU" pitchFamily="49" charset="-120"/>
                <a:cs typeface="Times New Roman" pitchFamily="18" charset="0"/>
              </a:rPr>
              <a:t>ADC/TDC</a:t>
            </a:r>
          </a:p>
          <a:p>
            <a:pPr algn="ctr"/>
            <a:endParaRPr lang="en-US" sz="900" dirty="0">
              <a:solidFill>
                <a:srgbClr val="0070C0"/>
              </a:solidFill>
              <a:latin typeface="MingLiU" pitchFamily="49" charset="-120"/>
              <a:ea typeface="MingLiU" pitchFamily="49" charset="-120"/>
              <a:cs typeface="Times New Roman" pitchFamily="18" charset="0"/>
            </a:endParaRPr>
          </a:p>
        </p:txBody>
      </p:sp>
      <p:sp>
        <p:nvSpPr>
          <p:cNvPr id="160" name="Rectangle 159"/>
          <p:cNvSpPr/>
          <p:nvPr/>
        </p:nvSpPr>
        <p:spPr>
          <a:xfrm>
            <a:off x="2438400" y="3048000"/>
            <a:ext cx="76200" cy="1219200"/>
          </a:xfrm>
          <a:prstGeom prst="rect">
            <a:avLst/>
          </a:prstGeom>
          <a:solidFill>
            <a:schemeClr val="accent6">
              <a:lumMod val="60000"/>
              <a:lumOff val="40000"/>
            </a:schemeClr>
          </a:solidFill>
          <a:ln w="63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900" dirty="0" smtClean="0">
                <a:solidFill>
                  <a:srgbClr val="0070C0"/>
                </a:solidFill>
                <a:latin typeface="MingLiU" pitchFamily="49" charset="-120"/>
                <a:ea typeface="MingLiU" pitchFamily="49" charset="-120"/>
                <a:cs typeface="Times New Roman" pitchFamily="18" charset="0"/>
              </a:rPr>
              <a:t>ADC/TDC</a:t>
            </a:r>
          </a:p>
          <a:p>
            <a:pPr algn="ctr"/>
            <a:endParaRPr lang="en-US" sz="900" dirty="0">
              <a:solidFill>
                <a:srgbClr val="0070C0"/>
              </a:solidFill>
              <a:latin typeface="MingLiU" pitchFamily="49" charset="-120"/>
              <a:ea typeface="MingLiU" pitchFamily="49" charset="-120"/>
              <a:cs typeface="Times New Roman" pitchFamily="18" charset="0"/>
            </a:endParaRPr>
          </a:p>
        </p:txBody>
      </p:sp>
      <p:sp>
        <p:nvSpPr>
          <p:cNvPr id="161" name="Rectangle 160"/>
          <p:cNvSpPr/>
          <p:nvPr/>
        </p:nvSpPr>
        <p:spPr>
          <a:xfrm>
            <a:off x="2514600" y="3048000"/>
            <a:ext cx="76200" cy="1219200"/>
          </a:xfrm>
          <a:prstGeom prst="rect">
            <a:avLst/>
          </a:prstGeom>
          <a:solidFill>
            <a:schemeClr val="accent6">
              <a:lumMod val="60000"/>
              <a:lumOff val="40000"/>
            </a:schemeClr>
          </a:solidFill>
          <a:ln w="63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900" dirty="0" smtClean="0">
                <a:solidFill>
                  <a:srgbClr val="0070C0"/>
                </a:solidFill>
                <a:latin typeface="MingLiU" pitchFamily="49" charset="-120"/>
                <a:ea typeface="MingLiU" pitchFamily="49" charset="-120"/>
                <a:cs typeface="Times New Roman" pitchFamily="18" charset="0"/>
              </a:rPr>
              <a:t>ADC/TDC</a:t>
            </a:r>
          </a:p>
          <a:p>
            <a:pPr algn="ctr"/>
            <a:endParaRPr lang="en-US" sz="900" dirty="0">
              <a:solidFill>
                <a:srgbClr val="0070C0"/>
              </a:solidFill>
              <a:latin typeface="MingLiU" pitchFamily="49" charset="-120"/>
              <a:ea typeface="MingLiU" pitchFamily="49" charset="-120"/>
              <a:cs typeface="Times New Roman" pitchFamily="18" charset="0"/>
            </a:endParaRPr>
          </a:p>
        </p:txBody>
      </p:sp>
      <p:sp>
        <p:nvSpPr>
          <p:cNvPr id="162" name="Rectangle 161"/>
          <p:cNvSpPr/>
          <p:nvPr/>
        </p:nvSpPr>
        <p:spPr>
          <a:xfrm>
            <a:off x="2667000" y="3048000"/>
            <a:ext cx="76200" cy="1219200"/>
          </a:xfrm>
          <a:prstGeom prst="rect">
            <a:avLst/>
          </a:prstGeom>
          <a:solidFill>
            <a:schemeClr val="accent6">
              <a:lumMod val="60000"/>
              <a:lumOff val="40000"/>
            </a:schemeClr>
          </a:solidFill>
          <a:ln w="63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900" dirty="0" smtClean="0">
                <a:solidFill>
                  <a:srgbClr val="0070C0"/>
                </a:solidFill>
                <a:latin typeface="MingLiU" pitchFamily="49" charset="-120"/>
                <a:ea typeface="MingLiU" pitchFamily="49" charset="-120"/>
                <a:cs typeface="Times New Roman" pitchFamily="18" charset="0"/>
              </a:rPr>
              <a:t>ADC/TDC</a:t>
            </a:r>
          </a:p>
          <a:p>
            <a:pPr algn="ctr"/>
            <a:endParaRPr lang="en-US" sz="900" dirty="0">
              <a:solidFill>
                <a:srgbClr val="0070C0"/>
              </a:solidFill>
              <a:latin typeface="MingLiU" pitchFamily="49" charset="-120"/>
              <a:ea typeface="MingLiU" pitchFamily="49" charset="-120"/>
              <a:cs typeface="Times New Roman" pitchFamily="18" charset="0"/>
            </a:endParaRPr>
          </a:p>
        </p:txBody>
      </p:sp>
      <p:sp>
        <p:nvSpPr>
          <p:cNvPr id="163" name="Rectangle 162"/>
          <p:cNvSpPr/>
          <p:nvPr/>
        </p:nvSpPr>
        <p:spPr>
          <a:xfrm>
            <a:off x="2743200" y="3048000"/>
            <a:ext cx="76200" cy="1219200"/>
          </a:xfrm>
          <a:prstGeom prst="rect">
            <a:avLst/>
          </a:prstGeom>
          <a:solidFill>
            <a:schemeClr val="accent6">
              <a:lumMod val="60000"/>
              <a:lumOff val="40000"/>
            </a:schemeClr>
          </a:solidFill>
          <a:ln w="63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900" dirty="0" smtClean="0">
                <a:solidFill>
                  <a:srgbClr val="0070C0"/>
                </a:solidFill>
                <a:latin typeface="MingLiU" pitchFamily="49" charset="-120"/>
                <a:ea typeface="MingLiU" pitchFamily="49" charset="-120"/>
                <a:cs typeface="Times New Roman" pitchFamily="18" charset="0"/>
              </a:rPr>
              <a:t>ADC/TDC</a:t>
            </a:r>
          </a:p>
          <a:p>
            <a:pPr algn="ctr"/>
            <a:endParaRPr lang="en-US" sz="900" dirty="0">
              <a:solidFill>
                <a:srgbClr val="0070C0"/>
              </a:solidFill>
              <a:latin typeface="MingLiU" pitchFamily="49" charset="-120"/>
              <a:ea typeface="MingLiU" pitchFamily="49" charset="-120"/>
              <a:cs typeface="Times New Roman" pitchFamily="18" charset="0"/>
            </a:endParaRPr>
          </a:p>
        </p:txBody>
      </p:sp>
      <p:sp>
        <p:nvSpPr>
          <p:cNvPr id="164" name="Rectangle 163"/>
          <p:cNvSpPr/>
          <p:nvPr/>
        </p:nvSpPr>
        <p:spPr>
          <a:xfrm>
            <a:off x="2819400" y="3048000"/>
            <a:ext cx="76200" cy="1219200"/>
          </a:xfrm>
          <a:prstGeom prst="rect">
            <a:avLst/>
          </a:prstGeom>
          <a:solidFill>
            <a:schemeClr val="accent6">
              <a:lumMod val="60000"/>
              <a:lumOff val="40000"/>
            </a:schemeClr>
          </a:solidFill>
          <a:ln w="63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900" dirty="0" smtClean="0">
                <a:solidFill>
                  <a:srgbClr val="0070C0"/>
                </a:solidFill>
                <a:latin typeface="MingLiU" pitchFamily="49" charset="-120"/>
                <a:ea typeface="MingLiU" pitchFamily="49" charset="-120"/>
                <a:cs typeface="Times New Roman" pitchFamily="18" charset="0"/>
              </a:rPr>
              <a:t>ADC/TDC</a:t>
            </a:r>
          </a:p>
          <a:p>
            <a:pPr algn="ctr"/>
            <a:endParaRPr lang="en-US" sz="900" dirty="0">
              <a:solidFill>
                <a:srgbClr val="0070C0"/>
              </a:solidFill>
              <a:latin typeface="MingLiU" pitchFamily="49" charset="-120"/>
              <a:ea typeface="MingLiU" pitchFamily="49" charset="-120"/>
              <a:cs typeface="Times New Roman" pitchFamily="18" charset="0"/>
            </a:endParaRPr>
          </a:p>
        </p:txBody>
      </p:sp>
      <p:sp>
        <p:nvSpPr>
          <p:cNvPr id="165" name="Rectangle 164"/>
          <p:cNvSpPr/>
          <p:nvPr/>
        </p:nvSpPr>
        <p:spPr>
          <a:xfrm>
            <a:off x="2895600" y="3048000"/>
            <a:ext cx="76200" cy="1219200"/>
          </a:xfrm>
          <a:prstGeom prst="rect">
            <a:avLst/>
          </a:prstGeom>
          <a:solidFill>
            <a:schemeClr val="accent6">
              <a:lumMod val="60000"/>
              <a:lumOff val="40000"/>
            </a:schemeClr>
          </a:solidFill>
          <a:ln w="63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900" dirty="0" smtClean="0">
                <a:solidFill>
                  <a:srgbClr val="0070C0"/>
                </a:solidFill>
                <a:latin typeface="MingLiU" pitchFamily="49" charset="-120"/>
                <a:ea typeface="MingLiU" pitchFamily="49" charset="-120"/>
                <a:cs typeface="Times New Roman" pitchFamily="18" charset="0"/>
              </a:rPr>
              <a:t>ADC/TDC</a:t>
            </a:r>
          </a:p>
          <a:p>
            <a:pPr algn="ctr"/>
            <a:endParaRPr lang="en-US" sz="900" dirty="0">
              <a:solidFill>
                <a:srgbClr val="0070C0"/>
              </a:solidFill>
              <a:latin typeface="MingLiU" pitchFamily="49" charset="-120"/>
              <a:ea typeface="MingLiU" pitchFamily="49" charset="-120"/>
              <a:cs typeface="Times New Roman" pitchFamily="18" charset="0"/>
            </a:endParaRPr>
          </a:p>
        </p:txBody>
      </p:sp>
      <p:sp>
        <p:nvSpPr>
          <p:cNvPr id="166" name="Rectangle 165"/>
          <p:cNvSpPr/>
          <p:nvPr/>
        </p:nvSpPr>
        <p:spPr>
          <a:xfrm>
            <a:off x="2971800" y="3048000"/>
            <a:ext cx="76200" cy="1219200"/>
          </a:xfrm>
          <a:prstGeom prst="rect">
            <a:avLst/>
          </a:prstGeom>
          <a:solidFill>
            <a:schemeClr val="accent6">
              <a:lumMod val="60000"/>
              <a:lumOff val="40000"/>
            </a:schemeClr>
          </a:solidFill>
          <a:ln w="63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900" dirty="0" smtClean="0">
                <a:solidFill>
                  <a:srgbClr val="0070C0"/>
                </a:solidFill>
                <a:latin typeface="MingLiU" pitchFamily="49" charset="-120"/>
                <a:ea typeface="MingLiU" pitchFamily="49" charset="-120"/>
                <a:cs typeface="Times New Roman" pitchFamily="18" charset="0"/>
              </a:rPr>
              <a:t>ADC/TDC</a:t>
            </a:r>
          </a:p>
          <a:p>
            <a:pPr algn="ctr"/>
            <a:endParaRPr lang="en-US" sz="900" dirty="0">
              <a:solidFill>
                <a:srgbClr val="0070C0"/>
              </a:solidFill>
              <a:latin typeface="MingLiU" pitchFamily="49" charset="-120"/>
              <a:ea typeface="MingLiU" pitchFamily="49" charset="-120"/>
              <a:cs typeface="Times New Roman" pitchFamily="18" charset="0"/>
            </a:endParaRPr>
          </a:p>
        </p:txBody>
      </p:sp>
      <p:sp>
        <p:nvSpPr>
          <p:cNvPr id="167" name="Rectangle 166"/>
          <p:cNvSpPr/>
          <p:nvPr/>
        </p:nvSpPr>
        <p:spPr>
          <a:xfrm>
            <a:off x="3048000" y="3048000"/>
            <a:ext cx="76200" cy="1219200"/>
          </a:xfrm>
          <a:prstGeom prst="rect">
            <a:avLst/>
          </a:prstGeom>
          <a:solidFill>
            <a:schemeClr val="accent6">
              <a:lumMod val="60000"/>
              <a:lumOff val="40000"/>
            </a:schemeClr>
          </a:solidFill>
          <a:ln w="63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900" dirty="0" smtClean="0">
                <a:solidFill>
                  <a:srgbClr val="0070C0"/>
                </a:solidFill>
                <a:latin typeface="MingLiU" pitchFamily="49" charset="-120"/>
                <a:ea typeface="MingLiU" pitchFamily="49" charset="-120"/>
                <a:cs typeface="Times New Roman" pitchFamily="18" charset="0"/>
              </a:rPr>
              <a:t>ADC/TDC</a:t>
            </a:r>
          </a:p>
          <a:p>
            <a:pPr algn="ctr"/>
            <a:endParaRPr lang="en-US" sz="900" dirty="0">
              <a:solidFill>
                <a:srgbClr val="0070C0"/>
              </a:solidFill>
              <a:latin typeface="MingLiU" pitchFamily="49" charset="-120"/>
              <a:ea typeface="MingLiU" pitchFamily="49" charset="-120"/>
              <a:cs typeface="Times New Roman" pitchFamily="18" charset="0"/>
            </a:endParaRPr>
          </a:p>
        </p:txBody>
      </p:sp>
      <p:sp>
        <p:nvSpPr>
          <p:cNvPr id="168" name="Rectangle 167"/>
          <p:cNvSpPr/>
          <p:nvPr/>
        </p:nvSpPr>
        <p:spPr>
          <a:xfrm>
            <a:off x="3124200" y="3048000"/>
            <a:ext cx="76200" cy="1219200"/>
          </a:xfrm>
          <a:prstGeom prst="rect">
            <a:avLst/>
          </a:prstGeom>
          <a:solidFill>
            <a:schemeClr val="accent6">
              <a:lumMod val="60000"/>
              <a:lumOff val="40000"/>
            </a:schemeClr>
          </a:solidFill>
          <a:ln w="63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900" dirty="0" smtClean="0">
                <a:solidFill>
                  <a:srgbClr val="0070C0"/>
                </a:solidFill>
                <a:latin typeface="MingLiU" pitchFamily="49" charset="-120"/>
                <a:ea typeface="MingLiU" pitchFamily="49" charset="-120"/>
                <a:cs typeface="Times New Roman" pitchFamily="18" charset="0"/>
              </a:rPr>
              <a:t>ADC/TDC</a:t>
            </a:r>
          </a:p>
          <a:p>
            <a:pPr algn="ctr"/>
            <a:endParaRPr lang="en-US" sz="900" dirty="0">
              <a:solidFill>
                <a:srgbClr val="0070C0"/>
              </a:solidFill>
              <a:latin typeface="MingLiU" pitchFamily="49" charset="-120"/>
              <a:ea typeface="MingLiU" pitchFamily="49" charset="-120"/>
              <a:cs typeface="Times New Roman" pitchFamily="18" charset="0"/>
            </a:endParaRPr>
          </a:p>
        </p:txBody>
      </p:sp>
      <p:sp>
        <p:nvSpPr>
          <p:cNvPr id="169" name="Rectangle 168"/>
          <p:cNvSpPr/>
          <p:nvPr/>
        </p:nvSpPr>
        <p:spPr>
          <a:xfrm>
            <a:off x="3200400" y="3048000"/>
            <a:ext cx="76200" cy="1219200"/>
          </a:xfrm>
          <a:prstGeom prst="rect">
            <a:avLst/>
          </a:prstGeom>
          <a:solidFill>
            <a:schemeClr val="accent6">
              <a:lumMod val="60000"/>
              <a:lumOff val="40000"/>
            </a:schemeClr>
          </a:solidFill>
          <a:ln w="63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900" dirty="0" smtClean="0">
                <a:solidFill>
                  <a:srgbClr val="0070C0"/>
                </a:solidFill>
                <a:latin typeface="MingLiU" pitchFamily="49" charset="-120"/>
                <a:ea typeface="MingLiU" pitchFamily="49" charset="-120"/>
                <a:cs typeface="Times New Roman" pitchFamily="18" charset="0"/>
              </a:rPr>
              <a:t>ADC/TDC</a:t>
            </a:r>
          </a:p>
          <a:p>
            <a:pPr algn="ctr"/>
            <a:endParaRPr lang="en-US" sz="900" dirty="0">
              <a:solidFill>
                <a:srgbClr val="0070C0"/>
              </a:solidFill>
              <a:latin typeface="MingLiU" pitchFamily="49" charset="-120"/>
              <a:ea typeface="MingLiU" pitchFamily="49" charset="-120"/>
              <a:cs typeface="Times New Roman" pitchFamily="18" charset="0"/>
            </a:endParaRPr>
          </a:p>
        </p:txBody>
      </p:sp>
      <p:sp>
        <p:nvSpPr>
          <p:cNvPr id="170" name="Rectangle 169"/>
          <p:cNvSpPr/>
          <p:nvPr/>
        </p:nvSpPr>
        <p:spPr>
          <a:xfrm>
            <a:off x="2590800" y="4876800"/>
            <a:ext cx="76200" cy="1219200"/>
          </a:xfrm>
          <a:prstGeom prst="rect">
            <a:avLst/>
          </a:prstGeom>
          <a:solidFill>
            <a:schemeClr val="accent6">
              <a:lumMod val="60000"/>
              <a:lumOff val="40000"/>
            </a:schemeClr>
          </a:solidFill>
          <a:ln w="63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1050" dirty="0" smtClean="0">
                <a:solidFill>
                  <a:srgbClr val="FCFC20"/>
                </a:solidFill>
                <a:latin typeface="MingLiU" pitchFamily="49" charset="-120"/>
                <a:ea typeface="MingLiU" pitchFamily="49" charset="-120"/>
                <a:cs typeface="Times New Roman" pitchFamily="18" charset="0"/>
              </a:rPr>
              <a:t>SD</a:t>
            </a:r>
          </a:p>
          <a:p>
            <a:pPr algn="ctr"/>
            <a:endParaRPr lang="en-US" sz="1100" dirty="0">
              <a:solidFill>
                <a:srgbClr val="FCFC20"/>
              </a:solidFill>
              <a:latin typeface="MingLiU" pitchFamily="49" charset="-120"/>
              <a:ea typeface="MingLiU" pitchFamily="49" charset="-120"/>
              <a:cs typeface="Times New Roman" pitchFamily="18" charset="0"/>
            </a:endParaRPr>
          </a:p>
        </p:txBody>
      </p:sp>
      <p:sp>
        <p:nvSpPr>
          <p:cNvPr id="171" name="Rectangle 170"/>
          <p:cNvSpPr/>
          <p:nvPr/>
        </p:nvSpPr>
        <p:spPr>
          <a:xfrm>
            <a:off x="3276600" y="4876800"/>
            <a:ext cx="76200" cy="1219200"/>
          </a:xfrm>
          <a:prstGeom prst="rect">
            <a:avLst/>
          </a:prstGeom>
          <a:solidFill>
            <a:schemeClr val="accent6">
              <a:lumMod val="60000"/>
              <a:lumOff val="40000"/>
            </a:schemeClr>
          </a:solidFill>
          <a:ln w="63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1050" dirty="0" smtClean="0">
                <a:solidFill>
                  <a:srgbClr val="00B050"/>
                </a:solidFill>
                <a:latin typeface="MingLiU" pitchFamily="49" charset="-120"/>
                <a:ea typeface="MingLiU" pitchFamily="49" charset="-120"/>
                <a:cs typeface="Times New Roman" pitchFamily="18" charset="0"/>
              </a:rPr>
              <a:t>T</a:t>
            </a:r>
          </a:p>
          <a:p>
            <a:pPr algn="ctr"/>
            <a:r>
              <a:rPr lang="en-US" sz="1100" dirty="0" smtClean="0">
                <a:solidFill>
                  <a:srgbClr val="00B050"/>
                </a:solidFill>
                <a:latin typeface="MingLiU" pitchFamily="49" charset="-120"/>
                <a:ea typeface="MingLiU" pitchFamily="49" charset="-120"/>
                <a:cs typeface="Times New Roman" pitchFamily="18" charset="0"/>
              </a:rPr>
              <a:t>I</a:t>
            </a:r>
            <a:r>
              <a:rPr lang="en-US" sz="500" dirty="0" smtClean="0">
                <a:solidFill>
                  <a:srgbClr val="00B050"/>
                </a:solidFill>
                <a:latin typeface="MingLiU" pitchFamily="49" charset="-120"/>
                <a:ea typeface="MingLiU" pitchFamily="49" charset="-120"/>
                <a:cs typeface="Times New Roman" pitchFamily="18" charset="0"/>
              </a:rPr>
              <a:t>D</a:t>
            </a:r>
            <a:endParaRPr lang="en-US" sz="1050" dirty="0" smtClean="0">
              <a:solidFill>
                <a:srgbClr val="00B050"/>
              </a:solidFill>
              <a:latin typeface="MingLiU" pitchFamily="49" charset="-120"/>
              <a:ea typeface="MingLiU" pitchFamily="49" charset="-120"/>
              <a:cs typeface="Times New Roman" pitchFamily="18" charset="0"/>
            </a:endParaRPr>
          </a:p>
          <a:p>
            <a:pPr algn="ctr"/>
            <a:endParaRPr lang="en-US" sz="1100" dirty="0">
              <a:solidFill>
                <a:srgbClr val="00B050"/>
              </a:solidFill>
              <a:latin typeface="MingLiU" pitchFamily="49" charset="-120"/>
              <a:ea typeface="MingLiU" pitchFamily="49" charset="-120"/>
              <a:cs typeface="Times New Roman" pitchFamily="18" charset="0"/>
            </a:endParaRPr>
          </a:p>
        </p:txBody>
      </p:sp>
      <p:sp>
        <p:nvSpPr>
          <p:cNvPr id="172" name="Rectangle 171"/>
          <p:cNvSpPr/>
          <p:nvPr/>
        </p:nvSpPr>
        <p:spPr>
          <a:xfrm>
            <a:off x="1981200" y="4876800"/>
            <a:ext cx="76200" cy="1219200"/>
          </a:xfrm>
          <a:prstGeom prst="rect">
            <a:avLst/>
          </a:prstGeom>
          <a:solidFill>
            <a:schemeClr val="accent6">
              <a:lumMod val="60000"/>
              <a:lumOff val="40000"/>
            </a:schemeClr>
          </a:solidFill>
          <a:ln w="63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900" dirty="0" smtClean="0">
                <a:solidFill>
                  <a:srgbClr val="0070C0"/>
                </a:solidFill>
                <a:latin typeface="MingLiU" pitchFamily="49" charset="-120"/>
                <a:ea typeface="MingLiU" pitchFamily="49" charset="-120"/>
                <a:cs typeface="Times New Roman" pitchFamily="18" charset="0"/>
              </a:rPr>
              <a:t>ADC/TDC</a:t>
            </a:r>
          </a:p>
          <a:p>
            <a:pPr algn="ctr"/>
            <a:endParaRPr lang="en-US" sz="900" dirty="0">
              <a:solidFill>
                <a:srgbClr val="0070C0"/>
              </a:solidFill>
              <a:latin typeface="MingLiU" pitchFamily="49" charset="-120"/>
              <a:ea typeface="MingLiU" pitchFamily="49" charset="-120"/>
              <a:cs typeface="Times New Roman" pitchFamily="18" charset="0"/>
            </a:endParaRPr>
          </a:p>
        </p:txBody>
      </p:sp>
      <p:sp>
        <p:nvSpPr>
          <p:cNvPr id="173" name="Rectangle 172"/>
          <p:cNvSpPr/>
          <p:nvPr/>
        </p:nvSpPr>
        <p:spPr>
          <a:xfrm>
            <a:off x="1828800" y="4876800"/>
            <a:ext cx="152400" cy="1219200"/>
          </a:xfrm>
          <a:prstGeom prst="rect">
            <a:avLst/>
          </a:prstGeom>
          <a:solidFill>
            <a:schemeClr val="accent6">
              <a:lumMod val="60000"/>
              <a:lumOff val="40000"/>
            </a:schemeClr>
          </a:solidFill>
          <a:ln w="63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1050" dirty="0" smtClean="0">
                <a:solidFill>
                  <a:srgbClr val="FF0000"/>
                </a:solidFill>
                <a:latin typeface="MingLiU" pitchFamily="49" charset="-120"/>
                <a:ea typeface="MingLiU" pitchFamily="49" charset="-120"/>
                <a:cs typeface="Times New Roman" pitchFamily="18" charset="0"/>
              </a:rPr>
              <a:t>V</a:t>
            </a:r>
          </a:p>
          <a:p>
            <a:pPr algn="ctr"/>
            <a:r>
              <a:rPr lang="en-US" sz="1050" dirty="0" smtClean="0">
                <a:solidFill>
                  <a:srgbClr val="FF0000"/>
                </a:solidFill>
                <a:latin typeface="MingLiU" pitchFamily="49" charset="-120"/>
                <a:ea typeface="MingLiU" pitchFamily="49" charset="-120"/>
                <a:cs typeface="Times New Roman" pitchFamily="18" charset="0"/>
              </a:rPr>
              <a:t>M</a:t>
            </a:r>
          </a:p>
          <a:p>
            <a:pPr algn="ctr"/>
            <a:r>
              <a:rPr lang="en-US" sz="1050" dirty="0" smtClean="0">
                <a:solidFill>
                  <a:srgbClr val="FF0000"/>
                </a:solidFill>
                <a:latin typeface="MingLiU" pitchFamily="49" charset="-120"/>
                <a:ea typeface="MingLiU" pitchFamily="49" charset="-120"/>
                <a:cs typeface="Times New Roman" pitchFamily="18" charset="0"/>
              </a:rPr>
              <a:t>E</a:t>
            </a:r>
          </a:p>
          <a:p>
            <a:pPr algn="ctr"/>
            <a:endParaRPr lang="en-US" sz="1100" dirty="0">
              <a:solidFill>
                <a:srgbClr val="FF0000"/>
              </a:solidFill>
              <a:latin typeface="MingLiU" pitchFamily="49" charset="-120"/>
              <a:ea typeface="MingLiU" pitchFamily="49" charset="-120"/>
              <a:cs typeface="Times New Roman" pitchFamily="18" charset="0"/>
            </a:endParaRPr>
          </a:p>
        </p:txBody>
      </p:sp>
      <p:sp>
        <p:nvSpPr>
          <p:cNvPr id="174" name="Rectangle 173"/>
          <p:cNvSpPr/>
          <p:nvPr/>
        </p:nvSpPr>
        <p:spPr>
          <a:xfrm>
            <a:off x="2057400" y="4876800"/>
            <a:ext cx="76200" cy="1219200"/>
          </a:xfrm>
          <a:prstGeom prst="rect">
            <a:avLst/>
          </a:prstGeom>
          <a:solidFill>
            <a:schemeClr val="accent6">
              <a:lumMod val="60000"/>
              <a:lumOff val="40000"/>
            </a:schemeClr>
          </a:solidFill>
          <a:ln w="63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900" dirty="0" smtClean="0">
                <a:solidFill>
                  <a:srgbClr val="0070C0"/>
                </a:solidFill>
                <a:latin typeface="MingLiU" pitchFamily="49" charset="-120"/>
                <a:ea typeface="MingLiU" pitchFamily="49" charset="-120"/>
                <a:cs typeface="Times New Roman" pitchFamily="18" charset="0"/>
              </a:rPr>
              <a:t>ADC/TDC</a:t>
            </a:r>
          </a:p>
          <a:p>
            <a:pPr algn="ctr"/>
            <a:endParaRPr lang="en-US" sz="900" dirty="0">
              <a:solidFill>
                <a:srgbClr val="0070C0"/>
              </a:solidFill>
              <a:latin typeface="MingLiU" pitchFamily="49" charset="-120"/>
              <a:ea typeface="MingLiU" pitchFamily="49" charset="-120"/>
              <a:cs typeface="Times New Roman" pitchFamily="18" charset="0"/>
            </a:endParaRPr>
          </a:p>
        </p:txBody>
      </p:sp>
      <p:sp>
        <p:nvSpPr>
          <p:cNvPr id="175" name="Rectangle 174"/>
          <p:cNvSpPr/>
          <p:nvPr/>
        </p:nvSpPr>
        <p:spPr>
          <a:xfrm>
            <a:off x="2133600" y="4876800"/>
            <a:ext cx="76200" cy="1219200"/>
          </a:xfrm>
          <a:prstGeom prst="rect">
            <a:avLst/>
          </a:prstGeom>
          <a:solidFill>
            <a:schemeClr val="accent6">
              <a:lumMod val="60000"/>
              <a:lumOff val="40000"/>
            </a:schemeClr>
          </a:solidFill>
          <a:ln w="63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900" dirty="0" smtClean="0">
                <a:solidFill>
                  <a:srgbClr val="0070C0"/>
                </a:solidFill>
                <a:latin typeface="MingLiU" pitchFamily="49" charset="-120"/>
                <a:ea typeface="MingLiU" pitchFamily="49" charset="-120"/>
                <a:cs typeface="Times New Roman" pitchFamily="18" charset="0"/>
              </a:rPr>
              <a:t>ADC/TDC</a:t>
            </a:r>
          </a:p>
          <a:p>
            <a:pPr algn="ctr"/>
            <a:endParaRPr lang="en-US" sz="900" dirty="0">
              <a:solidFill>
                <a:srgbClr val="0070C0"/>
              </a:solidFill>
              <a:latin typeface="MingLiU" pitchFamily="49" charset="-120"/>
              <a:ea typeface="MingLiU" pitchFamily="49" charset="-120"/>
              <a:cs typeface="Times New Roman" pitchFamily="18" charset="0"/>
            </a:endParaRPr>
          </a:p>
        </p:txBody>
      </p:sp>
      <p:sp>
        <p:nvSpPr>
          <p:cNvPr id="176" name="Rectangle 175"/>
          <p:cNvSpPr/>
          <p:nvPr/>
        </p:nvSpPr>
        <p:spPr>
          <a:xfrm>
            <a:off x="2209800" y="4876800"/>
            <a:ext cx="76200" cy="1219200"/>
          </a:xfrm>
          <a:prstGeom prst="rect">
            <a:avLst/>
          </a:prstGeom>
          <a:solidFill>
            <a:schemeClr val="accent6">
              <a:lumMod val="60000"/>
              <a:lumOff val="40000"/>
            </a:schemeClr>
          </a:solidFill>
          <a:ln w="63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900" dirty="0" smtClean="0">
                <a:solidFill>
                  <a:srgbClr val="0070C0"/>
                </a:solidFill>
                <a:latin typeface="MingLiU" pitchFamily="49" charset="-120"/>
                <a:ea typeface="MingLiU" pitchFamily="49" charset="-120"/>
                <a:cs typeface="Times New Roman" pitchFamily="18" charset="0"/>
              </a:rPr>
              <a:t>ADC/TDC</a:t>
            </a:r>
          </a:p>
          <a:p>
            <a:pPr algn="ctr"/>
            <a:endParaRPr lang="en-US" sz="900" dirty="0">
              <a:solidFill>
                <a:srgbClr val="0070C0"/>
              </a:solidFill>
              <a:latin typeface="MingLiU" pitchFamily="49" charset="-120"/>
              <a:ea typeface="MingLiU" pitchFamily="49" charset="-120"/>
              <a:cs typeface="Times New Roman" pitchFamily="18" charset="0"/>
            </a:endParaRPr>
          </a:p>
        </p:txBody>
      </p:sp>
      <p:sp>
        <p:nvSpPr>
          <p:cNvPr id="177" name="Rectangle 176"/>
          <p:cNvSpPr/>
          <p:nvPr/>
        </p:nvSpPr>
        <p:spPr>
          <a:xfrm>
            <a:off x="2286000" y="4876800"/>
            <a:ext cx="76200" cy="1219200"/>
          </a:xfrm>
          <a:prstGeom prst="rect">
            <a:avLst/>
          </a:prstGeom>
          <a:solidFill>
            <a:schemeClr val="accent6">
              <a:lumMod val="60000"/>
              <a:lumOff val="40000"/>
            </a:schemeClr>
          </a:solidFill>
          <a:ln w="63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900" dirty="0" smtClean="0">
                <a:solidFill>
                  <a:srgbClr val="0070C0"/>
                </a:solidFill>
                <a:latin typeface="MingLiU" pitchFamily="49" charset="-120"/>
                <a:ea typeface="MingLiU" pitchFamily="49" charset="-120"/>
                <a:cs typeface="Times New Roman" pitchFamily="18" charset="0"/>
              </a:rPr>
              <a:t>ADC/TDC</a:t>
            </a:r>
          </a:p>
          <a:p>
            <a:pPr algn="ctr"/>
            <a:endParaRPr lang="en-US" sz="900" dirty="0">
              <a:solidFill>
                <a:srgbClr val="0070C0"/>
              </a:solidFill>
              <a:latin typeface="MingLiU" pitchFamily="49" charset="-120"/>
              <a:ea typeface="MingLiU" pitchFamily="49" charset="-120"/>
              <a:cs typeface="Times New Roman" pitchFamily="18" charset="0"/>
            </a:endParaRPr>
          </a:p>
        </p:txBody>
      </p:sp>
      <p:sp>
        <p:nvSpPr>
          <p:cNvPr id="178" name="Rectangle 177"/>
          <p:cNvSpPr/>
          <p:nvPr/>
        </p:nvSpPr>
        <p:spPr>
          <a:xfrm>
            <a:off x="2362200" y="4876800"/>
            <a:ext cx="76200" cy="1219200"/>
          </a:xfrm>
          <a:prstGeom prst="rect">
            <a:avLst/>
          </a:prstGeom>
          <a:solidFill>
            <a:schemeClr val="accent6">
              <a:lumMod val="60000"/>
              <a:lumOff val="40000"/>
            </a:schemeClr>
          </a:solidFill>
          <a:ln w="63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900" dirty="0" smtClean="0">
                <a:solidFill>
                  <a:srgbClr val="0070C0"/>
                </a:solidFill>
                <a:latin typeface="MingLiU" pitchFamily="49" charset="-120"/>
                <a:ea typeface="MingLiU" pitchFamily="49" charset="-120"/>
                <a:cs typeface="Times New Roman" pitchFamily="18" charset="0"/>
              </a:rPr>
              <a:t>ADC/TDC</a:t>
            </a:r>
          </a:p>
          <a:p>
            <a:pPr algn="ctr"/>
            <a:endParaRPr lang="en-US" sz="900" dirty="0">
              <a:solidFill>
                <a:srgbClr val="0070C0"/>
              </a:solidFill>
              <a:latin typeface="MingLiU" pitchFamily="49" charset="-120"/>
              <a:ea typeface="MingLiU" pitchFamily="49" charset="-120"/>
              <a:cs typeface="Times New Roman" pitchFamily="18" charset="0"/>
            </a:endParaRPr>
          </a:p>
        </p:txBody>
      </p:sp>
      <p:sp>
        <p:nvSpPr>
          <p:cNvPr id="179" name="Rectangle 178"/>
          <p:cNvSpPr/>
          <p:nvPr/>
        </p:nvSpPr>
        <p:spPr>
          <a:xfrm>
            <a:off x="2438400" y="4876800"/>
            <a:ext cx="76200" cy="1219200"/>
          </a:xfrm>
          <a:prstGeom prst="rect">
            <a:avLst/>
          </a:prstGeom>
          <a:solidFill>
            <a:schemeClr val="accent6">
              <a:lumMod val="60000"/>
              <a:lumOff val="40000"/>
            </a:schemeClr>
          </a:solidFill>
          <a:ln w="63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900" dirty="0" smtClean="0">
                <a:solidFill>
                  <a:srgbClr val="0070C0"/>
                </a:solidFill>
                <a:latin typeface="MingLiU" pitchFamily="49" charset="-120"/>
                <a:ea typeface="MingLiU" pitchFamily="49" charset="-120"/>
                <a:cs typeface="Times New Roman" pitchFamily="18" charset="0"/>
              </a:rPr>
              <a:t>ADC/TDC</a:t>
            </a:r>
          </a:p>
          <a:p>
            <a:pPr algn="ctr"/>
            <a:endParaRPr lang="en-US" sz="900" dirty="0">
              <a:solidFill>
                <a:srgbClr val="0070C0"/>
              </a:solidFill>
              <a:latin typeface="MingLiU" pitchFamily="49" charset="-120"/>
              <a:ea typeface="MingLiU" pitchFamily="49" charset="-120"/>
              <a:cs typeface="Times New Roman" pitchFamily="18" charset="0"/>
            </a:endParaRPr>
          </a:p>
        </p:txBody>
      </p:sp>
      <p:sp>
        <p:nvSpPr>
          <p:cNvPr id="180" name="Rectangle 179"/>
          <p:cNvSpPr/>
          <p:nvPr/>
        </p:nvSpPr>
        <p:spPr>
          <a:xfrm>
            <a:off x="2514600" y="4876800"/>
            <a:ext cx="76200" cy="1219200"/>
          </a:xfrm>
          <a:prstGeom prst="rect">
            <a:avLst/>
          </a:prstGeom>
          <a:solidFill>
            <a:schemeClr val="accent6">
              <a:lumMod val="60000"/>
              <a:lumOff val="40000"/>
            </a:schemeClr>
          </a:solidFill>
          <a:ln w="63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900" dirty="0" smtClean="0">
                <a:solidFill>
                  <a:srgbClr val="0070C0"/>
                </a:solidFill>
                <a:latin typeface="MingLiU" pitchFamily="49" charset="-120"/>
                <a:ea typeface="MingLiU" pitchFamily="49" charset="-120"/>
                <a:cs typeface="Times New Roman" pitchFamily="18" charset="0"/>
              </a:rPr>
              <a:t>ADC/TDC</a:t>
            </a:r>
          </a:p>
          <a:p>
            <a:pPr algn="ctr"/>
            <a:endParaRPr lang="en-US" sz="900" dirty="0">
              <a:solidFill>
                <a:srgbClr val="0070C0"/>
              </a:solidFill>
              <a:latin typeface="MingLiU" pitchFamily="49" charset="-120"/>
              <a:ea typeface="MingLiU" pitchFamily="49" charset="-120"/>
              <a:cs typeface="Times New Roman" pitchFamily="18" charset="0"/>
            </a:endParaRPr>
          </a:p>
        </p:txBody>
      </p:sp>
      <p:sp>
        <p:nvSpPr>
          <p:cNvPr id="181" name="Rectangle 180"/>
          <p:cNvSpPr/>
          <p:nvPr/>
        </p:nvSpPr>
        <p:spPr>
          <a:xfrm>
            <a:off x="2667000" y="4876800"/>
            <a:ext cx="76200" cy="1219200"/>
          </a:xfrm>
          <a:prstGeom prst="rect">
            <a:avLst/>
          </a:prstGeom>
          <a:solidFill>
            <a:schemeClr val="accent6">
              <a:lumMod val="60000"/>
              <a:lumOff val="40000"/>
            </a:schemeClr>
          </a:solidFill>
          <a:ln w="63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900" dirty="0" smtClean="0">
                <a:solidFill>
                  <a:srgbClr val="0070C0"/>
                </a:solidFill>
                <a:latin typeface="MingLiU" pitchFamily="49" charset="-120"/>
                <a:ea typeface="MingLiU" pitchFamily="49" charset="-120"/>
                <a:cs typeface="Times New Roman" pitchFamily="18" charset="0"/>
              </a:rPr>
              <a:t>ADC/TDC</a:t>
            </a:r>
          </a:p>
          <a:p>
            <a:pPr algn="ctr"/>
            <a:endParaRPr lang="en-US" sz="900" dirty="0">
              <a:solidFill>
                <a:srgbClr val="0070C0"/>
              </a:solidFill>
              <a:latin typeface="MingLiU" pitchFamily="49" charset="-120"/>
              <a:ea typeface="MingLiU" pitchFamily="49" charset="-120"/>
              <a:cs typeface="Times New Roman" pitchFamily="18" charset="0"/>
            </a:endParaRPr>
          </a:p>
        </p:txBody>
      </p:sp>
      <p:sp>
        <p:nvSpPr>
          <p:cNvPr id="182" name="Rectangle 181"/>
          <p:cNvSpPr/>
          <p:nvPr/>
        </p:nvSpPr>
        <p:spPr>
          <a:xfrm>
            <a:off x="2743200" y="4876800"/>
            <a:ext cx="76200" cy="1219200"/>
          </a:xfrm>
          <a:prstGeom prst="rect">
            <a:avLst/>
          </a:prstGeom>
          <a:solidFill>
            <a:schemeClr val="accent6">
              <a:lumMod val="60000"/>
              <a:lumOff val="40000"/>
            </a:schemeClr>
          </a:solidFill>
          <a:ln w="63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900" dirty="0" smtClean="0">
                <a:solidFill>
                  <a:srgbClr val="0070C0"/>
                </a:solidFill>
                <a:latin typeface="MingLiU" pitchFamily="49" charset="-120"/>
                <a:ea typeface="MingLiU" pitchFamily="49" charset="-120"/>
                <a:cs typeface="Times New Roman" pitchFamily="18" charset="0"/>
              </a:rPr>
              <a:t>ADC/TDC</a:t>
            </a:r>
          </a:p>
          <a:p>
            <a:pPr algn="ctr"/>
            <a:endParaRPr lang="en-US" sz="900" dirty="0">
              <a:solidFill>
                <a:srgbClr val="0070C0"/>
              </a:solidFill>
              <a:latin typeface="MingLiU" pitchFamily="49" charset="-120"/>
              <a:ea typeface="MingLiU" pitchFamily="49" charset="-120"/>
              <a:cs typeface="Times New Roman" pitchFamily="18" charset="0"/>
            </a:endParaRPr>
          </a:p>
        </p:txBody>
      </p:sp>
      <p:sp>
        <p:nvSpPr>
          <p:cNvPr id="183" name="Rectangle 182"/>
          <p:cNvSpPr/>
          <p:nvPr/>
        </p:nvSpPr>
        <p:spPr>
          <a:xfrm>
            <a:off x="2819400" y="4876800"/>
            <a:ext cx="76200" cy="1219200"/>
          </a:xfrm>
          <a:prstGeom prst="rect">
            <a:avLst/>
          </a:prstGeom>
          <a:solidFill>
            <a:schemeClr val="accent6">
              <a:lumMod val="60000"/>
              <a:lumOff val="40000"/>
            </a:schemeClr>
          </a:solidFill>
          <a:ln w="63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900" dirty="0" smtClean="0">
                <a:solidFill>
                  <a:srgbClr val="0070C0"/>
                </a:solidFill>
                <a:latin typeface="MingLiU" pitchFamily="49" charset="-120"/>
                <a:ea typeface="MingLiU" pitchFamily="49" charset="-120"/>
                <a:cs typeface="Times New Roman" pitchFamily="18" charset="0"/>
              </a:rPr>
              <a:t>ADC/TDC</a:t>
            </a:r>
          </a:p>
          <a:p>
            <a:pPr algn="ctr"/>
            <a:endParaRPr lang="en-US" sz="900" dirty="0">
              <a:solidFill>
                <a:srgbClr val="0070C0"/>
              </a:solidFill>
              <a:latin typeface="MingLiU" pitchFamily="49" charset="-120"/>
              <a:ea typeface="MingLiU" pitchFamily="49" charset="-120"/>
              <a:cs typeface="Times New Roman" pitchFamily="18" charset="0"/>
            </a:endParaRPr>
          </a:p>
        </p:txBody>
      </p:sp>
      <p:sp>
        <p:nvSpPr>
          <p:cNvPr id="184" name="Rectangle 183"/>
          <p:cNvSpPr/>
          <p:nvPr/>
        </p:nvSpPr>
        <p:spPr>
          <a:xfrm>
            <a:off x="2895600" y="4876800"/>
            <a:ext cx="76200" cy="1219200"/>
          </a:xfrm>
          <a:prstGeom prst="rect">
            <a:avLst/>
          </a:prstGeom>
          <a:solidFill>
            <a:schemeClr val="accent6">
              <a:lumMod val="60000"/>
              <a:lumOff val="40000"/>
            </a:schemeClr>
          </a:solidFill>
          <a:ln w="63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900" dirty="0" smtClean="0">
                <a:solidFill>
                  <a:srgbClr val="00B050"/>
                </a:solidFill>
                <a:latin typeface="MingLiU" pitchFamily="49" charset="-120"/>
                <a:ea typeface="MingLiU" pitchFamily="49" charset="-120"/>
                <a:cs typeface="Times New Roman" pitchFamily="18" charset="0"/>
              </a:rPr>
              <a:t>TID/TS</a:t>
            </a:r>
          </a:p>
          <a:p>
            <a:pPr algn="ctr"/>
            <a:endParaRPr lang="en-US" sz="900" dirty="0">
              <a:solidFill>
                <a:srgbClr val="00B050"/>
              </a:solidFill>
              <a:latin typeface="MingLiU" pitchFamily="49" charset="-120"/>
              <a:ea typeface="MingLiU" pitchFamily="49" charset="-120"/>
              <a:cs typeface="Times New Roman" pitchFamily="18" charset="0"/>
            </a:endParaRPr>
          </a:p>
        </p:txBody>
      </p:sp>
      <p:sp>
        <p:nvSpPr>
          <p:cNvPr id="185" name="Rectangle 184"/>
          <p:cNvSpPr/>
          <p:nvPr/>
        </p:nvSpPr>
        <p:spPr>
          <a:xfrm>
            <a:off x="2971800" y="4876800"/>
            <a:ext cx="76200" cy="1219200"/>
          </a:xfrm>
          <a:prstGeom prst="rect">
            <a:avLst/>
          </a:prstGeom>
          <a:solidFill>
            <a:schemeClr val="accent6">
              <a:lumMod val="60000"/>
              <a:lumOff val="40000"/>
            </a:schemeClr>
          </a:solidFill>
          <a:ln w="63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900" dirty="0" smtClean="0">
                <a:solidFill>
                  <a:srgbClr val="0070C0"/>
                </a:solidFill>
                <a:latin typeface="MingLiU" pitchFamily="49" charset="-120"/>
                <a:ea typeface="MingLiU" pitchFamily="49" charset="-120"/>
                <a:cs typeface="Times New Roman" pitchFamily="18" charset="0"/>
              </a:rPr>
              <a:t>ADC/TDC</a:t>
            </a:r>
          </a:p>
          <a:p>
            <a:pPr algn="ctr"/>
            <a:endParaRPr lang="en-US" sz="900" dirty="0">
              <a:solidFill>
                <a:srgbClr val="0070C0"/>
              </a:solidFill>
              <a:latin typeface="MingLiU" pitchFamily="49" charset="-120"/>
              <a:ea typeface="MingLiU" pitchFamily="49" charset="-120"/>
              <a:cs typeface="Times New Roman" pitchFamily="18" charset="0"/>
            </a:endParaRPr>
          </a:p>
        </p:txBody>
      </p:sp>
      <p:sp>
        <p:nvSpPr>
          <p:cNvPr id="186" name="Rectangle 185"/>
          <p:cNvSpPr/>
          <p:nvPr/>
        </p:nvSpPr>
        <p:spPr>
          <a:xfrm>
            <a:off x="3048000" y="4876800"/>
            <a:ext cx="76200" cy="1219200"/>
          </a:xfrm>
          <a:prstGeom prst="rect">
            <a:avLst/>
          </a:prstGeom>
          <a:solidFill>
            <a:schemeClr val="accent6">
              <a:lumMod val="60000"/>
              <a:lumOff val="40000"/>
            </a:schemeClr>
          </a:solidFill>
          <a:ln w="63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900" dirty="0" smtClean="0">
                <a:solidFill>
                  <a:srgbClr val="0070C0"/>
                </a:solidFill>
                <a:latin typeface="MingLiU" pitchFamily="49" charset="-120"/>
                <a:ea typeface="MingLiU" pitchFamily="49" charset="-120"/>
                <a:cs typeface="Times New Roman" pitchFamily="18" charset="0"/>
              </a:rPr>
              <a:t>ADC/TDC</a:t>
            </a:r>
          </a:p>
          <a:p>
            <a:pPr algn="ctr"/>
            <a:endParaRPr lang="en-US" sz="900" dirty="0">
              <a:solidFill>
                <a:srgbClr val="0070C0"/>
              </a:solidFill>
              <a:latin typeface="MingLiU" pitchFamily="49" charset="-120"/>
              <a:ea typeface="MingLiU" pitchFamily="49" charset="-120"/>
              <a:cs typeface="Times New Roman" pitchFamily="18" charset="0"/>
            </a:endParaRPr>
          </a:p>
        </p:txBody>
      </p:sp>
      <p:sp>
        <p:nvSpPr>
          <p:cNvPr id="187" name="Rectangle 186"/>
          <p:cNvSpPr/>
          <p:nvPr/>
        </p:nvSpPr>
        <p:spPr>
          <a:xfrm>
            <a:off x="3124200" y="4876800"/>
            <a:ext cx="76200" cy="1219200"/>
          </a:xfrm>
          <a:prstGeom prst="rect">
            <a:avLst/>
          </a:prstGeom>
          <a:solidFill>
            <a:schemeClr val="accent6">
              <a:lumMod val="60000"/>
              <a:lumOff val="40000"/>
            </a:schemeClr>
          </a:solidFill>
          <a:ln w="63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900" dirty="0" smtClean="0">
                <a:solidFill>
                  <a:srgbClr val="0070C0"/>
                </a:solidFill>
                <a:latin typeface="MingLiU" pitchFamily="49" charset="-120"/>
                <a:ea typeface="MingLiU" pitchFamily="49" charset="-120"/>
                <a:cs typeface="Times New Roman" pitchFamily="18" charset="0"/>
              </a:rPr>
              <a:t>ADC/TDC</a:t>
            </a:r>
          </a:p>
          <a:p>
            <a:pPr algn="ctr"/>
            <a:endParaRPr lang="en-US" sz="900" dirty="0">
              <a:solidFill>
                <a:srgbClr val="0070C0"/>
              </a:solidFill>
              <a:latin typeface="MingLiU" pitchFamily="49" charset="-120"/>
              <a:ea typeface="MingLiU" pitchFamily="49" charset="-120"/>
              <a:cs typeface="Times New Roman" pitchFamily="18" charset="0"/>
            </a:endParaRPr>
          </a:p>
        </p:txBody>
      </p:sp>
      <p:sp>
        <p:nvSpPr>
          <p:cNvPr id="188" name="Rectangle 187"/>
          <p:cNvSpPr/>
          <p:nvPr/>
        </p:nvSpPr>
        <p:spPr>
          <a:xfrm>
            <a:off x="3200400" y="4876800"/>
            <a:ext cx="76200" cy="1219200"/>
          </a:xfrm>
          <a:prstGeom prst="rect">
            <a:avLst/>
          </a:prstGeom>
          <a:solidFill>
            <a:schemeClr val="accent6">
              <a:lumMod val="60000"/>
              <a:lumOff val="40000"/>
            </a:schemeClr>
          </a:solidFill>
          <a:ln w="63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900" dirty="0" smtClean="0">
                <a:solidFill>
                  <a:srgbClr val="0070C0"/>
                </a:solidFill>
                <a:latin typeface="MingLiU" pitchFamily="49" charset="-120"/>
                <a:ea typeface="MingLiU" pitchFamily="49" charset="-120"/>
                <a:cs typeface="Times New Roman" pitchFamily="18" charset="0"/>
              </a:rPr>
              <a:t>ADC/TDC</a:t>
            </a:r>
          </a:p>
          <a:p>
            <a:pPr algn="ctr"/>
            <a:endParaRPr lang="en-US" sz="900" dirty="0">
              <a:solidFill>
                <a:srgbClr val="0070C0"/>
              </a:solidFill>
              <a:latin typeface="MingLiU" pitchFamily="49" charset="-120"/>
              <a:ea typeface="MingLiU" pitchFamily="49" charset="-120"/>
              <a:cs typeface="Times New Roman" pitchFamily="18" charset="0"/>
            </a:endParaRPr>
          </a:p>
        </p:txBody>
      </p:sp>
      <p:cxnSp>
        <p:nvCxnSpPr>
          <p:cNvPr id="189" name="Shape 188"/>
          <p:cNvCxnSpPr>
            <a:stCxn id="142" idx="2"/>
          </p:cNvCxnSpPr>
          <p:nvPr/>
        </p:nvCxnSpPr>
        <p:spPr>
          <a:xfrm rot="5400000">
            <a:off x="3981450" y="2495550"/>
            <a:ext cx="762000" cy="800100"/>
          </a:xfrm>
          <a:prstGeom prst="bentConnector2">
            <a:avLst/>
          </a:prstGeom>
          <a:ln w="25400"/>
        </p:spPr>
        <p:style>
          <a:lnRef idx="1">
            <a:schemeClr val="accent1"/>
          </a:lnRef>
          <a:fillRef idx="0">
            <a:schemeClr val="accent1"/>
          </a:fillRef>
          <a:effectRef idx="0">
            <a:schemeClr val="accent1"/>
          </a:effectRef>
          <a:fontRef idx="minor">
            <a:schemeClr val="tx1"/>
          </a:fontRef>
        </p:style>
      </p:cxnSp>
      <p:cxnSp>
        <p:nvCxnSpPr>
          <p:cNvPr id="190" name="Elbow Connector 189"/>
          <p:cNvCxnSpPr/>
          <p:nvPr/>
        </p:nvCxnSpPr>
        <p:spPr>
          <a:xfrm rot="10800000" flipV="1">
            <a:off x="3352800" y="3276600"/>
            <a:ext cx="609600" cy="22860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rot="5400000">
            <a:off x="3048000" y="4191000"/>
            <a:ext cx="18288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92" name="Elbow Connector 191"/>
          <p:cNvCxnSpPr/>
          <p:nvPr/>
        </p:nvCxnSpPr>
        <p:spPr>
          <a:xfrm rot="10800000" flipV="1">
            <a:off x="3352800" y="5105400"/>
            <a:ext cx="609600" cy="22860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3" name="Straight Arrow Connector 192"/>
          <p:cNvCxnSpPr/>
          <p:nvPr/>
        </p:nvCxnSpPr>
        <p:spPr>
          <a:xfrm rot="10800000">
            <a:off x="2895600" y="4572000"/>
            <a:ext cx="1066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4" name="Elbow Connector 193"/>
          <p:cNvCxnSpPr>
            <a:stCxn id="149" idx="2"/>
          </p:cNvCxnSpPr>
          <p:nvPr/>
        </p:nvCxnSpPr>
        <p:spPr>
          <a:xfrm rot="5400000">
            <a:off x="4171950" y="3371850"/>
            <a:ext cx="1981200" cy="266700"/>
          </a:xfrm>
          <a:prstGeom prst="bentConnector3">
            <a:avLst>
              <a:gd name="adj1" fmla="val 50000"/>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95" name="Elbow Connector 194"/>
          <p:cNvCxnSpPr>
            <a:stCxn id="134" idx="2"/>
          </p:cNvCxnSpPr>
          <p:nvPr/>
        </p:nvCxnSpPr>
        <p:spPr>
          <a:xfrm rot="16200000" flipH="1">
            <a:off x="4591050" y="3371850"/>
            <a:ext cx="1981200" cy="266700"/>
          </a:xfrm>
          <a:prstGeom prst="bentConnector3">
            <a:avLst>
              <a:gd name="adj1" fmla="val 50000"/>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96" name="Shape 195"/>
          <p:cNvCxnSpPr>
            <a:stCxn id="141" idx="2"/>
          </p:cNvCxnSpPr>
          <p:nvPr/>
        </p:nvCxnSpPr>
        <p:spPr>
          <a:xfrm rot="16200000" flipH="1">
            <a:off x="7181850" y="1314450"/>
            <a:ext cx="228600" cy="2628900"/>
          </a:xfrm>
          <a:prstGeom prst="bentConnector2">
            <a:avLst/>
          </a:prstGeom>
          <a:ln w="25400"/>
        </p:spPr>
        <p:style>
          <a:lnRef idx="1">
            <a:schemeClr val="accent1"/>
          </a:lnRef>
          <a:fillRef idx="0">
            <a:schemeClr val="accent1"/>
          </a:fillRef>
          <a:effectRef idx="0">
            <a:schemeClr val="accent1"/>
          </a:effectRef>
          <a:fontRef idx="minor">
            <a:schemeClr val="tx1"/>
          </a:fontRef>
        </p:style>
      </p:cxnSp>
      <p:sp>
        <p:nvSpPr>
          <p:cNvPr id="197" name="Rectangle 196"/>
          <p:cNvSpPr/>
          <p:nvPr/>
        </p:nvSpPr>
        <p:spPr>
          <a:xfrm>
            <a:off x="7239000" y="3048000"/>
            <a:ext cx="76200" cy="1219200"/>
          </a:xfrm>
          <a:prstGeom prst="rect">
            <a:avLst/>
          </a:prstGeom>
          <a:solidFill>
            <a:schemeClr val="accent6">
              <a:lumMod val="60000"/>
              <a:lumOff val="40000"/>
            </a:schemeClr>
          </a:solidFill>
          <a:ln w="63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1050" dirty="0" smtClean="0">
                <a:solidFill>
                  <a:srgbClr val="FCFC20"/>
                </a:solidFill>
                <a:latin typeface="MingLiU" pitchFamily="49" charset="-120"/>
                <a:ea typeface="MingLiU" pitchFamily="49" charset="-120"/>
                <a:cs typeface="Times New Roman" pitchFamily="18" charset="0"/>
              </a:rPr>
              <a:t>SD</a:t>
            </a:r>
          </a:p>
          <a:p>
            <a:pPr algn="ctr"/>
            <a:endParaRPr lang="en-US" sz="1100" dirty="0">
              <a:solidFill>
                <a:srgbClr val="FCFC20"/>
              </a:solidFill>
              <a:latin typeface="MingLiU" pitchFamily="49" charset="-120"/>
              <a:ea typeface="MingLiU" pitchFamily="49" charset="-120"/>
              <a:cs typeface="Times New Roman" pitchFamily="18" charset="0"/>
            </a:endParaRPr>
          </a:p>
        </p:txBody>
      </p:sp>
      <p:sp>
        <p:nvSpPr>
          <p:cNvPr id="198" name="Rectangle 197"/>
          <p:cNvSpPr/>
          <p:nvPr/>
        </p:nvSpPr>
        <p:spPr>
          <a:xfrm>
            <a:off x="7924800" y="3048000"/>
            <a:ext cx="76200" cy="1219200"/>
          </a:xfrm>
          <a:prstGeom prst="rect">
            <a:avLst/>
          </a:prstGeom>
          <a:solidFill>
            <a:schemeClr val="accent6">
              <a:lumMod val="60000"/>
              <a:lumOff val="40000"/>
            </a:schemeClr>
          </a:solidFill>
          <a:ln w="63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1050" dirty="0" smtClean="0">
                <a:solidFill>
                  <a:srgbClr val="00B050"/>
                </a:solidFill>
                <a:latin typeface="MingLiU" pitchFamily="49" charset="-120"/>
                <a:ea typeface="MingLiU" pitchFamily="49" charset="-120"/>
                <a:cs typeface="Times New Roman" pitchFamily="18" charset="0"/>
              </a:rPr>
              <a:t>T</a:t>
            </a:r>
          </a:p>
          <a:p>
            <a:pPr algn="ctr"/>
            <a:r>
              <a:rPr lang="en-US" sz="1100" dirty="0" smtClean="0">
                <a:solidFill>
                  <a:srgbClr val="00B050"/>
                </a:solidFill>
                <a:latin typeface="MingLiU" pitchFamily="49" charset="-120"/>
                <a:ea typeface="MingLiU" pitchFamily="49" charset="-120"/>
                <a:cs typeface="Times New Roman" pitchFamily="18" charset="0"/>
              </a:rPr>
              <a:t>I</a:t>
            </a:r>
            <a:r>
              <a:rPr lang="en-US" sz="500" dirty="0" smtClean="0">
                <a:solidFill>
                  <a:srgbClr val="00B050"/>
                </a:solidFill>
                <a:latin typeface="MingLiU" pitchFamily="49" charset="-120"/>
                <a:ea typeface="MingLiU" pitchFamily="49" charset="-120"/>
                <a:cs typeface="Times New Roman" pitchFamily="18" charset="0"/>
              </a:rPr>
              <a:t>D</a:t>
            </a:r>
            <a:endParaRPr lang="en-US" sz="1050" dirty="0" smtClean="0">
              <a:solidFill>
                <a:srgbClr val="00B050"/>
              </a:solidFill>
              <a:latin typeface="MingLiU" pitchFamily="49" charset="-120"/>
              <a:ea typeface="MingLiU" pitchFamily="49" charset="-120"/>
              <a:cs typeface="Times New Roman" pitchFamily="18" charset="0"/>
            </a:endParaRPr>
          </a:p>
          <a:p>
            <a:pPr algn="ctr"/>
            <a:endParaRPr lang="en-US" sz="1100" dirty="0">
              <a:solidFill>
                <a:srgbClr val="00B050"/>
              </a:solidFill>
              <a:latin typeface="MingLiU" pitchFamily="49" charset="-120"/>
              <a:ea typeface="MingLiU" pitchFamily="49" charset="-120"/>
              <a:cs typeface="Times New Roman" pitchFamily="18" charset="0"/>
            </a:endParaRPr>
          </a:p>
        </p:txBody>
      </p:sp>
      <p:sp>
        <p:nvSpPr>
          <p:cNvPr id="199" name="Rectangle 198"/>
          <p:cNvSpPr/>
          <p:nvPr/>
        </p:nvSpPr>
        <p:spPr>
          <a:xfrm>
            <a:off x="6629400" y="3048000"/>
            <a:ext cx="76200" cy="1219200"/>
          </a:xfrm>
          <a:prstGeom prst="rect">
            <a:avLst/>
          </a:prstGeom>
          <a:solidFill>
            <a:schemeClr val="accent6">
              <a:lumMod val="60000"/>
              <a:lumOff val="40000"/>
            </a:schemeClr>
          </a:solidFill>
          <a:ln w="63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900" dirty="0" smtClean="0">
                <a:solidFill>
                  <a:srgbClr val="0070C0"/>
                </a:solidFill>
                <a:latin typeface="MingLiU" pitchFamily="49" charset="-120"/>
                <a:ea typeface="MingLiU" pitchFamily="49" charset="-120"/>
                <a:cs typeface="Times New Roman" pitchFamily="18" charset="0"/>
              </a:rPr>
              <a:t>ADC/TDC</a:t>
            </a:r>
          </a:p>
          <a:p>
            <a:pPr algn="ctr"/>
            <a:endParaRPr lang="en-US" sz="900" dirty="0">
              <a:solidFill>
                <a:srgbClr val="0070C0"/>
              </a:solidFill>
              <a:latin typeface="MingLiU" pitchFamily="49" charset="-120"/>
              <a:ea typeface="MingLiU" pitchFamily="49" charset="-120"/>
              <a:cs typeface="Times New Roman" pitchFamily="18" charset="0"/>
            </a:endParaRPr>
          </a:p>
        </p:txBody>
      </p:sp>
      <p:sp>
        <p:nvSpPr>
          <p:cNvPr id="200" name="Rectangle 199"/>
          <p:cNvSpPr/>
          <p:nvPr/>
        </p:nvSpPr>
        <p:spPr>
          <a:xfrm>
            <a:off x="6477000" y="3048000"/>
            <a:ext cx="152400" cy="1219200"/>
          </a:xfrm>
          <a:prstGeom prst="rect">
            <a:avLst/>
          </a:prstGeom>
          <a:solidFill>
            <a:schemeClr val="accent6">
              <a:lumMod val="60000"/>
              <a:lumOff val="40000"/>
            </a:schemeClr>
          </a:solidFill>
          <a:ln w="63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1050" dirty="0" smtClean="0">
                <a:solidFill>
                  <a:srgbClr val="FF0000"/>
                </a:solidFill>
                <a:latin typeface="MingLiU" pitchFamily="49" charset="-120"/>
                <a:ea typeface="MingLiU" pitchFamily="49" charset="-120"/>
                <a:cs typeface="Times New Roman" pitchFamily="18" charset="0"/>
              </a:rPr>
              <a:t>V</a:t>
            </a:r>
          </a:p>
          <a:p>
            <a:pPr algn="ctr"/>
            <a:r>
              <a:rPr lang="en-US" sz="1050" dirty="0" smtClean="0">
                <a:solidFill>
                  <a:srgbClr val="FF0000"/>
                </a:solidFill>
                <a:latin typeface="MingLiU" pitchFamily="49" charset="-120"/>
                <a:ea typeface="MingLiU" pitchFamily="49" charset="-120"/>
                <a:cs typeface="Times New Roman" pitchFamily="18" charset="0"/>
              </a:rPr>
              <a:t>M</a:t>
            </a:r>
          </a:p>
          <a:p>
            <a:pPr algn="ctr"/>
            <a:r>
              <a:rPr lang="en-US" sz="1050" dirty="0" smtClean="0">
                <a:solidFill>
                  <a:srgbClr val="FF0000"/>
                </a:solidFill>
                <a:latin typeface="MingLiU" pitchFamily="49" charset="-120"/>
                <a:ea typeface="MingLiU" pitchFamily="49" charset="-120"/>
                <a:cs typeface="Times New Roman" pitchFamily="18" charset="0"/>
              </a:rPr>
              <a:t>E</a:t>
            </a:r>
          </a:p>
          <a:p>
            <a:pPr algn="ctr"/>
            <a:endParaRPr lang="en-US" sz="1100" dirty="0">
              <a:solidFill>
                <a:srgbClr val="FF0000"/>
              </a:solidFill>
              <a:latin typeface="MingLiU" pitchFamily="49" charset="-120"/>
              <a:ea typeface="MingLiU" pitchFamily="49" charset="-120"/>
              <a:cs typeface="Times New Roman" pitchFamily="18" charset="0"/>
            </a:endParaRPr>
          </a:p>
        </p:txBody>
      </p:sp>
      <p:sp>
        <p:nvSpPr>
          <p:cNvPr id="201" name="Rectangle 200"/>
          <p:cNvSpPr/>
          <p:nvPr/>
        </p:nvSpPr>
        <p:spPr>
          <a:xfrm>
            <a:off x="6705600" y="3048000"/>
            <a:ext cx="76200" cy="1219200"/>
          </a:xfrm>
          <a:prstGeom prst="rect">
            <a:avLst/>
          </a:prstGeom>
          <a:solidFill>
            <a:schemeClr val="accent6">
              <a:lumMod val="60000"/>
              <a:lumOff val="40000"/>
            </a:schemeClr>
          </a:solidFill>
          <a:ln w="63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900" dirty="0" smtClean="0">
                <a:solidFill>
                  <a:srgbClr val="0070C0"/>
                </a:solidFill>
                <a:latin typeface="MingLiU" pitchFamily="49" charset="-120"/>
                <a:ea typeface="MingLiU" pitchFamily="49" charset="-120"/>
                <a:cs typeface="Times New Roman" pitchFamily="18" charset="0"/>
              </a:rPr>
              <a:t>ADC/TDC</a:t>
            </a:r>
          </a:p>
          <a:p>
            <a:pPr algn="ctr"/>
            <a:endParaRPr lang="en-US" sz="900" dirty="0">
              <a:solidFill>
                <a:srgbClr val="0070C0"/>
              </a:solidFill>
              <a:latin typeface="MingLiU" pitchFamily="49" charset="-120"/>
              <a:ea typeface="MingLiU" pitchFamily="49" charset="-120"/>
              <a:cs typeface="Times New Roman" pitchFamily="18" charset="0"/>
            </a:endParaRPr>
          </a:p>
        </p:txBody>
      </p:sp>
      <p:sp>
        <p:nvSpPr>
          <p:cNvPr id="202" name="Rectangle 201"/>
          <p:cNvSpPr/>
          <p:nvPr/>
        </p:nvSpPr>
        <p:spPr>
          <a:xfrm>
            <a:off x="6781800" y="3048000"/>
            <a:ext cx="76200" cy="1219200"/>
          </a:xfrm>
          <a:prstGeom prst="rect">
            <a:avLst/>
          </a:prstGeom>
          <a:solidFill>
            <a:schemeClr val="accent6">
              <a:lumMod val="60000"/>
              <a:lumOff val="40000"/>
            </a:schemeClr>
          </a:solidFill>
          <a:ln w="63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900" dirty="0" smtClean="0">
                <a:solidFill>
                  <a:srgbClr val="0070C0"/>
                </a:solidFill>
                <a:latin typeface="MingLiU" pitchFamily="49" charset="-120"/>
                <a:ea typeface="MingLiU" pitchFamily="49" charset="-120"/>
                <a:cs typeface="Times New Roman" pitchFamily="18" charset="0"/>
              </a:rPr>
              <a:t>ADC/TDC</a:t>
            </a:r>
          </a:p>
          <a:p>
            <a:pPr algn="ctr"/>
            <a:endParaRPr lang="en-US" sz="900" dirty="0">
              <a:solidFill>
                <a:srgbClr val="0070C0"/>
              </a:solidFill>
              <a:latin typeface="MingLiU" pitchFamily="49" charset="-120"/>
              <a:ea typeface="MingLiU" pitchFamily="49" charset="-120"/>
              <a:cs typeface="Times New Roman" pitchFamily="18" charset="0"/>
            </a:endParaRPr>
          </a:p>
        </p:txBody>
      </p:sp>
      <p:sp>
        <p:nvSpPr>
          <p:cNvPr id="203" name="Rectangle 202"/>
          <p:cNvSpPr/>
          <p:nvPr/>
        </p:nvSpPr>
        <p:spPr>
          <a:xfrm>
            <a:off x="6858000" y="3048000"/>
            <a:ext cx="76200" cy="1219200"/>
          </a:xfrm>
          <a:prstGeom prst="rect">
            <a:avLst/>
          </a:prstGeom>
          <a:solidFill>
            <a:schemeClr val="accent6">
              <a:lumMod val="60000"/>
              <a:lumOff val="40000"/>
            </a:schemeClr>
          </a:solidFill>
          <a:ln w="63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900" dirty="0" smtClean="0">
                <a:solidFill>
                  <a:srgbClr val="0070C0"/>
                </a:solidFill>
                <a:latin typeface="MingLiU" pitchFamily="49" charset="-120"/>
                <a:ea typeface="MingLiU" pitchFamily="49" charset="-120"/>
                <a:cs typeface="Times New Roman" pitchFamily="18" charset="0"/>
              </a:rPr>
              <a:t>ADC/TDC</a:t>
            </a:r>
          </a:p>
          <a:p>
            <a:pPr algn="ctr"/>
            <a:endParaRPr lang="en-US" sz="900" dirty="0">
              <a:solidFill>
                <a:srgbClr val="0070C0"/>
              </a:solidFill>
              <a:latin typeface="MingLiU" pitchFamily="49" charset="-120"/>
              <a:ea typeface="MingLiU" pitchFamily="49" charset="-120"/>
              <a:cs typeface="Times New Roman" pitchFamily="18" charset="0"/>
            </a:endParaRPr>
          </a:p>
        </p:txBody>
      </p:sp>
      <p:sp>
        <p:nvSpPr>
          <p:cNvPr id="204" name="Rectangle 203"/>
          <p:cNvSpPr/>
          <p:nvPr/>
        </p:nvSpPr>
        <p:spPr>
          <a:xfrm>
            <a:off x="6934200" y="3048000"/>
            <a:ext cx="76200" cy="1219200"/>
          </a:xfrm>
          <a:prstGeom prst="rect">
            <a:avLst/>
          </a:prstGeom>
          <a:solidFill>
            <a:schemeClr val="accent6">
              <a:lumMod val="60000"/>
              <a:lumOff val="40000"/>
            </a:schemeClr>
          </a:solidFill>
          <a:ln w="63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900" dirty="0" smtClean="0">
                <a:solidFill>
                  <a:srgbClr val="0070C0"/>
                </a:solidFill>
                <a:latin typeface="MingLiU" pitchFamily="49" charset="-120"/>
                <a:ea typeface="MingLiU" pitchFamily="49" charset="-120"/>
                <a:cs typeface="Times New Roman" pitchFamily="18" charset="0"/>
              </a:rPr>
              <a:t>ADC/TDC</a:t>
            </a:r>
          </a:p>
          <a:p>
            <a:pPr algn="ctr"/>
            <a:endParaRPr lang="en-US" sz="900" dirty="0">
              <a:solidFill>
                <a:srgbClr val="0070C0"/>
              </a:solidFill>
              <a:latin typeface="MingLiU" pitchFamily="49" charset="-120"/>
              <a:ea typeface="MingLiU" pitchFamily="49" charset="-120"/>
              <a:cs typeface="Times New Roman" pitchFamily="18" charset="0"/>
            </a:endParaRPr>
          </a:p>
        </p:txBody>
      </p:sp>
      <p:sp>
        <p:nvSpPr>
          <p:cNvPr id="205" name="Rectangle 204"/>
          <p:cNvSpPr/>
          <p:nvPr/>
        </p:nvSpPr>
        <p:spPr>
          <a:xfrm>
            <a:off x="7010400" y="3048000"/>
            <a:ext cx="76200" cy="1219200"/>
          </a:xfrm>
          <a:prstGeom prst="rect">
            <a:avLst/>
          </a:prstGeom>
          <a:solidFill>
            <a:schemeClr val="accent6">
              <a:lumMod val="60000"/>
              <a:lumOff val="40000"/>
            </a:schemeClr>
          </a:solidFill>
          <a:ln w="63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900" dirty="0" smtClean="0">
                <a:solidFill>
                  <a:srgbClr val="0070C0"/>
                </a:solidFill>
                <a:latin typeface="MingLiU" pitchFamily="49" charset="-120"/>
                <a:ea typeface="MingLiU" pitchFamily="49" charset="-120"/>
                <a:cs typeface="Times New Roman" pitchFamily="18" charset="0"/>
              </a:rPr>
              <a:t>ADC/TDC</a:t>
            </a:r>
          </a:p>
          <a:p>
            <a:pPr algn="ctr"/>
            <a:endParaRPr lang="en-US" sz="900" dirty="0">
              <a:solidFill>
                <a:srgbClr val="0070C0"/>
              </a:solidFill>
              <a:latin typeface="MingLiU" pitchFamily="49" charset="-120"/>
              <a:ea typeface="MingLiU" pitchFamily="49" charset="-120"/>
              <a:cs typeface="Times New Roman" pitchFamily="18" charset="0"/>
            </a:endParaRPr>
          </a:p>
        </p:txBody>
      </p:sp>
      <p:sp>
        <p:nvSpPr>
          <p:cNvPr id="206" name="Rectangle 205"/>
          <p:cNvSpPr/>
          <p:nvPr/>
        </p:nvSpPr>
        <p:spPr>
          <a:xfrm>
            <a:off x="7086600" y="3048000"/>
            <a:ext cx="76200" cy="1219200"/>
          </a:xfrm>
          <a:prstGeom prst="rect">
            <a:avLst/>
          </a:prstGeom>
          <a:solidFill>
            <a:schemeClr val="accent6">
              <a:lumMod val="60000"/>
              <a:lumOff val="40000"/>
            </a:schemeClr>
          </a:solidFill>
          <a:ln w="63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900" dirty="0" smtClean="0">
                <a:solidFill>
                  <a:srgbClr val="0070C0"/>
                </a:solidFill>
                <a:latin typeface="MingLiU" pitchFamily="49" charset="-120"/>
                <a:ea typeface="MingLiU" pitchFamily="49" charset="-120"/>
                <a:cs typeface="Times New Roman" pitchFamily="18" charset="0"/>
              </a:rPr>
              <a:t>ADC/TDC</a:t>
            </a:r>
          </a:p>
          <a:p>
            <a:pPr algn="ctr"/>
            <a:endParaRPr lang="en-US" sz="900" dirty="0">
              <a:solidFill>
                <a:srgbClr val="0070C0"/>
              </a:solidFill>
              <a:latin typeface="MingLiU" pitchFamily="49" charset="-120"/>
              <a:ea typeface="MingLiU" pitchFamily="49" charset="-120"/>
              <a:cs typeface="Times New Roman" pitchFamily="18" charset="0"/>
            </a:endParaRPr>
          </a:p>
        </p:txBody>
      </p:sp>
      <p:sp>
        <p:nvSpPr>
          <p:cNvPr id="207" name="Rectangle 206"/>
          <p:cNvSpPr/>
          <p:nvPr/>
        </p:nvSpPr>
        <p:spPr>
          <a:xfrm>
            <a:off x="7162800" y="3048000"/>
            <a:ext cx="76200" cy="1219200"/>
          </a:xfrm>
          <a:prstGeom prst="rect">
            <a:avLst/>
          </a:prstGeom>
          <a:solidFill>
            <a:schemeClr val="accent6">
              <a:lumMod val="60000"/>
              <a:lumOff val="40000"/>
            </a:schemeClr>
          </a:solidFill>
          <a:ln w="63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900" dirty="0" smtClean="0">
                <a:solidFill>
                  <a:srgbClr val="0070C0"/>
                </a:solidFill>
                <a:latin typeface="MingLiU" pitchFamily="49" charset="-120"/>
                <a:ea typeface="MingLiU" pitchFamily="49" charset="-120"/>
                <a:cs typeface="Times New Roman" pitchFamily="18" charset="0"/>
              </a:rPr>
              <a:t>ADC/TDC</a:t>
            </a:r>
          </a:p>
          <a:p>
            <a:pPr algn="ctr"/>
            <a:endParaRPr lang="en-US" sz="900" dirty="0">
              <a:solidFill>
                <a:srgbClr val="0070C0"/>
              </a:solidFill>
              <a:latin typeface="MingLiU" pitchFamily="49" charset="-120"/>
              <a:ea typeface="MingLiU" pitchFamily="49" charset="-120"/>
              <a:cs typeface="Times New Roman" pitchFamily="18" charset="0"/>
            </a:endParaRPr>
          </a:p>
        </p:txBody>
      </p:sp>
      <p:sp>
        <p:nvSpPr>
          <p:cNvPr id="208" name="Rectangle 207"/>
          <p:cNvSpPr/>
          <p:nvPr/>
        </p:nvSpPr>
        <p:spPr>
          <a:xfrm>
            <a:off x="7315200" y="3048000"/>
            <a:ext cx="76200" cy="1219200"/>
          </a:xfrm>
          <a:prstGeom prst="rect">
            <a:avLst/>
          </a:prstGeom>
          <a:solidFill>
            <a:schemeClr val="accent6">
              <a:lumMod val="60000"/>
              <a:lumOff val="40000"/>
            </a:schemeClr>
          </a:solidFill>
          <a:ln w="63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900" dirty="0" smtClean="0">
                <a:solidFill>
                  <a:srgbClr val="0070C0"/>
                </a:solidFill>
                <a:latin typeface="MingLiU" pitchFamily="49" charset="-120"/>
                <a:ea typeface="MingLiU" pitchFamily="49" charset="-120"/>
                <a:cs typeface="Times New Roman" pitchFamily="18" charset="0"/>
              </a:rPr>
              <a:t>ADC/TDC</a:t>
            </a:r>
          </a:p>
          <a:p>
            <a:pPr algn="ctr"/>
            <a:endParaRPr lang="en-US" sz="900" dirty="0">
              <a:solidFill>
                <a:srgbClr val="0070C0"/>
              </a:solidFill>
              <a:latin typeface="MingLiU" pitchFamily="49" charset="-120"/>
              <a:ea typeface="MingLiU" pitchFamily="49" charset="-120"/>
              <a:cs typeface="Times New Roman" pitchFamily="18" charset="0"/>
            </a:endParaRPr>
          </a:p>
        </p:txBody>
      </p:sp>
      <p:sp>
        <p:nvSpPr>
          <p:cNvPr id="209" name="Rectangle 208"/>
          <p:cNvSpPr/>
          <p:nvPr/>
        </p:nvSpPr>
        <p:spPr>
          <a:xfrm>
            <a:off x="7391400" y="3048000"/>
            <a:ext cx="76200" cy="1219200"/>
          </a:xfrm>
          <a:prstGeom prst="rect">
            <a:avLst/>
          </a:prstGeom>
          <a:solidFill>
            <a:schemeClr val="accent6">
              <a:lumMod val="60000"/>
              <a:lumOff val="40000"/>
            </a:schemeClr>
          </a:solidFill>
          <a:ln w="63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900" dirty="0" smtClean="0">
                <a:solidFill>
                  <a:srgbClr val="0070C0"/>
                </a:solidFill>
                <a:latin typeface="MingLiU" pitchFamily="49" charset="-120"/>
                <a:ea typeface="MingLiU" pitchFamily="49" charset="-120"/>
                <a:cs typeface="Times New Roman" pitchFamily="18" charset="0"/>
              </a:rPr>
              <a:t>ADC/TDC</a:t>
            </a:r>
          </a:p>
          <a:p>
            <a:pPr algn="ctr"/>
            <a:endParaRPr lang="en-US" sz="900" dirty="0">
              <a:solidFill>
                <a:srgbClr val="0070C0"/>
              </a:solidFill>
              <a:latin typeface="MingLiU" pitchFamily="49" charset="-120"/>
              <a:ea typeface="MingLiU" pitchFamily="49" charset="-120"/>
              <a:cs typeface="Times New Roman" pitchFamily="18" charset="0"/>
            </a:endParaRPr>
          </a:p>
        </p:txBody>
      </p:sp>
      <p:sp>
        <p:nvSpPr>
          <p:cNvPr id="210" name="Rectangle 209"/>
          <p:cNvSpPr/>
          <p:nvPr/>
        </p:nvSpPr>
        <p:spPr>
          <a:xfrm>
            <a:off x="7467600" y="3048000"/>
            <a:ext cx="76200" cy="1219200"/>
          </a:xfrm>
          <a:prstGeom prst="rect">
            <a:avLst/>
          </a:prstGeom>
          <a:solidFill>
            <a:schemeClr val="accent6">
              <a:lumMod val="60000"/>
              <a:lumOff val="40000"/>
            </a:schemeClr>
          </a:solidFill>
          <a:ln w="63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900" dirty="0" smtClean="0">
                <a:solidFill>
                  <a:srgbClr val="0070C0"/>
                </a:solidFill>
                <a:latin typeface="MingLiU" pitchFamily="49" charset="-120"/>
                <a:ea typeface="MingLiU" pitchFamily="49" charset="-120"/>
                <a:cs typeface="Times New Roman" pitchFamily="18" charset="0"/>
              </a:rPr>
              <a:t>ADC/TDC</a:t>
            </a:r>
          </a:p>
          <a:p>
            <a:pPr algn="ctr"/>
            <a:endParaRPr lang="en-US" sz="900" dirty="0">
              <a:solidFill>
                <a:srgbClr val="0070C0"/>
              </a:solidFill>
              <a:latin typeface="MingLiU" pitchFamily="49" charset="-120"/>
              <a:ea typeface="MingLiU" pitchFamily="49" charset="-120"/>
              <a:cs typeface="Times New Roman" pitchFamily="18" charset="0"/>
            </a:endParaRPr>
          </a:p>
        </p:txBody>
      </p:sp>
      <p:sp>
        <p:nvSpPr>
          <p:cNvPr id="211" name="Rectangle 210"/>
          <p:cNvSpPr/>
          <p:nvPr/>
        </p:nvSpPr>
        <p:spPr>
          <a:xfrm>
            <a:off x="7543800" y="3048000"/>
            <a:ext cx="76200" cy="1219200"/>
          </a:xfrm>
          <a:prstGeom prst="rect">
            <a:avLst/>
          </a:prstGeom>
          <a:solidFill>
            <a:schemeClr val="accent6">
              <a:lumMod val="60000"/>
              <a:lumOff val="40000"/>
            </a:schemeClr>
          </a:solidFill>
          <a:ln w="63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900" dirty="0" smtClean="0">
                <a:solidFill>
                  <a:srgbClr val="0070C0"/>
                </a:solidFill>
                <a:latin typeface="MingLiU" pitchFamily="49" charset="-120"/>
                <a:ea typeface="MingLiU" pitchFamily="49" charset="-120"/>
                <a:cs typeface="Times New Roman" pitchFamily="18" charset="0"/>
              </a:rPr>
              <a:t>ADC/TDC</a:t>
            </a:r>
          </a:p>
          <a:p>
            <a:pPr algn="ctr"/>
            <a:endParaRPr lang="en-US" sz="900" dirty="0">
              <a:solidFill>
                <a:srgbClr val="0070C0"/>
              </a:solidFill>
              <a:latin typeface="MingLiU" pitchFamily="49" charset="-120"/>
              <a:ea typeface="MingLiU" pitchFamily="49" charset="-120"/>
              <a:cs typeface="Times New Roman" pitchFamily="18" charset="0"/>
            </a:endParaRPr>
          </a:p>
        </p:txBody>
      </p:sp>
      <p:sp>
        <p:nvSpPr>
          <p:cNvPr id="212" name="Rectangle 211"/>
          <p:cNvSpPr/>
          <p:nvPr/>
        </p:nvSpPr>
        <p:spPr>
          <a:xfrm>
            <a:off x="7620000" y="3048000"/>
            <a:ext cx="76200" cy="1219200"/>
          </a:xfrm>
          <a:prstGeom prst="rect">
            <a:avLst/>
          </a:prstGeom>
          <a:solidFill>
            <a:schemeClr val="accent6">
              <a:lumMod val="60000"/>
              <a:lumOff val="40000"/>
            </a:schemeClr>
          </a:solidFill>
          <a:ln w="63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900" dirty="0" smtClean="0">
                <a:solidFill>
                  <a:srgbClr val="0070C0"/>
                </a:solidFill>
                <a:latin typeface="MingLiU" pitchFamily="49" charset="-120"/>
                <a:ea typeface="MingLiU" pitchFamily="49" charset="-120"/>
                <a:cs typeface="Times New Roman" pitchFamily="18" charset="0"/>
              </a:rPr>
              <a:t>ADC/TDC</a:t>
            </a:r>
          </a:p>
          <a:p>
            <a:pPr algn="ctr"/>
            <a:endParaRPr lang="en-US" sz="900" dirty="0">
              <a:solidFill>
                <a:srgbClr val="0070C0"/>
              </a:solidFill>
              <a:latin typeface="MingLiU" pitchFamily="49" charset="-120"/>
              <a:ea typeface="MingLiU" pitchFamily="49" charset="-120"/>
              <a:cs typeface="Times New Roman" pitchFamily="18" charset="0"/>
            </a:endParaRPr>
          </a:p>
        </p:txBody>
      </p:sp>
      <p:sp>
        <p:nvSpPr>
          <p:cNvPr id="213" name="Rectangle 212"/>
          <p:cNvSpPr/>
          <p:nvPr/>
        </p:nvSpPr>
        <p:spPr>
          <a:xfrm>
            <a:off x="7696200" y="3048000"/>
            <a:ext cx="76200" cy="1219200"/>
          </a:xfrm>
          <a:prstGeom prst="rect">
            <a:avLst/>
          </a:prstGeom>
          <a:solidFill>
            <a:schemeClr val="accent6">
              <a:lumMod val="60000"/>
              <a:lumOff val="40000"/>
            </a:schemeClr>
          </a:solidFill>
          <a:ln w="63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900" dirty="0" smtClean="0">
                <a:solidFill>
                  <a:srgbClr val="0070C0"/>
                </a:solidFill>
                <a:latin typeface="MingLiU" pitchFamily="49" charset="-120"/>
                <a:ea typeface="MingLiU" pitchFamily="49" charset="-120"/>
                <a:cs typeface="Times New Roman" pitchFamily="18" charset="0"/>
              </a:rPr>
              <a:t>ADC/TDC</a:t>
            </a:r>
          </a:p>
          <a:p>
            <a:pPr algn="ctr"/>
            <a:endParaRPr lang="en-US" sz="900" dirty="0">
              <a:solidFill>
                <a:srgbClr val="0070C0"/>
              </a:solidFill>
              <a:latin typeface="MingLiU" pitchFamily="49" charset="-120"/>
              <a:ea typeface="MingLiU" pitchFamily="49" charset="-120"/>
              <a:cs typeface="Times New Roman" pitchFamily="18" charset="0"/>
            </a:endParaRPr>
          </a:p>
        </p:txBody>
      </p:sp>
      <p:sp>
        <p:nvSpPr>
          <p:cNvPr id="214" name="Rectangle 213"/>
          <p:cNvSpPr/>
          <p:nvPr/>
        </p:nvSpPr>
        <p:spPr>
          <a:xfrm>
            <a:off x="7772400" y="3048000"/>
            <a:ext cx="76200" cy="1219200"/>
          </a:xfrm>
          <a:prstGeom prst="rect">
            <a:avLst/>
          </a:prstGeom>
          <a:solidFill>
            <a:schemeClr val="accent6">
              <a:lumMod val="60000"/>
              <a:lumOff val="40000"/>
            </a:schemeClr>
          </a:solidFill>
          <a:ln w="63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900" dirty="0" smtClean="0">
                <a:solidFill>
                  <a:srgbClr val="0070C0"/>
                </a:solidFill>
                <a:latin typeface="MingLiU" pitchFamily="49" charset="-120"/>
                <a:ea typeface="MingLiU" pitchFamily="49" charset="-120"/>
                <a:cs typeface="Times New Roman" pitchFamily="18" charset="0"/>
              </a:rPr>
              <a:t>ADC/TDC</a:t>
            </a:r>
          </a:p>
          <a:p>
            <a:pPr algn="ctr"/>
            <a:endParaRPr lang="en-US" sz="900" dirty="0">
              <a:solidFill>
                <a:srgbClr val="0070C0"/>
              </a:solidFill>
              <a:latin typeface="MingLiU" pitchFamily="49" charset="-120"/>
              <a:ea typeface="MingLiU" pitchFamily="49" charset="-120"/>
              <a:cs typeface="Times New Roman" pitchFamily="18" charset="0"/>
            </a:endParaRPr>
          </a:p>
        </p:txBody>
      </p:sp>
      <p:sp>
        <p:nvSpPr>
          <p:cNvPr id="215" name="Rectangle 214"/>
          <p:cNvSpPr/>
          <p:nvPr/>
        </p:nvSpPr>
        <p:spPr>
          <a:xfrm>
            <a:off x="7848600" y="3048000"/>
            <a:ext cx="76200" cy="1219200"/>
          </a:xfrm>
          <a:prstGeom prst="rect">
            <a:avLst/>
          </a:prstGeom>
          <a:solidFill>
            <a:schemeClr val="accent6">
              <a:lumMod val="60000"/>
              <a:lumOff val="40000"/>
            </a:schemeClr>
          </a:solidFill>
          <a:ln w="63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900" dirty="0" smtClean="0">
                <a:solidFill>
                  <a:srgbClr val="0070C0"/>
                </a:solidFill>
                <a:latin typeface="MingLiU" pitchFamily="49" charset="-120"/>
                <a:ea typeface="MingLiU" pitchFamily="49" charset="-120"/>
                <a:cs typeface="Times New Roman" pitchFamily="18" charset="0"/>
              </a:rPr>
              <a:t>ADC/TDC</a:t>
            </a:r>
          </a:p>
          <a:p>
            <a:pPr algn="ctr"/>
            <a:endParaRPr lang="en-US" sz="900" dirty="0">
              <a:solidFill>
                <a:srgbClr val="0070C0"/>
              </a:solidFill>
              <a:latin typeface="MingLiU" pitchFamily="49" charset="-120"/>
              <a:ea typeface="MingLiU" pitchFamily="49" charset="-120"/>
              <a:cs typeface="Times New Roman" pitchFamily="18" charset="0"/>
            </a:endParaRPr>
          </a:p>
        </p:txBody>
      </p:sp>
      <p:sp>
        <p:nvSpPr>
          <p:cNvPr id="216" name="Rectangle 215"/>
          <p:cNvSpPr/>
          <p:nvPr/>
        </p:nvSpPr>
        <p:spPr>
          <a:xfrm>
            <a:off x="7239000" y="4876800"/>
            <a:ext cx="76200" cy="1219200"/>
          </a:xfrm>
          <a:prstGeom prst="rect">
            <a:avLst/>
          </a:prstGeom>
          <a:solidFill>
            <a:schemeClr val="accent6">
              <a:lumMod val="60000"/>
              <a:lumOff val="40000"/>
            </a:schemeClr>
          </a:solidFill>
          <a:ln w="63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1050" dirty="0" smtClean="0">
                <a:solidFill>
                  <a:srgbClr val="FCFC20"/>
                </a:solidFill>
                <a:latin typeface="MingLiU" pitchFamily="49" charset="-120"/>
                <a:ea typeface="MingLiU" pitchFamily="49" charset="-120"/>
                <a:cs typeface="Times New Roman" pitchFamily="18" charset="0"/>
              </a:rPr>
              <a:t>SD</a:t>
            </a:r>
          </a:p>
          <a:p>
            <a:pPr algn="ctr"/>
            <a:endParaRPr lang="en-US" sz="1100" dirty="0">
              <a:solidFill>
                <a:srgbClr val="FCFC20"/>
              </a:solidFill>
              <a:latin typeface="MingLiU" pitchFamily="49" charset="-120"/>
              <a:ea typeface="MingLiU" pitchFamily="49" charset="-120"/>
              <a:cs typeface="Times New Roman" pitchFamily="18" charset="0"/>
            </a:endParaRPr>
          </a:p>
        </p:txBody>
      </p:sp>
      <p:sp>
        <p:nvSpPr>
          <p:cNvPr id="217" name="Rectangle 216"/>
          <p:cNvSpPr/>
          <p:nvPr/>
        </p:nvSpPr>
        <p:spPr>
          <a:xfrm>
            <a:off x="7924800" y="4876800"/>
            <a:ext cx="76200" cy="1219200"/>
          </a:xfrm>
          <a:prstGeom prst="rect">
            <a:avLst/>
          </a:prstGeom>
          <a:solidFill>
            <a:schemeClr val="accent6">
              <a:lumMod val="60000"/>
              <a:lumOff val="40000"/>
            </a:schemeClr>
          </a:solidFill>
          <a:ln w="63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1050" dirty="0" smtClean="0">
                <a:solidFill>
                  <a:srgbClr val="00B050"/>
                </a:solidFill>
                <a:latin typeface="MingLiU" pitchFamily="49" charset="-120"/>
                <a:ea typeface="MingLiU" pitchFamily="49" charset="-120"/>
                <a:cs typeface="Times New Roman" pitchFamily="18" charset="0"/>
              </a:rPr>
              <a:t>T</a:t>
            </a:r>
          </a:p>
          <a:p>
            <a:pPr algn="ctr"/>
            <a:r>
              <a:rPr lang="en-US" sz="1100" dirty="0" smtClean="0">
                <a:solidFill>
                  <a:srgbClr val="00B050"/>
                </a:solidFill>
                <a:latin typeface="MingLiU" pitchFamily="49" charset="-120"/>
                <a:ea typeface="MingLiU" pitchFamily="49" charset="-120"/>
                <a:cs typeface="Times New Roman" pitchFamily="18" charset="0"/>
              </a:rPr>
              <a:t>I</a:t>
            </a:r>
            <a:r>
              <a:rPr lang="en-US" sz="500" dirty="0" smtClean="0">
                <a:solidFill>
                  <a:srgbClr val="00B050"/>
                </a:solidFill>
                <a:latin typeface="MingLiU" pitchFamily="49" charset="-120"/>
                <a:ea typeface="MingLiU" pitchFamily="49" charset="-120"/>
                <a:cs typeface="Times New Roman" pitchFamily="18" charset="0"/>
              </a:rPr>
              <a:t>D</a:t>
            </a:r>
            <a:endParaRPr lang="en-US" sz="1050" dirty="0" smtClean="0">
              <a:solidFill>
                <a:srgbClr val="00B050"/>
              </a:solidFill>
              <a:latin typeface="MingLiU" pitchFamily="49" charset="-120"/>
              <a:ea typeface="MingLiU" pitchFamily="49" charset="-120"/>
              <a:cs typeface="Times New Roman" pitchFamily="18" charset="0"/>
            </a:endParaRPr>
          </a:p>
          <a:p>
            <a:pPr algn="ctr"/>
            <a:endParaRPr lang="en-US" sz="1100" dirty="0">
              <a:solidFill>
                <a:srgbClr val="00B050"/>
              </a:solidFill>
              <a:latin typeface="MingLiU" pitchFamily="49" charset="-120"/>
              <a:ea typeface="MingLiU" pitchFamily="49" charset="-120"/>
              <a:cs typeface="Times New Roman" pitchFamily="18" charset="0"/>
            </a:endParaRPr>
          </a:p>
        </p:txBody>
      </p:sp>
      <p:sp>
        <p:nvSpPr>
          <p:cNvPr id="218" name="Rectangle 217"/>
          <p:cNvSpPr/>
          <p:nvPr/>
        </p:nvSpPr>
        <p:spPr>
          <a:xfrm>
            <a:off x="6629400" y="4876800"/>
            <a:ext cx="76200" cy="1219200"/>
          </a:xfrm>
          <a:prstGeom prst="rect">
            <a:avLst/>
          </a:prstGeom>
          <a:solidFill>
            <a:schemeClr val="accent6">
              <a:lumMod val="60000"/>
              <a:lumOff val="40000"/>
            </a:schemeClr>
          </a:solidFill>
          <a:ln w="63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900" dirty="0" smtClean="0">
                <a:solidFill>
                  <a:srgbClr val="0070C0"/>
                </a:solidFill>
                <a:latin typeface="MingLiU" pitchFamily="49" charset="-120"/>
                <a:ea typeface="MingLiU" pitchFamily="49" charset="-120"/>
                <a:cs typeface="Times New Roman" pitchFamily="18" charset="0"/>
              </a:rPr>
              <a:t>ADC/TDC</a:t>
            </a:r>
          </a:p>
          <a:p>
            <a:pPr algn="ctr"/>
            <a:endParaRPr lang="en-US" sz="900" dirty="0">
              <a:solidFill>
                <a:srgbClr val="0070C0"/>
              </a:solidFill>
              <a:latin typeface="MingLiU" pitchFamily="49" charset="-120"/>
              <a:ea typeface="MingLiU" pitchFamily="49" charset="-120"/>
              <a:cs typeface="Times New Roman" pitchFamily="18" charset="0"/>
            </a:endParaRPr>
          </a:p>
        </p:txBody>
      </p:sp>
      <p:sp>
        <p:nvSpPr>
          <p:cNvPr id="219" name="Rectangle 218"/>
          <p:cNvSpPr/>
          <p:nvPr/>
        </p:nvSpPr>
        <p:spPr>
          <a:xfrm>
            <a:off x="6477000" y="4876800"/>
            <a:ext cx="152400" cy="1219200"/>
          </a:xfrm>
          <a:prstGeom prst="rect">
            <a:avLst/>
          </a:prstGeom>
          <a:solidFill>
            <a:schemeClr val="accent6">
              <a:lumMod val="60000"/>
              <a:lumOff val="40000"/>
            </a:schemeClr>
          </a:solidFill>
          <a:ln w="63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1050" dirty="0" smtClean="0">
                <a:solidFill>
                  <a:srgbClr val="FF0000"/>
                </a:solidFill>
                <a:latin typeface="MingLiU" pitchFamily="49" charset="-120"/>
                <a:ea typeface="MingLiU" pitchFamily="49" charset="-120"/>
                <a:cs typeface="Times New Roman" pitchFamily="18" charset="0"/>
              </a:rPr>
              <a:t>V</a:t>
            </a:r>
          </a:p>
          <a:p>
            <a:pPr algn="ctr"/>
            <a:r>
              <a:rPr lang="en-US" sz="1050" dirty="0" smtClean="0">
                <a:solidFill>
                  <a:srgbClr val="FF0000"/>
                </a:solidFill>
                <a:latin typeface="MingLiU" pitchFamily="49" charset="-120"/>
                <a:ea typeface="MingLiU" pitchFamily="49" charset="-120"/>
                <a:cs typeface="Times New Roman" pitchFamily="18" charset="0"/>
              </a:rPr>
              <a:t>M</a:t>
            </a:r>
          </a:p>
          <a:p>
            <a:pPr algn="ctr"/>
            <a:r>
              <a:rPr lang="en-US" sz="1050" dirty="0" smtClean="0">
                <a:solidFill>
                  <a:srgbClr val="FF0000"/>
                </a:solidFill>
                <a:latin typeface="MingLiU" pitchFamily="49" charset="-120"/>
                <a:ea typeface="MingLiU" pitchFamily="49" charset="-120"/>
                <a:cs typeface="Times New Roman" pitchFamily="18" charset="0"/>
              </a:rPr>
              <a:t>E</a:t>
            </a:r>
          </a:p>
          <a:p>
            <a:pPr algn="ctr"/>
            <a:endParaRPr lang="en-US" sz="1100" dirty="0">
              <a:solidFill>
                <a:srgbClr val="FF0000"/>
              </a:solidFill>
              <a:latin typeface="MingLiU" pitchFamily="49" charset="-120"/>
              <a:ea typeface="MingLiU" pitchFamily="49" charset="-120"/>
              <a:cs typeface="Times New Roman" pitchFamily="18" charset="0"/>
            </a:endParaRPr>
          </a:p>
        </p:txBody>
      </p:sp>
      <p:sp>
        <p:nvSpPr>
          <p:cNvPr id="220" name="Rectangle 219"/>
          <p:cNvSpPr/>
          <p:nvPr/>
        </p:nvSpPr>
        <p:spPr>
          <a:xfrm>
            <a:off x="6705600" y="4876800"/>
            <a:ext cx="76200" cy="1219200"/>
          </a:xfrm>
          <a:prstGeom prst="rect">
            <a:avLst/>
          </a:prstGeom>
          <a:solidFill>
            <a:schemeClr val="accent6">
              <a:lumMod val="60000"/>
              <a:lumOff val="40000"/>
            </a:schemeClr>
          </a:solidFill>
          <a:ln w="63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900" dirty="0" smtClean="0">
                <a:solidFill>
                  <a:srgbClr val="0070C0"/>
                </a:solidFill>
                <a:latin typeface="MingLiU" pitchFamily="49" charset="-120"/>
                <a:ea typeface="MingLiU" pitchFamily="49" charset="-120"/>
                <a:cs typeface="Times New Roman" pitchFamily="18" charset="0"/>
              </a:rPr>
              <a:t>ADC/TDC</a:t>
            </a:r>
          </a:p>
          <a:p>
            <a:pPr algn="ctr"/>
            <a:endParaRPr lang="en-US" sz="900" dirty="0">
              <a:solidFill>
                <a:srgbClr val="0070C0"/>
              </a:solidFill>
              <a:latin typeface="MingLiU" pitchFamily="49" charset="-120"/>
              <a:ea typeface="MingLiU" pitchFamily="49" charset="-120"/>
              <a:cs typeface="Times New Roman" pitchFamily="18" charset="0"/>
            </a:endParaRPr>
          </a:p>
        </p:txBody>
      </p:sp>
      <p:sp>
        <p:nvSpPr>
          <p:cNvPr id="221" name="Rectangle 220"/>
          <p:cNvSpPr/>
          <p:nvPr/>
        </p:nvSpPr>
        <p:spPr>
          <a:xfrm>
            <a:off x="6781800" y="4876800"/>
            <a:ext cx="76200" cy="1219200"/>
          </a:xfrm>
          <a:prstGeom prst="rect">
            <a:avLst/>
          </a:prstGeom>
          <a:solidFill>
            <a:schemeClr val="accent6">
              <a:lumMod val="60000"/>
              <a:lumOff val="40000"/>
            </a:schemeClr>
          </a:solidFill>
          <a:ln w="63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900" dirty="0" smtClean="0">
                <a:solidFill>
                  <a:srgbClr val="0070C0"/>
                </a:solidFill>
                <a:latin typeface="MingLiU" pitchFamily="49" charset="-120"/>
                <a:ea typeface="MingLiU" pitchFamily="49" charset="-120"/>
                <a:cs typeface="Times New Roman" pitchFamily="18" charset="0"/>
              </a:rPr>
              <a:t>ADC/TDC</a:t>
            </a:r>
          </a:p>
          <a:p>
            <a:pPr algn="ctr"/>
            <a:endParaRPr lang="en-US" sz="900" dirty="0">
              <a:solidFill>
                <a:srgbClr val="0070C0"/>
              </a:solidFill>
              <a:latin typeface="MingLiU" pitchFamily="49" charset="-120"/>
              <a:ea typeface="MingLiU" pitchFamily="49" charset="-120"/>
              <a:cs typeface="Times New Roman" pitchFamily="18" charset="0"/>
            </a:endParaRPr>
          </a:p>
        </p:txBody>
      </p:sp>
      <p:sp>
        <p:nvSpPr>
          <p:cNvPr id="222" name="Rectangle 221"/>
          <p:cNvSpPr/>
          <p:nvPr/>
        </p:nvSpPr>
        <p:spPr>
          <a:xfrm>
            <a:off x="6858000" y="4876800"/>
            <a:ext cx="76200" cy="1219200"/>
          </a:xfrm>
          <a:prstGeom prst="rect">
            <a:avLst/>
          </a:prstGeom>
          <a:solidFill>
            <a:schemeClr val="accent6">
              <a:lumMod val="60000"/>
              <a:lumOff val="40000"/>
            </a:schemeClr>
          </a:solidFill>
          <a:ln w="63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900" dirty="0" smtClean="0">
                <a:solidFill>
                  <a:srgbClr val="0070C0"/>
                </a:solidFill>
                <a:latin typeface="MingLiU" pitchFamily="49" charset="-120"/>
                <a:ea typeface="MingLiU" pitchFamily="49" charset="-120"/>
                <a:cs typeface="Times New Roman" pitchFamily="18" charset="0"/>
              </a:rPr>
              <a:t>ADC/TDC</a:t>
            </a:r>
          </a:p>
          <a:p>
            <a:pPr algn="ctr"/>
            <a:endParaRPr lang="en-US" sz="900" dirty="0">
              <a:solidFill>
                <a:srgbClr val="0070C0"/>
              </a:solidFill>
              <a:latin typeface="MingLiU" pitchFamily="49" charset="-120"/>
              <a:ea typeface="MingLiU" pitchFamily="49" charset="-120"/>
              <a:cs typeface="Times New Roman" pitchFamily="18" charset="0"/>
            </a:endParaRPr>
          </a:p>
        </p:txBody>
      </p:sp>
      <p:sp>
        <p:nvSpPr>
          <p:cNvPr id="223" name="Rectangle 222"/>
          <p:cNvSpPr/>
          <p:nvPr/>
        </p:nvSpPr>
        <p:spPr>
          <a:xfrm>
            <a:off x="6934200" y="4876800"/>
            <a:ext cx="76200" cy="1219200"/>
          </a:xfrm>
          <a:prstGeom prst="rect">
            <a:avLst/>
          </a:prstGeom>
          <a:solidFill>
            <a:schemeClr val="accent6">
              <a:lumMod val="60000"/>
              <a:lumOff val="40000"/>
            </a:schemeClr>
          </a:solidFill>
          <a:ln w="63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900" dirty="0" smtClean="0">
                <a:solidFill>
                  <a:srgbClr val="00B050"/>
                </a:solidFill>
                <a:latin typeface="MingLiU" pitchFamily="49" charset="-120"/>
                <a:ea typeface="MingLiU" pitchFamily="49" charset="-120"/>
                <a:cs typeface="Times New Roman" pitchFamily="18" charset="0"/>
              </a:rPr>
              <a:t>TID/TS</a:t>
            </a:r>
          </a:p>
          <a:p>
            <a:pPr algn="ctr"/>
            <a:endParaRPr lang="en-US" sz="900" dirty="0">
              <a:solidFill>
                <a:srgbClr val="00B050"/>
              </a:solidFill>
              <a:latin typeface="MingLiU" pitchFamily="49" charset="-120"/>
              <a:ea typeface="MingLiU" pitchFamily="49" charset="-120"/>
              <a:cs typeface="Times New Roman" pitchFamily="18" charset="0"/>
            </a:endParaRPr>
          </a:p>
        </p:txBody>
      </p:sp>
      <p:sp>
        <p:nvSpPr>
          <p:cNvPr id="224" name="Rectangle 223"/>
          <p:cNvSpPr/>
          <p:nvPr/>
        </p:nvSpPr>
        <p:spPr>
          <a:xfrm>
            <a:off x="7010400" y="4876800"/>
            <a:ext cx="76200" cy="1219200"/>
          </a:xfrm>
          <a:prstGeom prst="rect">
            <a:avLst/>
          </a:prstGeom>
          <a:solidFill>
            <a:schemeClr val="accent6">
              <a:lumMod val="60000"/>
              <a:lumOff val="40000"/>
            </a:schemeClr>
          </a:solidFill>
          <a:ln w="63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900" dirty="0" smtClean="0">
                <a:solidFill>
                  <a:srgbClr val="0070C0"/>
                </a:solidFill>
                <a:latin typeface="MingLiU" pitchFamily="49" charset="-120"/>
                <a:ea typeface="MingLiU" pitchFamily="49" charset="-120"/>
                <a:cs typeface="Times New Roman" pitchFamily="18" charset="0"/>
              </a:rPr>
              <a:t>ADC/TDC</a:t>
            </a:r>
          </a:p>
          <a:p>
            <a:pPr algn="ctr"/>
            <a:endParaRPr lang="en-US" sz="900" dirty="0">
              <a:solidFill>
                <a:srgbClr val="0070C0"/>
              </a:solidFill>
              <a:latin typeface="MingLiU" pitchFamily="49" charset="-120"/>
              <a:ea typeface="MingLiU" pitchFamily="49" charset="-120"/>
              <a:cs typeface="Times New Roman" pitchFamily="18" charset="0"/>
            </a:endParaRPr>
          </a:p>
        </p:txBody>
      </p:sp>
      <p:sp>
        <p:nvSpPr>
          <p:cNvPr id="225" name="Rectangle 224"/>
          <p:cNvSpPr/>
          <p:nvPr/>
        </p:nvSpPr>
        <p:spPr>
          <a:xfrm>
            <a:off x="7086600" y="4876800"/>
            <a:ext cx="76200" cy="1219200"/>
          </a:xfrm>
          <a:prstGeom prst="rect">
            <a:avLst/>
          </a:prstGeom>
          <a:solidFill>
            <a:schemeClr val="accent6">
              <a:lumMod val="60000"/>
              <a:lumOff val="40000"/>
            </a:schemeClr>
          </a:solidFill>
          <a:ln w="63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900" dirty="0" smtClean="0">
                <a:solidFill>
                  <a:srgbClr val="0070C0"/>
                </a:solidFill>
                <a:latin typeface="MingLiU" pitchFamily="49" charset="-120"/>
                <a:ea typeface="MingLiU" pitchFamily="49" charset="-120"/>
                <a:cs typeface="Times New Roman" pitchFamily="18" charset="0"/>
              </a:rPr>
              <a:t>ADC/TDC</a:t>
            </a:r>
          </a:p>
          <a:p>
            <a:pPr algn="ctr"/>
            <a:endParaRPr lang="en-US" sz="900" dirty="0">
              <a:solidFill>
                <a:srgbClr val="0070C0"/>
              </a:solidFill>
              <a:latin typeface="MingLiU" pitchFamily="49" charset="-120"/>
              <a:ea typeface="MingLiU" pitchFamily="49" charset="-120"/>
              <a:cs typeface="Times New Roman" pitchFamily="18" charset="0"/>
            </a:endParaRPr>
          </a:p>
        </p:txBody>
      </p:sp>
      <p:sp>
        <p:nvSpPr>
          <p:cNvPr id="226" name="Rectangle 225"/>
          <p:cNvSpPr/>
          <p:nvPr/>
        </p:nvSpPr>
        <p:spPr>
          <a:xfrm>
            <a:off x="7162800" y="4876800"/>
            <a:ext cx="76200" cy="1219200"/>
          </a:xfrm>
          <a:prstGeom prst="rect">
            <a:avLst/>
          </a:prstGeom>
          <a:solidFill>
            <a:schemeClr val="accent6">
              <a:lumMod val="60000"/>
              <a:lumOff val="40000"/>
            </a:schemeClr>
          </a:solidFill>
          <a:ln w="63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900" dirty="0" smtClean="0">
                <a:solidFill>
                  <a:srgbClr val="0070C0"/>
                </a:solidFill>
                <a:latin typeface="MingLiU" pitchFamily="49" charset="-120"/>
                <a:ea typeface="MingLiU" pitchFamily="49" charset="-120"/>
                <a:cs typeface="Times New Roman" pitchFamily="18" charset="0"/>
              </a:rPr>
              <a:t>ADC/TDC</a:t>
            </a:r>
          </a:p>
          <a:p>
            <a:pPr algn="ctr"/>
            <a:endParaRPr lang="en-US" sz="900" dirty="0">
              <a:solidFill>
                <a:srgbClr val="0070C0"/>
              </a:solidFill>
              <a:latin typeface="MingLiU" pitchFamily="49" charset="-120"/>
              <a:ea typeface="MingLiU" pitchFamily="49" charset="-120"/>
              <a:cs typeface="Times New Roman" pitchFamily="18" charset="0"/>
            </a:endParaRPr>
          </a:p>
        </p:txBody>
      </p:sp>
      <p:sp>
        <p:nvSpPr>
          <p:cNvPr id="227" name="Rectangle 226"/>
          <p:cNvSpPr/>
          <p:nvPr/>
        </p:nvSpPr>
        <p:spPr>
          <a:xfrm>
            <a:off x="7315200" y="4876800"/>
            <a:ext cx="76200" cy="1219200"/>
          </a:xfrm>
          <a:prstGeom prst="rect">
            <a:avLst/>
          </a:prstGeom>
          <a:solidFill>
            <a:schemeClr val="accent6">
              <a:lumMod val="60000"/>
              <a:lumOff val="40000"/>
            </a:schemeClr>
          </a:solidFill>
          <a:ln w="63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900" dirty="0" smtClean="0">
                <a:solidFill>
                  <a:srgbClr val="0070C0"/>
                </a:solidFill>
                <a:latin typeface="MingLiU" pitchFamily="49" charset="-120"/>
                <a:ea typeface="MingLiU" pitchFamily="49" charset="-120"/>
                <a:cs typeface="Times New Roman" pitchFamily="18" charset="0"/>
              </a:rPr>
              <a:t>ADC/TDC</a:t>
            </a:r>
          </a:p>
          <a:p>
            <a:pPr algn="ctr"/>
            <a:endParaRPr lang="en-US" sz="900" dirty="0">
              <a:solidFill>
                <a:srgbClr val="0070C0"/>
              </a:solidFill>
              <a:latin typeface="MingLiU" pitchFamily="49" charset="-120"/>
              <a:ea typeface="MingLiU" pitchFamily="49" charset="-120"/>
              <a:cs typeface="Times New Roman" pitchFamily="18" charset="0"/>
            </a:endParaRPr>
          </a:p>
        </p:txBody>
      </p:sp>
      <p:sp>
        <p:nvSpPr>
          <p:cNvPr id="228" name="Rectangle 227"/>
          <p:cNvSpPr/>
          <p:nvPr/>
        </p:nvSpPr>
        <p:spPr>
          <a:xfrm>
            <a:off x="7391400" y="4876800"/>
            <a:ext cx="76200" cy="1219200"/>
          </a:xfrm>
          <a:prstGeom prst="rect">
            <a:avLst/>
          </a:prstGeom>
          <a:solidFill>
            <a:schemeClr val="accent6">
              <a:lumMod val="60000"/>
              <a:lumOff val="40000"/>
            </a:schemeClr>
          </a:solidFill>
          <a:ln w="63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900" dirty="0" smtClean="0">
                <a:solidFill>
                  <a:srgbClr val="0070C0"/>
                </a:solidFill>
                <a:latin typeface="MingLiU" pitchFamily="49" charset="-120"/>
                <a:ea typeface="MingLiU" pitchFamily="49" charset="-120"/>
                <a:cs typeface="Times New Roman" pitchFamily="18" charset="0"/>
              </a:rPr>
              <a:t>ADC/TDC</a:t>
            </a:r>
          </a:p>
          <a:p>
            <a:pPr algn="ctr"/>
            <a:endParaRPr lang="en-US" sz="900" dirty="0">
              <a:solidFill>
                <a:srgbClr val="0070C0"/>
              </a:solidFill>
              <a:latin typeface="MingLiU" pitchFamily="49" charset="-120"/>
              <a:ea typeface="MingLiU" pitchFamily="49" charset="-120"/>
              <a:cs typeface="Times New Roman" pitchFamily="18" charset="0"/>
            </a:endParaRPr>
          </a:p>
        </p:txBody>
      </p:sp>
      <p:sp>
        <p:nvSpPr>
          <p:cNvPr id="229" name="Rectangle 228"/>
          <p:cNvSpPr/>
          <p:nvPr/>
        </p:nvSpPr>
        <p:spPr>
          <a:xfrm>
            <a:off x="7467600" y="4876800"/>
            <a:ext cx="76200" cy="1219200"/>
          </a:xfrm>
          <a:prstGeom prst="rect">
            <a:avLst/>
          </a:prstGeom>
          <a:solidFill>
            <a:schemeClr val="accent6">
              <a:lumMod val="60000"/>
              <a:lumOff val="40000"/>
            </a:schemeClr>
          </a:solidFill>
          <a:ln w="63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900" dirty="0" smtClean="0">
                <a:solidFill>
                  <a:srgbClr val="0070C0"/>
                </a:solidFill>
                <a:latin typeface="MingLiU" pitchFamily="49" charset="-120"/>
                <a:ea typeface="MingLiU" pitchFamily="49" charset="-120"/>
                <a:cs typeface="Times New Roman" pitchFamily="18" charset="0"/>
              </a:rPr>
              <a:t>ADC/TDC</a:t>
            </a:r>
          </a:p>
          <a:p>
            <a:pPr algn="ctr"/>
            <a:endParaRPr lang="en-US" sz="900" dirty="0">
              <a:solidFill>
                <a:srgbClr val="0070C0"/>
              </a:solidFill>
              <a:latin typeface="MingLiU" pitchFamily="49" charset="-120"/>
              <a:ea typeface="MingLiU" pitchFamily="49" charset="-120"/>
              <a:cs typeface="Times New Roman" pitchFamily="18" charset="0"/>
            </a:endParaRPr>
          </a:p>
        </p:txBody>
      </p:sp>
      <p:sp>
        <p:nvSpPr>
          <p:cNvPr id="230" name="Rectangle 229"/>
          <p:cNvSpPr/>
          <p:nvPr/>
        </p:nvSpPr>
        <p:spPr>
          <a:xfrm>
            <a:off x="7543800" y="4876800"/>
            <a:ext cx="76200" cy="1219200"/>
          </a:xfrm>
          <a:prstGeom prst="rect">
            <a:avLst/>
          </a:prstGeom>
          <a:solidFill>
            <a:schemeClr val="accent6">
              <a:lumMod val="60000"/>
              <a:lumOff val="40000"/>
            </a:schemeClr>
          </a:solidFill>
          <a:ln w="63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900" dirty="0" smtClean="0">
                <a:solidFill>
                  <a:srgbClr val="0070C0"/>
                </a:solidFill>
                <a:latin typeface="MingLiU" pitchFamily="49" charset="-120"/>
                <a:ea typeface="MingLiU" pitchFamily="49" charset="-120"/>
                <a:cs typeface="Times New Roman" pitchFamily="18" charset="0"/>
              </a:rPr>
              <a:t>ADC/TDC</a:t>
            </a:r>
          </a:p>
          <a:p>
            <a:pPr algn="ctr"/>
            <a:endParaRPr lang="en-US" sz="900" dirty="0">
              <a:solidFill>
                <a:srgbClr val="0070C0"/>
              </a:solidFill>
              <a:latin typeface="MingLiU" pitchFamily="49" charset="-120"/>
              <a:ea typeface="MingLiU" pitchFamily="49" charset="-120"/>
              <a:cs typeface="Times New Roman" pitchFamily="18" charset="0"/>
            </a:endParaRPr>
          </a:p>
        </p:txBody>
      </p:sp>
      <p:sp>
        <p:nvSpPr>
          <p:cNvPr id="231" name="Rectangle 230"/>
          <p:cNvSpPr/>
          <p:nvPr/>
        </p:nvSpPr>
        <p:spPr>
          <a:xfrm>
            <a:off x="7620000" y="4876800"/>
            <a:ext cx="76200" cy="1219200"/>
          </a:xfrm>
          <a:prstGeom prst="rect">
            <a:avLst/>
          </a:prstGeom>
          <a:solidFill>
            <a:schemeClr val="accent6">
              <a:lumMod val="60000"/>
              <a:lumOff val="40000"/>
            </a:schemeClr>
          </a:solidFill>
          <a:ln w="63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900" dirty="0" smtClean="0">
                <a:solidFill>
                  <a:srgbClr val="0070C0"/>
                </a:solidFill>
                <a:latin typeface="MingLiU" pitchFamily="49" charset="-120"/>
                <a:ea typeface="MingLiU" pitchFamily="49" charset="-120"/>
                <a:cs typeface="Times New Roman" pitchFamily="18" charset="0"/>
              </a:rPr>
              <a:t>ADC/TDC</a:t>
            </a:r>
          </a:p>
          <a:p>
            <a:pPr algn="ctr"/>
            <a:endParaRPr lang="en-US" sz="900" dirty="0">
              <a:solidFill>
                <a:srgbClr val="0070C0"/>
              </a:solidFill>
              <a:latin typeface="MingLiU" pitchFamily="49" charset="-120"/>
              <a:ea typeface="MingLiU" pitchFamily="49" charset="-120"/>
              <a:cs typeface="Times New Roman" pitchFamily="18" charset="0"/>
            </a:endParaRPr>
          </a:p>
        </p:txBody>
      </p:sp>
      <p:sp>
        <p:nvSpPr>
          <p:cNvPr id="232" name="Rectangle 231"/>
          <p:cNvSpPr/>
          <p:nvPr/>
        </p:nvSpPr>
        <p:spPr>
          <a:xfrm>
            <a:off x="7696200" y="4876800"/>
            <a:ext cx="76200" cy="1219200"/>
          </a:xfrm>
          <a:prstGeom prst="rect">
            <a:avLst/>
          </a:prstGeom>
          <a:solidFill>
            <a:schemeClr val="accent6">
              <a:lumMod val="60000"/>
              <a:lumOff val="40000"/>
            </a:schemeClr>
          </a:solidFill>
          <a:ln w="63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900" dirty="0" smtClean="0">
                <a:solidFill>
                  <a:srgbClr val="0070C0"/>
                </a:solidFill>
                <a:latin typeface="MingLiU" pitchFamily="49" charset="-120"/>
                <a:ea typeface="MingLiU" pitchFamily="49" charset="-120"/>
                <a:cs typeface="Times New Roman" pitchFamily="18" charset="0"/>
              </a:rPr>
              <a:t>ADC/TDC</a:t>
            </a:r>
          </a:p>
          <a:p>
            <a:pPr algn="ctr"/>
            <a:endParaRPr lang="en-US" sz="900" dirty="0">
              <a:solidFill>
                <a:srgbClr val="0070C0"/>
              </a:solidFill>
              <a:latin typeface="MingLiU" pitchFamily="49" charset="-120"/>
              <a:ea typeface="MingLiU" pitchFamily="49" charset="-120"/>
              <a:cs typeface="Times New Roman" pitchFamily="18" charset="0"/>
            </a:endParaRPr>
          </a:p>
        </p:txBody>
      </p:sp>
      <p:sp>
        <p:nvSpPr>
          <p:cNvPr id="233" name="Rectangle 232"/>
          <p:cNvSpPr/>
          <p:nvPr/>
        </p:nvSpPr>
        <p:spPr>
          <a:xfrm>
            <a:off x="7772400" y="4876800"/>
            <a:ext cx="76200" cy="1219200"/>
          </a:xfrm>
          <a:prstGeom prst="rect">
            <a:avLst/>
          </a:prstGeom>
          <a:solidFill>
            <a:schemeClr val="accent6">
              <a:lumMod val="60000"/>
              <a:lumOff val="40000"/>
            </a:schemeClr>
          </a:solidFill>
          <a:ln w="63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900" dirty="0" smtClean="0">
                <a:solidFill>
                  <a:srgbClr val="0070C0"/>
                </a:solidFill>
                <a:latin typeface="MingLiU" pitchFamily="49" charset="-120"/>
                <a:ea typeface="MingLiU" pitchFamily="49" charset="-120"/>
                <a:cs typeface="Times New Roman" pitchFamily="18" charset="0"/>
              </a:rPr>
              <a:t>ADC/TDC</a:t>
            </a:r>
          </a:p>
          <a:p>
            <a:pPr algn="ctr"/>
            <a:endParaRPr lang="en-US" sz="900" dirty="0">
              <a:solidFill>
                <a:srgbClr val="0070C0"/>
              </a:solidFill>
              <a:latin typeface="MingLiU" pitchFamily="49" charset="-120"/>
              <a:ea typeface="MingLiU" pitchFamily="49" charset="-120"/>
              <a:cs typeface="Times New Roman" pitchFamily="18" charset="0"/>
            </a:endParaRPr>
          </a:p>
        </p:txBody>
      </p:sp>
      <p:sp>
        <p:nvSpPr>
          <p:cNvPr id="234" name="Rectangle 233"/>
          <p:cNvSpPr/>
          <p:nvPr/>
        </p:nvSpPr>
        <p:spPr>
          <a:xfrm>
            <a:off x="7848600" y="4876800"/>
            <a:ext cx="76200" cy="1219200"/>
          </a:xfrm>
          <a:prstGeom prst="rect">
            <a:avLst/>
          </a:prstGeom>
          <a:solidFill>
            <a:schemeClr val="accent6">
              <a:lumMod val="60000"/>
              <a:lumOff val="40000"/>
            </a:schemeClr>
          </a:solidFill>
          <a:ln w="63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900" dirty="0" smtClean="0">
                <a:solidFill>
                  <a:srgbClr val="0070C0"/>
                </a:solidFill>
                <a:latin typeface="MingLiU" pitchFamily="49" charset="-120"/>
                <a:ea typeface="MingLiU" pitchFamily="49" charset="-120"/>
                <a:cs typeface="Times New Roman" pitchFamily="18" charset="0"/>
              </a:rPr>
              <a:t>ADC/TDC</a:t>
            </a:r>
          </a:p>
          <a:p>
            <a:pPr algn="ctr"/>
            <a:endParaRPr lang="en-US" sz="900" dirty="0">
              <a:solidFill>
                <a:srgbClr val="0070C0"/>
              </a:solidFill>
              <a:latin typeface="MingLiU" pitchFamily="49" charset="-120"/>
              <a:ea typeface="MingLiU" pitchFamily="49" charset="-120"/>
              <a:cs typeface="Times New Roman" pitchFamily="18" charset="0"/>
            </a:endParaRPr>
          </a:p>
        </p:txBody>
      </p:sp>
      <p:cxnSp>
        <p:nvCxnSpPr>
          <p:cNvPr id="235" name="Elbow Connector 234"/>
          <p:cNvCxnSpPr/>
          <p:nvPr/>
        </p:nvCxnSpPr>
        <p:spPr>
          <a:xfrm rot="10800000" flipV="1">
            <a:off x="8001000" y="3276600"/>
            <a:ext cx="609600" cy="22860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6" name="Straight Connector 235"/>
          <p:cNvCxnSpPr/>
          <p:nvPr/>
        </p:nvCxnSpPr>
        <p:spPr>
          <a:xfrm rot="5400000">
            <a:off x="7429500" y="3924300"/>
            <a:ext cx="23622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37" name="Elbow Connector 236"/>
          <p:cNvCxnSpPr/>
          <p:nvPr/>
        </p:nvCxnSpPr>
        <p:spPr>
          <a:xfrm rot="10800000" flipV="1">
            <a:off x="8001000" y="5105400"/>
            <a:ext cx="609600" cy="22860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8" name="Straight Arrow Connector 237"/>
          <p:cNvCxnSpPr/>
          <p:nvPr/>
        </p:nvCxnSpPr>
        <p:spPr>
          <a:xfrm rot="10800000">
            <a:off x="7543800" y="4572000"/>
            <a:ext cx="1066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a:off x="4800600" y="2819400"/>
            <a:ext cx="457200" cy="0"/>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a:off x="5486400" y="2667000"/>
            <a:ext cx="457200" cy="0"/>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5400000">
            <a:off x="2476500" y="4610100"/>
            <a:ext cx="381000" cy="0"/>
          </a:xfrm>
          <a:prstGeom prst="line">
            <a:avLst/>
          </a:prstGeom>
          <a:ln w="38100">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5400000">
            <a:off x="7010400" y="4572000"/>
            <a:ext cx="457200" cy="0"/>
          </a:xfrm>
          <a:prstGeom prst="line">
            <a:avLst/>
          </a:prstGeom>
          <a:ln w="38100">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43" name="TextBox 242"/>
          <p:cNvSpPr txBox="1"/>
          <p:nvPr/>
        </p:nvSpPr>
        <p:spPr>
          <a:xfrm>
            <a:off x="6096000" y="1371600"/>
            <a:ext cx="2020105" cy="307777"/>
          </a:xfrm>
          <a:prstGeom prst="rect">
            <a:avLst/>
          </a:prstGeom>
          <a:noFill/>
        </p:spPr>
        <p:txBody>
          <a:bodyPr wrap="none" rtlCol="0">
            <a:spAutoFit/>
          </a:bodyPr>
          <a:lstStyle/>
          <a:p>
            <a:r>
              <a:rPr lang="en-US" sz="1400" dirty="0" smtClean="0">
                <a:solidFill>
                  <a:schemeClr val="bg2">
                    <a:lumMod val="25000"/>
                  </a:schemeClr>
                </a:solidFill>
                <a:latin typeface="Times" pitchFamily="18" charset="0"/>
              </a:rPr>
              <a:t>Global Distribution Crate</a:t>
            </a:r>
            <a:endParaRPr lang="en-US" sz="1400" dirty="0">
              <a:solidFill>
                <a:schemeClr val="bg2">
                  <a:lumMod val="25000"/>
                </a:schemeClr>
              </a:solidFill>
              <a:latin typeface="Times" pitchFamily="18" charset="0"/>
            </a:endParaRPr>
          </a:p>
        </p:txBody>
      </p:sp>
      <p:sp>
        <p:nvSpPr>
          <p:cNvPr id="244" name="TextBox 243"/>
          <p:cNvSpPr txBox="1"/>
          <p:nvPr/>
        </p:nvSpPr>
        <p:spPr>
          <a:xfrm>
            <a:off x="1828800" y="2743200"/>
            <a:ext cx="1410964" cy="307777"/>
          </a:xfrm>
          <a:prstGeom prst="rect">
            <a:avLst/>
          </a:prstGeom>
          <a:noFill/>
        </p:spPr>
        <p:txBody>
          <a:bodyPr wrap="none" rtlCol="0">
            <a:spAutoFit/>
          </a:bodyPr>
          <a:lstStyle/>
          <a:p>
            <a:r>
              <a:rPr lang="en-US" sz="1400" dirty="0" smtClean="0">
                <a:solidFill>
                  <a:schemeClr val="accent6">
                    <a:lumMod val="75000"/>
                  </a:schemeClr>
                </a:solidFill>
                <a:latin typeface="Times" pitchFamily="18" charset="0"/>
              </a:rPr>
              <a:t>Front End Crates</a:t>
            </a:r>
            <a:endParaRPr lang="en-US" sz="1400" dirty="0">
              <a:solidFill>
                <a:schemeClr val="accent6">
                  <a:lumMod val="75000"/>
                </a:schemeClr>
              </a:solidFill>
              <a:latin typeface="Times" pitchFamily="18" charset="0"/>
            </a:endParaRPr>
          </a:p>
        </p:txBody>
      </p:sp>
      <p:sp>
        <p:nvSpPr>
          <p:cNvPr id="245" name="TextBox 244"/>
          <p:cNvSpPr txBox="1"/>
          <p:nvPr/>
        </p:nvSpPr>
        <p:spPr>
          <a:xfrm>
            <a:off x="2209800" y="4495800"/>
            <a:ext cx="1055417" cy="276999"/>
          </a:xfrm>
          <a:prstGeom prst="rect">
            <a:avLst/>
          </a:prstGeom>
          <a:noFill/>
        </p:spPr>
        <p:txBody>
          <a:bodyPr wrap="none" rtlCol="0">
            <a:spAutoFit/>
          </a:bodyPr>
          <a:lstStyle/>
          <a:p>
            <a:r>
              <a:rPr lang="en-US" sz="1200" dirty="0" smtClean="0">
                <a:solidFill>
                  <a:schemeClr val="accent6">
                    <a:lumMod val="75000"/>
                  </a:schemeClr>
                </a:solidFill>
              </a:rPr>
              <a:t>Up to 8 crates</a:t>
            </a:r>
            <a:endParaRPr lang="en-US" sz="1200" dirty="0">
              <a:solidFill>
                <a:schemeClr val="accent6">
                  <a:lumMod val="75000"/>
                </a:schemeClr>
              </a:solidFill>
            </a:endParaRPr>
          </a:p>
        </p:txBody>
      </p:sp>
      <p:sp>
        <p:nvSpPr>
          <p:cNvPr id="246" name="TextBox 245"/>
          <p:cNvSpPr txBox="1"/>
          <p:nvPr/>
        </p:nvSpPr>
        <p:spPr>
          <a:xfrm>
            <a:off x="6781800" y="4572000"/>
            <a:ext cx="1055417" cy="276999"/>
          </a:xfrm>
          <a:prstGeom prst="rect">
            <a:avLst/>
          </a:prstGeom>
          <a:noFill/>
        </p:spPr>
        <p:txBody>
          <a:bodyPr wrap="none" rtlCol="0">
            <a:spAutoFit/>
          </a:bodyPr>
          <a:lstStyle/>
          <a:p>
            <a:r>
              <a:rPr lang="en-US" sz="1200" dirty="0" smtClean="0">
                <a:solidFill>
                  <a:schemeClr val="accent6">
                    <a:lumMod val="75000"/>
                  </a:schemeClr>
                </a:solidFill>
              </a:rPr>
              <a:t>Up to 8 crates</a:t>
            </a:r>
            <a:endParaRPr lang="en-US" sz="1200" dirty="0">
              <a:solidFill>
                <a:schemeClr val="accent6">
                  <a:lumMod val="75000"/>
                </a:schemeClr>
              </a:solidFill>
            </a:endParaRPr>
          </a:p>
        </p:txBody>
      </p:sp>
      <p:sp>
        <p:nvSpPr>
          <p:cNvPr id="247" name="TextBox 246"/>
          <p:cNvSpPr txBox="1"/>
          <p:nvPr/>
        </p:nvSpPr>
        <p:spPr>
          <a:xfrm>
            <a:off x="6172200" y="1676400"/>
            <a:ext cx="1027974" cy="276999"/>
          </a:xfrm>
          <a:prstGeom prst="rect">
            <a:avLst/>
          </a:prstGeom>
          <a:noFill/>
        </p:spPr>
        <p:txBody>
          <a:bodyPr wrap="none" rtlCol="0">
            <a:spAutoFit/>
          </a:bodyPr>
          <a:lstStyle/>
          <a:p>
            <a:r>
              <a:rPr lang="en-US" sz="1200" dirty="0" smtClean="0">
                <a:solidFill>
                  <a:schemeClr val="bg2">
                    <a:lumMod val="50000"/>
                  </a:schemeClr>
                </a:solidFill>
              </a:rPr>
              <a:t>Up to 16 T</a:t>
            </a:r>
            <a:r>
              <a:rPr lang="en-US" sz="1000" dirty="0" smtClean="0">
                <a:solidFill>
                  <a:schemeClr val="bg2">
                    <a:lumMod val="50000"/>
                  </a:schemeClr>
                </a:solidFill>
              </a:rPr>
              <a:t>I</a:t>
            </a:r>
            <a:r>
              <a:rPr lang="en-US" sz="1200" dirty="0" smtClean="0">
                <a:solidFill>
                  <a:schemeClr val="bg2">
                    <a:lumMod val="50000"/>
                  </a:schemeClr>
                </a:solidFill>
              </a:rPr>
              <a:t>Ds</a:t>
            </a:r>
            <a:endParaRPr lang="en-US" sz="1200" dirty="0">
              <a:solidFill>
                <a:schemeClr val="bg2">
                  <a:lumMod val="50000"/>
                </a:schemeClr>
              </a:solidFill>
            </a:endParaRPr>
          </a:p>
        </p:txBody>
      </p:sp>
      <p:sp>
        <p:nvSpPr>
          <p:cNvPr id="248" name="TextBox 247"/>
          <p:cNvSpPr txBox="1"/>
          <p:nvPr/>
        </p:nvSpPr>
        <p:spPr>
          <a:xfrm>
            <a:off x="3810000" y="5105400"/>
            <a:ext cx="2577950" cy="1200329"/>
          </a:xfrm>
          <a:prstGeom prst="rect">
            <a:avLst/>
          </a:prstGeom>
          <a:noFill/>
        </p:spPr>
        <p:txBody>
          <a:bodyPr wrap="none" rtlCol="0">
            <a:spAutoFit/>
          </a:bodyPr>
          <a:lstStyle/>
          <a:p>
            <a:r>
              <a:rPr lang="en-US" sz="1400" dirty="0" smtClean="0"/>
              <a:t>One global distribution crate,</a:t>
            </a:r>
          </a:p>
          <a:p>
            <a:r>
              <a:rPr lang="en-US" sz="1400" dirty="0" smtClean="0"/>
              <a:t>Up to 127 front end crates</a:t>
            </a:r>
          </a:p>
          <a:p>
            <a:endParaRPr lang="en-US" sz="1400" dirty="0" smtClean="0"/>
          </a:p>
          <a:p>
            <a:r>
              <a:rPr lang="en-US" sz="1000" dirty="0" smtClean="0"/>
              <a:t>One TID/TS per subsystem with Up to 8 crates</a:t>
            </a:r>
          </a:p>
          <a:p>
            <a:r>
              <a:rPr lang="en-US" sz="1000" dirty="0" smtClean="0"/>
              <a:t>(It is not required for the subsystem to have </a:t>
            </a:r>
          </a:p>
          <a:p>
            <a:r>
              <a:rPr lang="en-US" sz="1000" dirty="0" smtClean="0"/>
              <a:t>  its global inputs from the same T</a:t>
            </a:r>
            <a:r>
              <a:rPr lang="en-US" sz="800" dirty="0" smtClean="0"/>
              <a:t>I</a:t>
            </a:r>
            <a:r>
              <a:rPr lang="en-US" sz="1000" dirty="0" smtClean="0"/>
              <a:t>D)</a:t>
            </a:r>
            <a:endParaRPr lang="en-US" sz="1000" dirty="0"/>
          </a:p>
        </p:txBody>
      </p:sp>
      <p:cxnSp>
        <p:nvCxnSpPr>
          <p:cNvPr id="249" name="Straight Connector 248"/>
          <p:cNvCxnSpPr/>
          <p:nvPr/>
        </p:nvCxnSpPr>
        <p:spPr>
          <a:xfrm rot="5400000">
            <a:off x="2476500" y="4991100"/>
            <a:ext cx="2667000" cy="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50" name="Shape 249"/>
          <p:cNvCxnSpPr>
            <a:stCxn id="184" idx="2"/>
          </p:cNvCxnSpPr>
          <p:nvPr/>
        </p:nvCxnSpPr>
        <p:spPr>
          <a:xfrm rot="16200000" flipH="1">
            <a:off x="3257550" y="5772150"/>
            <a:ext cx="228600" cy="876300"/>
          </a:xfrm>
          <a:prstGeom prst="bentConnector2">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51" name="Elbow Connector 250"/>
          <p:cNvCxnSpPr/>
          <p:nvPr/>
        </p:nvCxnSpPr>
        <p:spPr>
          <a:xfrm rot="10800000" flipV="1">
            <a:off x="3352800" y="3657600"/>
            <a:ext cx="457200" cy="228600"/>
          </a:xfrm>
          <a:prstGeom prst="bentConnector3">
            <a:avLst>
              <a:gd name="adj1" fmla="val 50000"/>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52" name="Straight Arrow Connector 251"/>
          <p:cNvCxnSpPr/>
          <p:nvPr/>
        </p:nvCxnSpPr>
        <p:spPr>
          <a:xfrm rot="10800000">
            <a:off x="2895600" y="4724400"/>
            <a:ext cx="914400" cy="1588"/>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53" name="Elbow Connector 252"/>
          <p:cNvCxnSpPr/>
          <p:nvPr/>
        </p:nvCxnSpPr>
        <p:spPr>
          <a:xfrm rot="10800000" flipV="1">
            <a:off x="3352800" y="5486400"/>
            <a:ext cx="457200" cy="228600"/>
          </a:xfrm>
          <a:prstGeom prst="bentConnector3">
            <a:avLst>
              <a:gd name="adj1" fmla="val 50000"/>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7124700" y="4991100"/>
            <a:ext cx="2667000" cy="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55" name="Shape 254"/>
          <p:cNvCxnSpPr>
            <a:stCxn id="223" idx="2"/>
          </p:cNvCxnSpPr>
          <p:nvPr/>
        </p:nvCxnSpPr>
        <p:spPr>
          <a:xfrm rot="16200000" flipH="1">
            <a:off x="7600950" y="5467350"/>
            <a:ext cx="228600" cy="1485900"/>
          </a:xfrm>
          <a:prstGeom prst="bentConnector2">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56" name="Elbow Connector 255"/>
          <p:cNvCxnSpPr/>
          <p:nvPr/>
        </p:nvCxnSpPr>
        <p:spPr>
          <a:xfrm rot="10800000" flipV="1">
            <a:off x="8001000" y="3657600"/>
            <a:ext cx="457200" cy="228600"/>
          </a:xfrm>
          <a:prstGeom prst="bentConnector3">
            <a:avLst>
              <a:gd name="adj1" fmla="val 50000"/>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57" name="Straight Arrow Connector 256"/>
          <p:cNvCxnSpPr/>
          <p:nvPr/>
        </p:nvCxnSpPr>
        <p:spPr>
          <a:xfrm rot="10800000">
            <a:off x="7543800" y="4724400"/>
            <a:ext cx="914400" cy="1588"/>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58" name="Elbow Connector 257"/>
          <p:cNvCxnSpPr/>
          <p:nvPr/>
        </p:nvCxnSpPr>
        <p:spPr>
          <a:xfrm rot="10800000" flipV="1">
            <a:off x="8001000" y="5486400"/>
            <a:ext cx="457200" cy="228600"/>
          </a:xfrm>
          <a:prstGeom prst="bentConnector3">
            <a:avLst>
              <a:gd name="adj1" fmla="val 50000"/>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5400000">
            <a:off x="4419600" y="4191000"/>
            <a:ext cx="914400" cy="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5400000">
            <a:off x="5105400" y="4191000"/>
            <a:ext cx="914400" cy="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sp>
        <p:nvSpPr>
          <p:cNvPr id="261" name="TextBox 260"/>
          <p:cNvSpPr txBox="1"/>
          <p:nvPr/>
        </p:nvSpPr>
        <p:spPr>
          <a:xfrm>
            <a:off x="304800" y="1219200"/>
            <a:ext cx="4038600" cy="923330"/>
          </a:xfrm>
          <a:prstGeom prst="rect">
            <a:avLst/>
          </a:prstGeom>
          <a:noFill/>
        </p:spPr>
        <p:txBody>
          <a:bodyPr wrap="square" rtlCol="0">
            <a:spAutoFit/>
          </a:bodyPr>
          <a:lstStyle/>
          <a:p>
            <a:r>
              <a:rPr lang="en-US" dirty="0" smtClean="0"/>
              <a:t>3.3 Luxury option: parallel subsystem and global control; doubling the number of optical transceivers (expensive)</a:t>
            </a:r>
          </a:p>
        </p:txBody>
      </p:sp>
      <p:sp>
        <p:nvSpPr>
          <p:cNvPr id="262" name="Date Placeholder 261"/>
          <p:cNvSpPr>
            <a:spLocks noGrp="1"/>
          </p:cNvSpPr>
          <p:nvPr>
            <p:ph type="dt" sz="half" idx="10"/>
          </p:nvPr>
        </p:nvSpPr>
        <p:spPr/>
        <p:txBody>
          <a:bodyPr/>
          <a:lstStyle/>
          <a:p>
            <a:fld id="{4686C27A-129C-42ED-A026-F2A4A077FBBD}" type="datetime1">
              <a:rPr lang="en-US" smtClean="0"/>
              <a:t>7/2/2010</a:t>
            </a:fld>
            <a:endParaRPr lang="en-US"/>
          </a:p>
        </p:txBody>
      </p:sp>
      <p:sp>
        <p:nvSpPr>
          <p:cNvPr id="263" name="Slide Number Placeholder 262"/>
          <p:cNvSpPr>
            <a:spLocks noGrp="1"/>
          </p:cNvSpPr>
          <p:nvPr>
            <p:ph type="sldNum" sz="quarter" idx="12"/>
          </p:nvPr>
        </p:nvSpPr>
        <p:spPr/>
        <p:txBody>
          <a:bodyPr/>
          <a:lstStyle/>
          <a:p>
            <a:fld id="{2137C638-EF9B-4E99-89A8-0D440D12FEEE}"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38400" y="762000"/>
            <a:ext cx="5087098" cy="461665"/>
          </a:xfrm>
          <a:prstGeom prst="rect">
            <a:avLst/>
          </a:prstGeom>
          <a:solidFill>
            <a:srgbClr val="0000FF">
              <a:alpha val="49000"/>
            </a:srgbClr>
          </a:solidFill>
        </p:spPr>
        <p:txBody>
          <a:bodyPr wrap="none">
            <a:spAutoFit/>
          </a:bodyPr>
          <a:lstStyle/>
          <a:p>
            <a:r>
              <a:rPr lang="en-US" sz="2400" dirty="0" smtClean="0"/>
              <a:t>4. TID related boards (</a:t>
            </a:r>
            <a:r>
              <a:rPr lang="en-US" sz="2400" dirty="0" err="1" smtClean="0"/>
              <a:t>Mezz</a:t>
            </a:r>
            <a:r>
              <a:rPr lang="en-US" sz="2400" dirty="0" smtClean="0"/>
              <a:t> and FANIO)</a:t>
            </a:r>
          </a:p>
        </p:txBody>
      </p:sp>
      <p:sp>
        <p:nvSpPr>
          <p:cNvPr id="3" name="Rectangle 2"/>
          <p:cNvSpPr/>
          <p:nvPr/>
        </p:nvSpPr>
        <p:spPr>
          <a:xfrm>
            <a:off x="4648200" y="1600200"/>
            <a:ext cx="4247573" cy="369332"/>
          </a:xfrm>
          <a:prstGeom prst="rect">
            <a:avLst/>
          </a:prstGeom>
        </p:spPr>
        <p:txBody>
          <a:bodyPr wrap="none">
            <a:spAutoFit/>
          </a:bodyPr>
          <a:lstStyle/>
          <a:p>
            <a:r>
              <a:rPr lang="en-US" dirty="0" smtClean="0"/>
              <a:t>4.1 Mezzanine board for TS_Rev2 interface </a:t>
            </a:r>
          </a:p>
        </p:txBody>
      </p:sp>
      <p:pic>
        <p:nvPicPr>
          <p:cNvPr id="1026" name="Picture 2"/>
          <p:cNvPicPr>
            <a:picLocks noChangeAspect="1" noChangeArrowheads="1"/>
          </p:cNvPicPr>
          <p:nvPr/>
        </p:nvPicPr>
        <p:blipFill>
          <a:blip r:embed="rId2" cstate="print">
            <a:duotone>
              <a:prstClr val="black"/>
              <a:schemeClr val="accent3">
                <a:tint val="45000"/>
                <a:satMod val="400000"/>
              </a:schemeClr>
            </a:duotone>
            <a:lum bright="51000"/>
          </a:blip>
          <a:srcRect/>
          <a:stretch>
            <a:fillRect/>
          </a:stretch>
        </p:blipFill>
        <p:spPr bwMode="auto">
          <a:xfrm>
            <a:off x="304800" y="2362200"/>
            <a:ext cx="4700126" cy="3335506"/>
          </a:xfrm>
          <a:prstGeom prst="rect">
            <a:avLst/>
          </a:prstGeom>
          <a:noFill/>
          <a:ln w="9525">
            <a:noFill/>
            <a:miter lim="800000"/>
            <a:headEnd/>
            <a:tailEnd/>
          </a:ln>
          <a:effectLst/>
          <a:scene3d>
            <a:camera prst="orthographicFront">
              <a:rot lat="0" lon="0" rev="5400000"/>
            </a:camera>
            <a:lightRig rig="threePt" dir="t"/>
          </a:scene3d>
        </p:spPr>
      </p:pic>
      <p:pic>
        <p:nvPicPr>
          <p:cNvPr id="1029" name="Picture 5"/>
          <p:cNvPicPr>
            <a:picLocks noChangeAspect="1" noChangeArrowheads="1"/>
          </p:cNvPicPr>
          <p:nvPr/>
        </p:nvPicPr>
        <p:blipFill>
          <a:blip r:embed="rId3" cstate="print"/>
          <a:srcRect l="11126" t="14363" r="2263" b="14581"/>
          <a:stretch>
            <a:fillRect/>
          </a:stretch>
        </p:blipFill>
        <p:spPr bwMode="auto">
          <a:xfrm>
            <a:off x="533400" y="1905000"/>
            <a:ext cx="1748764" cy="1243464"/>
          </a:xfrm>
          <a:prstGeom prst="rect">
            <a:avLst/>
          </a:prstGeom>
          <a:noFill/>
          <a:ln w="9525">
            <a:noFill/>
            <a:miter lim="800000"/>
            <a:headEnd/>
            <a:tailEnd/>
          </a:ln>
          <a:effectLst/>
          <a:scene3d>
            <a:camera prst="orthographicFront">
              <a:rot lat="10800000" lon="0" rev="0"/>
            </a:camera>
            <a:lightRig rig="threePt" dir="t"/>
          </a:scene3d>
        </p:spPr>
      </p:pic>
      <p:sp>
        <p:nvSpPr>
          <p:cNvPr id="9" name="TextBox 8"/>
          <p:cNvSpPr txBox="1"/>
          <p:nvPr/>
        </p:nvSpPr>
        <p:spPr>
          <a:xfrm>
            <a:off x="4572000" y="2286000"/>
            <a:ext cx="4038600" cy="2862322"/>
          </a:xfrm>
          <a:prstGeom prst="rect">
            <a:avLst/>
          </a:prstGeom>
          <a:noFill/>
        </p:spPr>
        <p:txBody>
          <a:bodyPr wrap="square" rtlCol="0">
            <a:spAutoFit/>
          </a:bodyPr>
          <a:lstStyle/>
          <a:p>
            <a:r>
              <a:rPr lang="en-US" dirty="0" smtClean="0"/>
              <a:t>Same connector and jumpers, same component (different package type) as TI_rev2 board;</a:t>
            </a:r>
          </a:p>
          <a:p>
            <a:r>
              <a:rPr lang="en-US" dirty="0" smtClean="0"/>
              <a:t>With the Mezzanine board, this TID will behave like a TI_Rev2 board, to work with TS_rev2.</a:t>
            </a:r>
          </a:p>
          <a:p>
            <a:r>
              <a:rPr lang="en-US" dirty="0" smtClean="0"/>
              <a:t>Board size: 2¼” x 3¼” </a:t>
            </a:r>
          </a:p>
          <a:p>
            <a:endParaRPr lang="en-US" dirty="0" smtClean="0"/>
          </a:p>
          <a:p>
            <a:r>
              <a:rPr lang="en-US" dirty="0" smtClean="0"/>
              <a:t>How many </a:t>
            </a:r>
            <a:r>
              <a:rPr lang="en-US" dirty="0" err="1" smtClean="0"/>
              <a:t>mezz</a:t>
            </a:r>
            <a:r>
              <a:rPr lang="en-US" dirty="0" smtClean="0"/>
              <a:t>. Boards do we need?</a:t>
            </a:r>
          </a:p>
          <a:p>
            <a:r>
              <a:rPr lang="en-US" dirty="0" smtClean="0"/>
              <a:t>_____</a:t>
            </a:r>
            <a:endParaRPr lang="en-US" dirty="0"/>
          </a:p>
        </p:txBody>
      </p:sp>
      <p:sp>
        <p:nvSpPr>
          <p:cNvPr id="7" name="Date Placeholder 6"/>
          <p:cNvSpPr>
            <a:spLocks noGrp="1"/>
          </p:cNvSpPr>
          <p:nvPr>
            <p:ph type="dt" sz="half" idx="10"/>
          </p:nvPr>
        </p:nvSpPr>
        <p:spPr/>
        <p:txBody>
          <a:bodyPr/>
          <a:lstStyle/>
          <a:p>
            <a:fld id="{F9C3CEFA-308A-4B37-B322-9B4F2D134AE7}" type="datetime1">
              <a:rPr lang="en-US" smtClean="0"/>
              <a:t>7/2/2010</a:t>
            </a:fld>
            <a:endParaRPr lang="en-US"/>
          </a:p>
        </p:txBody>
      </p:sp>
      <p:sp>
        <p:nvSpPr>
          <p:cNvPr id="8" name="Slide Number Placeholder 7"/>
          <p:cNvSpPr>
            <a:spLocks noGrp="1"/>
          </p:cNvSpPr>
          <p:nvPr>
            <p:ph type="sldNum" sz="quarter" idx="12"/>
          </p:nvPr>
        </p:nvSpPr>
        <p:spPr/>
        <p:txBody>
          <a:bodyPr/>
          <a:lstStyle/>
          <a:p>
            <a:fld id="{2137C638-EF9B-4E99-89A8-0D440D12FEEE}"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38400" y="762000"/>
            <a:ext cx="5087098" cy="461665"/>
          </a:xfrm>
          <a:prstGeom prst="rect">
            <a:avLst/>
          </a:prstGeom>
          <a:solidFill>
            <a:srgbClr val="0606E4">
              <a:alpha val="51000"/>
            </a:srgbClr>
          </a:solidFill>
        </p:spPr>
        <p:txBody>
          <a:bodyPr wrap="none">
            <a:spAutoFit/>
          </a:bodyPr>
          <a:lstStyle/>
          <a:p>
            <a:r>
              <a:rPr lang="en-US" sz="2400" dirty="0" smtClean="0"/>
              <a:t>4. TID related boards (</a:t>
            </a:r>
            <a:r>
              <a:rPr lang="en-US" sz="2400" dirty="0" err="1" smtClean="0"/>
              <a:t>Mezz</a:t>
            </a:r>
            <a:r>
              <a:rPr lang="en-US" sz="2400" dirty="0" smtClean="0"/>
              <a:t> and FANIO)</a:t>
            </a:r>
          </a:p>
        </p:txBody>
      </p:sp>
      <p:sp>
        <p:nvSpPr>
          <p:cNvPr id="4" name="Rectangle 3"/>
          <p:cNvSpPr/>
          <p:nvPr/>
        </p:nvSpPr>
        <p:spPr>
          <a:xfrm>
            <a:off x="990600" y="1219200"/>
            <a:ext cx="5443991" cy="369332"/>
          </a:xfrm>
          <a:prstGeom prst="rect">
            <a:avLst/>
          </a:prstGeom>
        </p:spPr>
        <p:txBody>
          <a:bodyPr wrap="none">
            <a:spAutoFit/>
          </a:bodyPr>
          <a:lstStyle/>
          <a:p>
            <a:r>
              <a:rPr lang="en-US" dirty="0" smtClean="0"/>
              <a:t>4.2 Fan out board (VME sized board) for CAEN 1290 TDC</a:t>
            </a:r>
            <a:endParaRPr lang="en-US" dirty="0"/>
          </a:p>
        </p:txBody>
      </p:sp>
      <p:pic>
        <p:nvPicPr>
          <p:cNvPr id="1026" name="Picture 2"/>
          <p:cNvPicPr>
            <a:picLocks noChangeAspect="1" noChangeArrowheads="1"/>
          </p:cNvPicPr>
          <p:nvPr/>
        </p:nvPicPr>
        <p:blipFill>
          <a:blip r:embed="rId2" cstate="print">
            <a:duotone>
              <a:prstClr val="black"/>
              <a:schemeClr val="accent3">
                <a:tint val="45000"/>
                <a:satMod val="400000"/>
              </a:schemeClr>
            </a:duotone>
            <a:lum bright="62000" contrast="-20000"/>
          </a:blip>
          <a:srcRect/>
          <a:stretch>
            <a:fillRect/>
          </a:stretch>
        </p:blipFill>
        <p:spPr bwMode="auto">
          <a:xfrm>
            <a:off x="304800" y="2362200"/>
            <a:ext cx="4700126" cy="3335506"/>
          </a:xfrm>
          <a:prstGeom prst="rect">
            <a:avLst/>
          </a:prstGeom>
          <a:noFill/>
          <a:ln w="9525">
            <a:noFill/>
            <a:miter lim="800000"/>
            <a:headEnd/>
            <a:tailEnd/>
          </a:ln>
          <a:effectLst/>
          <a:scene3d>
            <a:camera prst="orthographicFront">
              <a:rot lat="0" lon="0" rev="5400000"/>
            </a:camera>
            <a:lightRig rig="threePt" dir="t"/>
          </a:scene3d>
        </p:spPr>
      </p:pic>
      <p:pic>
        <p:nvPicPr>
          <p:cNvPr id="2050" name="Picture 2"/>
          <p:cNvPicPr>
            <a:picLocks noChangeAspect="1" noChangeArrowheads="1"/>
          </p:cNvPicPr>
          <p:nvPr/>
        </p:nvPicPr>
        <p:blipFill>
          <a:blip r:embed="rId3" cstate="print"/>
          <a:srcRect l="1091" t="7113" r="1403" b="209"/>
          <a:stretch>
            <a:fillRect/>
          </a:stretch>
        </p:blipFill>
        <p:spPr bwMode="auto">
          <a:xfrm>
            <a:off x="3505200" y="2362200"/>
            <a:ext cx="4731546" cy="3352800"/>
          </a:xfrm>
          <a:prstGeom prst="rect">
            <a:avLst/>
          </a:prstGeom>
          <a:noFill/>
          <a:ln w="9525">
            <a:noFill/>
            <a:miter lim="800000"/>
            <a:headEnd/>
            <a:tailEnd/>
          </a:ln>
          <a:effectLst/>
          <a:scene3d>
            <a:camera prst="orthographicFront">
              <a:rot lat="10800000" lon="0" rev="5400000"/>
            </a:camera>
            <a:lightRig rig="threePt" dir="t"/>
          </a:scene3d>
        </p:spPr>
      </p:pic>
      <p:sp>
        <p:nvSpPr>
          <p:cNvPr id="10" name="TextBox 9"/>
          <p:cNvSpPr txBox="1"/>
          <p:nvPr/>
        </p:nvSpPr>
        <p:spPr>
          <a:xfrm>
            <a:off x="3352800" y="5181600"/>
            <a:ext cx="1175322" cy="461665"/>
          </a:xfrm>
          <a:prstGeom prst="rect">
            <a:avLst/>
          </a:prstGeom>
          <a:noFill/>
          <a:scene3d>
            <a:camera prst="orthographicFront">
              <a:rot lat="0" lon="0" rev="5400000"/>
            </a:camera>
            <a:lightRig rig="threePt" dir="t"/>
          </a:scene3d>
        </p:spPr>
        <p:txBody>
          <a:bodyPr wrap="none" rtlCol="0">
            <a:spAutoFit/>
          </a:bodyPr>
          <a:lstStyle/>
          <a:p>
            <a:r>
              <a:rPr lang="en-US" sz="2400" b="1" dirty="0" smtClean="0"/>
              <a:t>VME P2</a:t>
            </a:r>
            <a:endParaRPr lang="en-US" sz="2400" b="1" dirty="0"/>
          </a:p>
        </p:txBody>
      </p:sp>
      <p:sp>
        <p:nvSpPr>
          <p:cNvPr id="12" name="Freeform 11"/>
          <p:cNvSpPr/>
          <p:nvPr/>
        </p:nvSpPr>
        <p:spPr>
          <a:xfrm>
            <a:off x="7439025" y="1631156"/>
            <a:ext cx="1320800" cy="492919"/>
          </a:xfrm>
          <a:custGeom>
            <a:avLst/>
            <a:gdLst>
              <a:gd name="connsiteX0" fmla="*/ 0 w 1320800"/>
              <a:gd name="connsiteY0" fmla="*/ 492919 h 492919"/>
              <a:gd name="connsiteX1" fmla="*/ 800100 w 1320800"/>
              <a:gd name="connsiteY1" fmla="*/ 107157 h 492919"/>
              <a:gd name="connsiteX2" fmla="*/ 1238250 w 1320800"/>
              <a:gd name="connsiteY2" fmla="*/ 16669 h 492919"/>
              <a:gd name="connsiteX3" fmla="*/ 1295400 w 1320800"/>
              <a:gd name="connsiteY3" fmla="*/ 7144 h 492919"/>
              <a:gd name="connsiteX4" fmla="*/ 1266825 w 1320800"/>
              <a:gd name="connsiteY4" fmla="*/ 7144 h 492919"/>
              <a:gd name="connsiteX5" fmla="*/ 1300163 w 1320800"/>
              <a:gd name="connsiteY5" fmla="*/ 2382 h 49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800" h="492919">
                <a:moveTo>
                  <a:pt x="0" y="492919"/>
                </a:moveTo>
                <a:cubicBezTo>
                  <a:pt x="296862" y="339725"/>
                  <a:pt x="593725" y="186532"/>
                  <a:pt x="800100" y="107157"/>
                </a:cubicBezTo>
                <a:cubicBezTo>
                  <a:pt x="1006475" y="27782"/>
                  <a:pt x="1155700" y="33338"/>
                  <a:pt x="1238250" y="16669"/>
                </a:cubicBezTo>
                <a:cubicBezTo>
                  <a:pt x="1320800" y="0"/>
                  <a:pt x="1290638" y="8731"/>
                  <a:pt x="1295400" y="7144"/>
                </a:cubicBezTo>
                <a:cubicBezTo>
                  <a:pt x="1300162" y="5557"/>
                  <a:pt x="1266031" y="7938"/>
                  <a:pt x="1266825" y="7144"/>
                </a:cubicBezTo>
                <a:cubicBezTo>
                  <a:pt x="1267619" y="6350"/>
                  <a:pt x="1283891" y="4366"/>
                  <a:pt x="1300163" y="2382"/>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Freeform 12"/>
          <p:cNvSpPr/>
          <p:nvPr/>
        </p:nvSpPr>
        <p:spPr>
          <a:xfrm>
            <a:off x="7410450" y="1971675"/>
            <a:ext cx="1347788" cy="547688"/>
          </a:xfrm>
          <a:custGeom>
            <a:avLst/>
            <a:gdLst>
              <a:gd name="connsiteX0" fmla="*/ 0 w 1347788"/>
              <a:gd name="connsiteY0" fmla="*/ 547688 h 547688"/>
              <a:gd name="connsiteX1" fmla="*/ 833438 w 1347788"/>
              <a:gd name="connsiteY1" fmla="*/ 142875 h 547688"/>
              <a:gd name="connsiteX2" fmla="*/ 1347788 w 1347788"/>
              <a:gd name="connsiteY2" fmla="*/ 0 h 547688"/>
            </a:gdLst>
            <a:ahLst/>
            <a:cxnLst>
              <a:cxn ang="0">
                <a:pos x="connsiteX0" y="connsiteY0"/>
              </a:cxn>
              <a:cxn ang="0">
                <a:pos x="connsiteX1" y="connsiteY1"/>
              </a:cxn>
              <a:cxn ang="0">
                <a:pos x="connsiteX2" y="connsiteY2"/>
              </a:cxn>
            </a:cxnLst>
            <a:rect l="l" t="t" r="r" b="b"/>
            <a:pathLst>
              <a:path w="1347788" h="547688">
                <a:moveTo>
                  <a:pt x="0" y="547688"/>
                </a:moveTo>
                <a:cubicBezTo>
                  <a:pt x="304403" y="390922"/>
                  <a:pt x="608807" y="234156"/>
                  <a:pt x="833438" y="142875"/>
                </a:cubicBezTo>
                <a:cubicBezTo>
                  <a:pt x="1058069" y="51594"/>
                  <a:pt x="1202928" y="25797"/>
                  <a:pt x="1347788" y="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Freeform 13"/>
          <p:cNvSpPr/>
          <p:nvPr/>
        </p:nvSpPr>
        <p:spPr>
          <a:xfrm>
            <a:off x="8710613" y="1638300"/>
            <a:ext cx="38100" cy="333375"/>
          </a:xfrm>
          <a:custGeom>
            <a:avLst/>
            <a:gdLst>
              <a:gd name="connsiteX0" fmla="*/ 0 w 38100"/>
              <a:gd name="connsiteY0" fmla="*/ 0 h 333375"/>
              <a:gd name="connsiteX1" fmla="*/ 38100 w 38100"/>
              <a:gd name="connsiteY1" fmla="*/ 333375 h 333375"/>
            </a:gdLst>
            <a:ahLst/>
            <a:cxnLst>
              <a:cxn ang="0">
                <a:pos x="connsiteX0" y="connsiteY0"/>
              </a:cxn>
              <a:cxn ang="0">
                <a:pos x="connsiteX1" y="connsiteY1"/>
              </a:cxn>
            </a:cxnLst>
            <a:rect l="l" t="t" r="r" b="b"/>
            <a:pathLst>
              <a:path w="38100" h="333375">
                <a:moveTo>
                  <a:pt x="0" y="0"/>
                </a:moveTo>
                <a:lnTo>
                  <a:pt x="38100" y="333375"/>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Freeform 14"/>
          <p:cNvSpPr/>
          <p:nvPr/>
        </p:nvSpPr>
        <p:spPr>
          <a:xfrm>
            <a:off x="7405688" y="2239169"/>
            <a:ext cx="1328737" cy="318294"/>
          </a:xfrm>
          <a:custGeom>
            <a:avLst/>
            <a:gdLst>
              <a:gd name="connsiteX0" fmla="*/ 0 w 1328737"/>
              <a:gd name="connsiteY0" fmla="*/ 318294 h 318294"/>
              <a:gd name="connsiteX1" fmla="*/ 866775 w 1328737"/>
              <a:gd name="connsiteY1" fmla="*/ 51594 h 318294"/>
              <a:gd name="connsiteX2" fmla="*/ 1328737 w 1328737"/>
              <a:gd name="connsiteY2" fmla="*/ 8731 h 318294"/>
              <a:gd name="connsiteX3" fmla="*/ 1328737 w 1328737"/>
              <a:gd name="connsiteY3" fmla="*/ 8731 h 318294"/>
            </a:gdLst>
            <a:ahLst/>
            <a:cxnLst>
              <a:cxn ang="0">
                <a:pos x="connsiteX0" y="connsiteY0"/>
              </a:cxn>
              <a:cxn ang="0">
                <a:pos x="connsiteX1" y="connsiteY1"/>
              </a:cxn>
              <a:cxn ang="0">
                <a:pos x="connsiteX2" y="connsiteY2"/>
              </a:cxn>
              <a:cxn ang="0">
                <a:pos x="connsiteX3" y="connsiteY3"/>
              </a:cxn>
            </a:cxnLst>
            <a:rect l="l" t="t" r="r" b="b"/>
            <a:pathLst>
              <a:path w="1328737" h="318294">
                <a:moveTo>
                  <a:pt x="0" y="318294"/>
                </a:moveTo>
                <a:cubicBezTo>
                  <a:pt x="322659" y="210741"/>
                  <a:pt x="645319" y="103188"/>
                  <a:pt x="866775" y="51594"/>
                </a:cubicBezTo>
                <a:cubicBezTo>
                  <a:pt x="1088231" y="0"/>
                  <a:pt x="1328737" y="8731"/>
                  <a:pt x="1328737" y="8731"/>
                </a:cubicBezTo>
                <a:lnTo>
                  <a:pt x="1328737" y="8731"/>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Freeform 15"/>
          <p:cNvSpPr/>
          <p:nvPr/>
        </p:nvSpPr>
        <p:spPr>
          <a:xfrm>
            <a:off x="7415213" y="2647950"/>
            <a:ext cx="1319212" cy="285750"/>
          </a:xfrm>
          <a:custGeom>
            <a:avLst/>
            <a:gdLst>
              <a:gd name="connsiteX0" fmla="*/ 0 w 1319212"/>
              <a:gd name="connsiteY0" fmla="*/ 285750 h 285750"/>
              <a:gd name="connsiteX1" fmla="*/ 942975 w 1319212"/>
              <a:gd name="connsiteY1" fmla="*/ 47625 h 285750"/>
              <a:gd name="connsiteX2" fmla="*/ 1319212 w 1319212"/>
              <a:gd name="connsiteY2" fmla="*/ 0 h 285750"/>
            </a:gdLst>
            <a:ahLst/>
            <a:cxnLst>
              <a:cxn ang="0">
                <a:pos x="connsiteX0" y="connsiteY0"/>
              </a:cxn>
              <a:cxn ang="0">
                <a:pos x="connsiteX1" y="connsiteY1"/>
              </a:cxn>
              <a:cxn ang="0">
                <a:pos x="connsiteX2" y="connsiteY2"/>
              </a:cxn>
            </a:cxnLst>
            <a:rect l="l" t="t" r="r" b="b"/>
            <a:pathLst>
              <a:path w="1319212" h="285750">
                <a:moveTo>
                  <a:pt x="0" y="285750"/>
                </a:moveTo>
                <a:cubicBezTo>
                  <a:pt x="361553" y="190500"/>
                  <a:pt x="723106" y="95250"/>
                  <a:pt x="942975" y="47625"/>
                </a:cubicBezTo>
                <a:cubicBezTo>
                  <a:pt x="1162844" y="0"/>
                  <a:pt x="1241028" y="0"/>
                  <a:pt x="1319212" y="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Freeform 16"/>
          <p:cNvSpPr/>
          <p:nvPr/>
        </p:nvSpPr>
        <p:spPr>
          <a:xfrm>
            <a:off x="8724900" y="2247900"/>
            <a:ext cx="9525" cy="400050"/>
          </a:xfrm>
          <a:custGeom>
            <a:avLst/>
            <a:gdLst>
              <a:gd name="connsiteX0" fmla="*/ 9525 w 9525"/>
              <a:gd name="connsiteY0" fmla="*/ 0 h 400050"/>
              <a:gd name="connsiteX1" fmla="*/ 0 w 9525"/>
              <a:gd name="connsiteY1" fmla="*/ 400050 h 400050"/>
              <a:gd name="connsiteX2" fmla="*/ 0 w 9525"/>
              <a:gd name="connsiteY2" fmla="*/ 400050 h 400050"/>
            </a:gdLst>
            <a:ahLst/>
            <a:cxnLst>
              <a:cxn ang="0">
                <a:pos x="connsiteX0" y="connsiteY0"/>
              </a:cxn>
              <a:cxn ang="0">
                <a:pos x="connsiteX1" y="connsiteY1"/>
              </a:cxn>
              <a:cxn ang="0">
                <a:pos x="connsiteX2" y="connsiteY2"/>
              </a:cxn>
            </a:cxnLst>
            <a:rect l="l" t="t" r="r" b="b"/>
            <a:pathLst>
              <a:path w="9525" h="400050">
                <a:moveTo>
                  <a:pt x="9525" y="0"/>
                </a:moveTo>
                <a:lnTo>
                  <a:pt x="0" y="400050"/>
                </a:lnTo>
                <a:lnTo>
                  <a:pt x="0" y="400050"/>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Freeform 17"/>
          <p:cNvSpPr/>
          <p:nvPr/>
        </p:nvSpPr>
        <p:spPr>
          <a:xfrm>
            <a:off x="7415213" y="2986088"/>
            <a:ext cx="1343025" cy="72231"/>
          </a:xfrm>
          <a:custGeom>
            <a:avLst/>
            <a:gdLst>
              <a:gd name="connsiteX0" fmla="*/ 0 w 1343025"/>
              <a:gd name="connsiteY0" fmla="*/ 0 h 72231"/>
              <a:gd name="connsiteX1" fmla="*/ 800100 w 1343025"/>
              <a:gd name="connsiteY1" fmla="*/ 66675 h 72231"/>
              <a:gd name="connsiteX2" fmla="*/ 1319212 w 1343025"/>
              <a:gd name="connsiteY2" fmla="*/ 33337 h 72231"/>
              <a:gd name="connsiteX3" fmla="*/ 1319212 w 1343025"/>
              <a:gd name="connsiteY3" fmla="*/ 33337 h 72231"/>
              <a:gd name="connsiteX4" fmla="*/ 1343025 w 1343025"/>
              <a:gd name="connsiteY4" fmla="*/ 28575 h 722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3025" h="72231">
                <a:moveTo>
                  <a:pt x="0" y="0"/>
                </a:moveTo>
                <a:cubicBezTo>
                  <a:pt x="290115" y="30559"/>
                  <a:pt x="580231" y="61119"/>
                  <a:pt x="800100" y="66675"/>
                </a:cubicBezTo>
                <a:cubicBezTo>
                  <a:pt x="1019969" y="72231"/>
                  <a:pt x="1319212" y="33337"/>
                  <a:pt x="1319212" y="33337"/>
                </a:cubicBezTo>
                <a:lnTo>
                  <a:pt x="1319212" y="33337"/>
                </a:lnTo>
                <a:lnTo>
                  <a:pt x="1343025" y="28575"/>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Freeform 18"/>
          <p:cNvSpPr/>
          <p:nvPr/>
        </p:nvSpPr>
        <p:spPr>
          <a:xfrm>
            <a:off x="7410450" y="3357563"/>
            <a:ext cx="1362075" cy="92074"/>
          </a:xfrm>
          <a:custGeom>
            <a:avLst/>
            <a:gdLst>
              <a:gd name="connsiteX0" fmla="*/ 0 w 1362075"/>
              <a:gd name="connsiteY0" fmla="*/ 0 h 92074"/>
              <a:gd name="connsiteX1" fmla="*/ 909638 w 1362075"/>
              <a:gd name="connsiteY1" fmla="*/ 90487 h 92074"/>
              <a:gd name="connsiteX2" fmla="*/ 1362075 w 1362075"/>
              <a:gd name="connsiteY2" fmla="*/ 9525 h 92074"/>
            </a:gdLst>
            <a:ahLst/>
            <a:cxnLst>
              <a:cxn ang="0">
                <a:pos x="connsiteX0" y="connsiteY0"/>
              </a:cxn>
              <a:cxn ang="0">
                <a:pos x="connsiteX1" y="connsiteY1"/>
              </a:cxn>
              <a:cxn ang="0">
                <a:pos x="connsiteX2" y="connsiteY2"/>
              </a:cxn>
            </a:cxnLst>
            <a:rect l="l" t="t" r="r" b="b"/>
            <a:pathLst>
              <a:path w="1362075" h="92074">
                <a:moveTo>
                  <a:pt x="0" y="0"/>
                </a:moveTo>
                <a:cubicBezTo>
                  <a:pt x="341313" y="44450"/>
                  <a:pt x="682626" y="88900"/>
                  <a:pt x="909638" y="90487"/>
                </a:cubicBezTo>
                <a:cubicBezTo>
                  <a:pt x="1136650" y="92074"/>
                  <a:pt x="1249362" y="50799"/>
                  <a:pt x="1362075" y="9525"/>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Freeform 19"/>
          <p:cNvSpPr/>
          <p:nvPr/>
        </p:nvSpPr>
        <p:spPr>
          <a:xfrm>
            <a:off x="8753475" y="3009900"/>
            <a:ext cx="9525" cy="361950"/>
          </a:xfrm>
          <a:custGeom>
            <a:avLst/>
            <a:gdLst>
              <a:gd name="connsiteX0" fmla="*/ 0 w 9525"/>
              <a:gd name="connsiteY0" fmla="*/ 0 h 361950"/>
              <a:gd name="connsiteX1" fmla="*/ 9525 w 9525"/>
              <a:gd name="connsiteY1" fmla="*/ 361950 h 361950"/>
            </a:gdLst>
            <a:ahLst/>
            <a:cxnLst>
              <a:cxn ang="0">
                <a:pos x="connsiteX0" y="connsiteY0"/>
              </a:cxn>
              <a:cxn ang="0">
                <a:pos x="connsiteX1" y="connsiteY1"/>
              </a:cxn>
            </a:cxnLst>
            <a:rect l="l" t="t" r="r" b="b"/>
            <a:pathLst>
              <a:path w="9525" h="361950">
                <a:moveTo>
                  <a:pt x="0" y="0"/>
                </a:moveTo>
                <a:lnTo>
                  <a:pt x="9525" y="361950"/>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Freeform 20"/>
          <p:cNvSpPr/>
          <p:nvPr/>
        </p:nvSpPr>
        <p:spPr>
          <a:xfrm>
            <a:off x="7415213" y="3405188"/>
            <a:ext cx="1323975" cy="438150"/>
          </a:xfrm>
          <a:custGeom>
            <a:avLst/>
            <a:gdLst>
              <a:gd name="connsiteX0" fmla="*/ 0 w 1323975"/>
              <a:gd name="connsiteY0" fmla="*/ 0 h 438150"/>
              <a:gd name="connsiteX1" fmla="*/ 785812 w 1323975"/>
              <a:gd name="connsiteY1" fmla="*/ 180975 h 438150"/>
              <a:gd name="connsiteX2" fmla="*/ 1323975 w 1323975"/>
              <a:gd name="connsiteY2" fmla="*/ 438150 h 438150"/>
              <a:gd name="connsiteX3" fmla="*/ 1323975 w 1323975"/>
              <a:gd name="connsiteY3" fmla="*/ 438150 h 438150"/>
            </a:gdLst>
            <a:ahLst/>
            <a:cxnLst>
              <a:cxn ang="0">
                <a:pos x="connsiteX0" y="connsiteY0"/>
              </a:cxn>
              <a:cxn ang="0">
                <a:pos x="connsiteX1" y="connsiteY1"/>
              </a:cxn>
              <a:cxn ang="0">
                <a:pos x="connsiteX2" y="connsiteY2"/>
              </a:cxn>
              <a:cxn ang="0">
                <a:pos x="connsiteX3" y="connsiteY3"/>
              </a:cxn>
            </a:cxnLst>
            <a:rect l="l" t="t" r="r" b="b"/>
            <a:pathLst>
              <a:path w="1323975" h="438150">
                <a:moveTo>
                  <a:pt x="0" y="0"/>
                </a:moveTo>
                <a:cubicBezTo>
                  <a:pt x="282575" y="53975"/>
                  <a:pt x="565150" y="107950"/>
                  <a:pt x="785812" y="180975"/>
                </a:cubicBezTo>
                <a:cubicBezTo>
                  <a:pt x="1006475" y="254000"/>
                  <a:pt x="1323975" y="438150"/>
                  <a:pt x="1323975" y="438150"/>
                </a:cubicBezTo>
                <a:lnTo>
                  <a:pt x="1323975" y="438150"/>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Freeform 21"/>
          <p:cNvSpPr/>
          <p:nvPr/>
        </p:nvSpPr>
        <p:spPr>
          <a:xfrm>
            <a:off x="7415213" y="3771900"/>
            <a:ext cx="1266825" cy="442913"/>
          </a:xfrm>
          <a:custGeom>
            <a:avLst/>
            <a:gdLst>
              <a:gd name="connsiteX0" fmla="*/ 0 w 1266825"/>
              <a:gd name="connsiteY0" fmla="*/ 0 h 442913"/>
              <a:gd name="connsiteX1" fmla="*/ 728662 w 1266825"/>
              <a:gd name="connsiteY1" fmla="*/ 190500 h 442913"/>
              <a:gd name="connsiteX2" fmla="*/ 1266825 w 1266825"/>
              <a:gd name="connsiteY2" fmla="*/ 442913 h 442913"/>
            </a:gdLst>
            <a:ahLst/>
            <a:cxnLst>
              <a:cxn ang="0">
                <a:pos x="connsiteX0" y="connsiteY0"/>
              </a:cxn>
              <a:cxn ang="0">
                <a:pos x="connsiteX1" y="connsiteY1"/>
              </a:cxn>
              <a:cxn ang="0">
                <a:pos x="connsiteX2" y="connsiteY2"/>
              </a:cxn>
            </a:cxnLst>
            <a:rect l="l" t="t" r="r" b="b"/>
            <a:pathLst>
              <a:path w="1266825" h="442913">
                <a:moveTo>
                  <a:pt x="0" y="0"/>
                </a:moveTo>
                <a:cubicBezTo>
                  <a:pt x="258762" y="58340"/>
                  <a:pt x="517525" y="116681"/>
                  <a:pt x="728662" y="190500"/>
                </a:cubicBezTo>
                <a:cubicBezTo>
                  <a:pt x="939799" y="264319"/>
                  <a:pt x="1103312" y="353616"/>
                  <a:pt x="1266825" y="442913"/>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Freeform 22"/>
          <p:cNvSpPr/>
          <p:nvPr/>
        </p:nvSpPr>
        <p:spPr>
          <a:xfrm>
            <a:off x="8682038" y="3838575"/>
            <a:ext cx="61912" cy="385763"/>
          </a:xfrm>
          <a:custGeom>
            <a:avLst/>
            <a:gdLst>
              <a:gd name="connsiteX0" fmla="*/ 61912 w 61912"/>
              <a:gd name="connsiteY0" fmla="*/ 0 h 385763"/>
              <a:gd name="connsiteX1" fmla="*/ 0 w 61912"/>
              <a:gd name="connsiteY1" fmla="*/ 385763 h 385763"/>
            </a:gdLst>
            <a:ahLst/>
            <a:cxnLst>
              <a:cxn ang="0">
                <a:pos x="connsiteX0" y="connsiteY0"/>
              </a:cxn>
              <a:cxn ang="0">
                <a:pos x="connsiteX1" y="connsiteY1"/>
              </a:cxn>
            </a:cxnLst>
            <a:rect l="l" t="t" r="r" b="b"/>
            <a:pathLst>
              <a:path w="61912" h="385763">
                <a:moveTo>
                  <a:pt x="61912" y="0"/>
                </a:moveTo>
                <a:lnTo>
                  <a:pt x="0" y="385763"/>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TextBox 23"/>
          <p:cNvSpPr txBox="1"/>
          <p:nvPr/>
        </p:nvSpPr>
        <p:spPr>
          <a:xfrm>
            <a:off x="8077200" y="1676400"/>
            <a:ext cx="691215" cy="338554"/>
          </a:xfrm>
          <a:prstGeom prst="rect">
            <a:avLst/>
          </a:prstGeom>
          <a:noFill/>
        </p:spPr>
        <p:txBody>
          <a:bodyPr wrap="none" rtlCol="0">
            <a:spAutoFit/>
          </a:bodyPr>
          <a:lstStyle/>
          <a:p>
            <a:r>
              <a:rPr lang="en-US" sz="1600" dirty="0" smtClean="0">
                <a:solidFill>
                  <a:srgbClr val="FF0000"/>
                </a:solidFill>
              </a:rPr>
              <a:t>#1</a:t>
            </a:r>
            <a:r>
              <a:rPr lang="en-US" sz="1600" dirty="0" smtClean="0"/>
              <a:t>  </a:t>
            </a:r>
            <a:r>
              <a:rPr lang="en-US" sz="1600" dirty="0" smtClean="0">
                <a:solidFill>
                  <a:schemeClr val="tx2">
                    <a:lumMod val="60000"/>
                    <a:lumOff val="40000"/>
                  </a:schemeClr>
                </a:solidFill>
              </a:rPr>
              <a:t>#5</a:t>
            </a:r>
            <a:endParaRPr lang="en-US" sz="1600" dirty="0">
              <a:solidFill>
                <a:schemeClr val="tx2">
                  <a:lumMod val="60000"/>
                  <a:lumOff val="40000"/>
                </a:schemeClr>
              </a:solidFill>
            </a:endParaRPr>
          </a:p>
        </p:txBody>
      </p:sp>
      <p:sp>
        <p:nvSpPr>
          <p:cNvPr id="25" name="TextBox 24"/>
          <p:cNvSpPr txBox="1"/>
          <p:nvPr/>
        </p:nvSpPr>
        <p:spPr>
          <a:xfrm>
            <a:off x="8077200" y="2286000"/>
            <a:ext cx="691215" cy="338554"/>
          </a:xfrm>
          <a:prstGeom prst="rect">
            <a:avLst/>
          </a:prstGeom>
          <a:noFill/>
        </p:spPr>
        <p:txBody>
          <a:bodyPr wrap="none" rtlCol="0">
            <a:spAutoFit/>
          </a:bodyPr>
          <a:lstStyle/>
          <a:p>
            <a:r>
              <a:rPr lang="en-US" sz="1600" dirty="0" smtClean="0">
                <a:solidFill>
                  <a:srgbClr val="FF0000"/>
                </a:solidFill>
              </a:rPr>
              <a:t>#2</a:t>
            </a:r>
            <a:r>
              <a:rPr lang="en-US" sz="1600" dirty="0" smtClean="0"/>
              <a:t>  </a:t>
            </a:r>
            <a:r>
              <a:rPr lang="en-US" sz="1600" dirty="0" smtClean="0">
                <a:solidFill>
                  <a:schemeClr val="tx2">
                    <a:lumMod val="60000"/>
                    <a:lumOff val="40000"/>
                  </a:schemeClr>
                </a:solidFill>
              </a:rPr>
              <a:t>#6</a:t>
            </a:r>
            <a:endParaRPr lang="en-US" sz="1600" dirty="0">
              <a:solidFill>
                <a:schemeClr val="tx2">
                  <a:lumMod val="60000"/>
                  <a:lumOff val="40000"/>
                </a:schemeClr>
              </a:solidFill>
            </a:endParaRPr>
          </a:p>
        </p:txBody>
      </p:sp>
      <p:sp>
        <p:nvSpPr>
          <p:cNvPr id="26" name="TextBox 25"/>
          <p:cNvSpPr txBox="1"/>
          <p:nvPr/>
        </p:nvSpPr>
        <p:spPr>
          <a:xfrm>
            <a:off x="8077200" y="3048000"/>
            <a:ext cx="691215" cy="338554"/>
          </a:xfrm>
          <a:prstGeom prst="rect">
            <a:avLst/>
          </a:prstGeom>
          <a:noFill/>
        </p:spPr>
        <p:txBody>
          <a:bodyPr wrap="none" rtlCol="0">
            <a:spAutoFit/>
          </a:bodyPr>
          <a:lstStyle/>
          <a:p>
            <a:r>
              <a:rPr lang="en-US" sz="1600" dirty="0" smtClean="0">
                <a:solidFill>
                  <a:srgbClr val="FF0000"/>
                </a:solidFill>
              </a:rPr>
              <a:t>#3</a:t>
            </a:r>
            <a:r>
              <a:rPr lang="en-US" sz="1600" dirty="0" smtClean="0"/>
              <a:t>  </a:t>
            </a:r>
            <a:r>
              <a:rPr lang="en-US" sz="1600" dirty="0" smtClean="0">
                <a:solidFill>
                  <a:schemeClr val="tx2">
                    <a:lumMod val="60000"/>
                    <a:lumOff val="40000"/>
                  </a:schemeClr>
                </a:solidFill>
              </a:rPr>
              <a:t>#7</a:t>
            </a:r>
            <a:endParaRPr lang="en-US" sz="1600" dirty="0">
              <a:solidFill>
                <a:schemeClr val="tx2">
                  <a:lumMod val="60000"/>
                  <a:lumOff val="40000"/>
                </a:schemeClr>
              </a:solidFill>
            </a:endParaRPr>
          </a:p>
        </p:txBody>
      </p:sp>
      <p:sp>
        <p:nvSpPr>
          <p:cNvPr id="27" name="TextBox 26"/>
          <p:cNvSpPr txBox="1"/>
          <p:nvPr/>
        </p:nvSpPr>
        <p:spPr>
          <a:xfrm>
            <a:off x="8077200" y="3657600"/>
            <a:ext cx="691215" cy="338554"/>
          </a:xfrm>
          <a:prstGeom prst="rect">
            <a:avLst/>
          </a:prstGeom>
          <a:noFill/>
        </p:spPr>
        <p:txBody>
          <a:bodyPr wrap="none" rtlCol="0">
            <a:spAutoFit/>
          </a:bodyPr>
          <a:lstStyle/>
          <a:p>
            <a:r>
              <a:rPr lang="en-US" sz="1600" dirty="0" smtClean="0">
                <a:solidFill>
                  <a:srgbClr val="FF0000"/>
                </a:solidFill>
              </a:rPr>
              <a:t>#4</a:t>
            </a:r>
            <a:r>
              <a:rPr lang="en-US" sz="1600" dirty="0" smtClean="0"/>
              <a:t>  </a:t>
            </a:r>
            <a:r>
              <a:rPr lang="en-US" sz="1600" dirty="0" smtClean="0">
                <a:solidFill>
                  <a:schemeClr val="tx2">
                    <a:lumMod val="60000"/>
                    <a:lumOff val="40000"/>
                  </a:schemeClr>
                </a:solidFill>
              </a:rPr>
              <a:t>#8</a:t>
            </a:r>
            <a:endParaRPr lang="en-US" sz="1600" dirty="0">
              <a:solidFill>
                <a:schemeClr val="tx2">
                  <a:lumMod val="60000"/>
                  <a:lumOff val="40000"/>
                </a:schemeClr>
              </a:solidFill>
            </a:endParaRPr>
          </a:p>
        </p:txBody>
      </p:sp>
      <p:sp>
        <p:nvSpPr>
          <p:cNvPr id="28" name="Freeform 27"/>
          <p:cNvSpPr/>
          <p:nvPr/>
        </p:nvSpPr>
        <p:spPr>
          <a:xfrm>
            <a:off x="7415212" y="3879056"/>
            <a:ext cx="1320800" cy="492919"/>
          </a:xfrm>
          <a:custGeom>
            <a:avLst/>
            <a:gdLst>
              <a:gd name="connsiteX0" fmla="*/ 0 w 1320800"/>
              <a:gd name="connsiteY0" fmla="*/ 492919 h 492919"/>
              <a:gd name="connsiteX1" fmla="*/ 800100 w 1320800"/>
              <a:gd name="connsiteY1" fmla="*/ 107157 h 492919"/>
              <a:gd name="connsiteX2" fmla="*/ 1238250 w 1320800"/>
              <a:gd name="connsiteY2" fmla="*/ 16669 h 492919"/>
              <a:gd name="connsiteX3" fmla="*/ 1295400 w 1320800"/>
              <a:gd name="connsiteY3" fmla="*/ 7144 h 492919"/>
              <a:gd name="connsiteX4" fmla="*/ 1266825 w 1320800"/>
              <a:gd name="connsiteY4" fmla="*/ 7144 h 492919"/>
              <a:gd name="connsiteX5" fmla="*/ 1300163 w 1320800"/>
              <a:gd name="connsiteY5" fmla="*/ 2382 h 49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800" h="492919">
                <a:moveTo>
                  <a:pt x="0" y="492919"/>
                </a:moveTo>
                <a:cubicBezTo>
                  <a:pt x="296862" y="339725"/>
                  <a:pt x="593725" y="186532"/>
                  <a:pt x="800100" y="107157"/>
                </a:cubicBezTo>
                <a:cubicBezTo>
                  <a:pt x="1006475" y="27782"/>
                  <a:pt x="1155700" y="33338"/>
                  <a:pt x="1238250" y="16669"/>
                </a:cubicBezTo>
                <a:cubicBezTo>
                  <a:pt x="1320800" y="0"/>
                  <a:pt x="1290638" y="8731"/>
                  <a:pt x="1295400" y="7144"/>
                </a:cubicBezTo>
                <a:cubicBezTo>
                  <a:pt x="1300162" y="5557"/>
                  <a:pt x="1266031" y="7938"/>
                  <a:pt x="1266825" y="7144"/>
                </a:cubicBezTo>
                <a:cubicBezTo>
                  <a:pt x="1267619" y="6350"/>
                  <a:pt x="1283891" y="4366"/>
                  <a:pt x="1300163" y="2382"/>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Freeform 28"/>
          <p:cNvSpPr/>
          <p:nvPr/>
        </p:nvSpPr>
        <p:spPr>
          <a:xfrm>
            <a:off x="7386637" y="4219575"/>
            <a:ext cx="1347788" cy="547688"/>
          </a:xfrm>
          <a:custGeom>
            <a:avLst/>
            <a:gdLst>
              <a:gd name="connsiteX0" fmla="*/ 0 w 1347788"/>
              <a:gd name="connsiteY0" fmla="*/ 547688 h 547688"/>
              <a:gd name="connsiteX1" fmla="*/ 833438 w 1347788"/>
              <a:gd name="connsiteY1" fmla="*/ 142875 h 547688"/>
              <a:gd name="connsiteX2" fmla="*/ 1347788 w 1347788"/>
              <a:gd name="connsiteY2" fmla="*/ 0 h 547688"/>
            </a:gdLst>
            <a:ahLst/>
            <a:cxnLst>
              <a:cxn ang="0">
                <a:pos x="connsiteX0" y="connsiteY0"/>
              </a:cxn>
              <a:cxn ang="0">
                <a:pos x="connsiteX1" y="connsiteY1"/>
              </a:cxn>
              <a:cxn ang="0">
                <a:pos x="connsiteX2" y="connsiteY2"/>
              </a:cxn>
            </a:cxnLst>
            <a:rect l="l" t="t" r="r" b="b"/>
            <a:pathLst>
              <a:path w="1347788" h="547688">
                <a:moveTo>
                  <a:pt x="0" y="547688"/>
                </a:moveTo>
                <a:cubicBezTo>
                  <a:pt x="304403" y="390922"/>
                  <a:pt x="608807" y="234156"/>
                  <a:pt x="833438" y="142875"/>
                </a:cubicBezTo>
                <a:cubicBezTo>
                  <a:pt x="1058069" y="51594"/>
                  <a:pt x="1202928" y="25797"/>
                  <a:pt x="1347788" y="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Freeform 29"/>
          <p:cNvSpPr/>
          <p:nvPr/>
        </p:nvSpPr>
        <p:spPr>
          <a:xfrm>
            <a:off x="8686800" y="3886200"/>
            <a:ext cx="38100" cy="333375"/>
          </a:xfrm>
          <a:custGeom>
            <a:avLst/>
            <a:gdLst>
              <a:gd name="connsiteX0" fmla="*/ 0 w 38100"/>
              <a:gd name="connsiteY0" fmla="*/ 0 h 333375"/>
              <a:gd name="connsiteX1" fmla="*/ 38100 w 38100"/>
              <a:gd name="connsiteY1" fmla="*/ 333375 h 333375"/>
            </a:gdLst>
            <a:ahLst/>
            <a:cxnLst>
              <a:cxn ang="0">
                <a:pos x="connsiteX0" y="connsiteY0"/>
              </a:cxn>
              <a:cxn ang="0">
                <a:pos x="connsiteX1" y="connsiteY1"/>
              </a:cxn>
            </a:cxnLst>
            <a:rect l="l" t="t" r="r" b="b"/>
            <a:pathLst>
              <a:path w="38100" h="333375">
                <a:moveTo>
                  <a:pt x="0" y="0"/>
                </a:moveTo>
                <a:lnTo>
                  <a:pt x="38100" y="333375"/>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Freeform 30"/>
          <p:cNvSpPr/>
          <p:nvPr/>
        </p:nvSpPr>
        <p:spPr>
          <a:xfrm>
            <a:off x="7381875" y="4487069"/>
            <a:ext cx="1328737" cy="318294"/>
          </a:xfrm>
          <a:custGeom>
            <a:avLst/>
            <a:gdLst>
              <a:gd name="connsiteX0" fmla="*/ 0 w 1328737"/>
              <a:gd name="connsiteY0" fmla="*/ 318294 h 318294"/>
              <a:gd name="connsiteX1" fmla="*/ 866775 w 1328737"/>
              <a:gd name="connsiteY1" fmla="*/ 51594 h 318294"/>
              <a:gd name="connsiteX2" fmla="*/ 1328737 w 1328737"/>
              <a:gd name="connsiteY2" fmla="*/ 8731 h 318294"/>
              <a:gd name="connsiteX3" fmla="*/ 1328737 w 1328737"/>
              <a:gd name="connsiteY3" fmla="*/ 8731 h 318294"/>
            </a:gdLst>
            <a:ahLst/>
            <a:cxnLst>
              <a:cxn ang="0">
                <a:pos x="connsiteX0" y="connsiteY0"/>
              </a:cxn>
              <a:cxn ang="0">
                <a:pos x="connsiteX1" y="connsiteY1"/>
              </a:cxn>
              <a:cxn ang="0">
                <a:pos x="connsiteX2" y="connsiteY2"/>
              </a:cxn>
              <a:cxn ang="0">
                <a:pos x="connsiteX3" y="connsiteY3"/>
              </a:cxn>
            </a:cxnLst>
            <a:rect l="l" t="t" r="r" b="b"/>
            <a:pathLst>
              <a:path w="1328737" h="318294">
                <a:moveTo>
                  <a:pt x="0" y="318294"/>
                </a:moveTo>
                <a:cubicBezTo>
                  <a:pt x="322659" y="210741"/>
                  <a:pt x="645319" y="103188"/>
                  <a:pt x="866775" y="51594"/>
                </a:cubicBezTo>
                <a:cubicBezTo>
                  <a:pt x="1088231" y="0"/>
                  <a:pt x="1328737" y="8731"/>
                  <a:pt x="1328737" y="8731"/>
                </a:cubicBezTo>
                <a:lnTo>
                  <a:pt x="1328737" y="8731"/>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Freeform 31"/>
          <p:cNvSpPr/>
          <p:nvPr/>
        </p:nvSpPr>
        <p:spPr>
          <a:xfrm>
            <a:off x="7391400" y="4895850"/>
            <a:ext cx="1319212" cy="285750"/>
          </a:xfrm>
          <a:custGeom>
            <a:avLst/>
            <a:gdLst>
              <a:gd name="connsiteX0" fmla="*/ 0 w 1319212"/>
              <a:gd name="connsiteY0" fmla="*/ 285750 h 285750"/>
              <a:gd name="connsiteX1" fmla="*/ 942975 w 1319212"/>
              <a:gd name="connsiteY1" fmla="*/ 47625 h 285750"/>
              <a:gd name="connsiteX2" fmla="*/ 1319212 w 1319212"/>
              <a:gd name="connsiteY2" fmla="*/ 0 h 285750"/>
            </a:gdLst>
            <a:ahLst/>
            <a:cxnLst>
              <a:cxn ang="0">
                <a:pos x="connsiteX0" y="connsiteY0"/>
              </a:cxn>
              <a:cxn ang="0">
                <a:pos x="connsiteX1" y="connsiteY1"/>
              </a:cxn>
              <a:cxn ang="0">
                <a:pos x="connsiteX2" y="connsiteY2"/>
              </a:cxn>
            </a:cxnLst>
            <a:rect l="l" t="t" r="r" b="b"/>
            <a:pathLst>
              <a:path w="1319212" h="285750">
                <a:moveTo>
                  <a:pt x="0" y="285750"/>
                </a:moveTo>
                <a:cubicBezTo>
                  <a:pt x="361553" y="190500"/>
                  <a:pt x="723106" y="95250"/>
                  <a:pt x="942975" y="47625"/>
                </a:cubicBezTo>
                <a:cubicBezTo>
                  <a:pt x="1162844" y="0"/>
                  <a:pt x="1241028" y="0"/>
                  <a:pt x="1319212" y="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Freeform 32"/>
          <p:cNvSpPr/>
          <p:nvPr/>
        </p:nvSpPr>
        <p:spPr>
          <a:xfrm>
            <a:off x="8701087" y="4495800"/>
            <a:ext cx="9525" cy="400050"/>
          </a:xfrm>
          <a:custGeom>
            <a:avLst/>
            <a:gdLst>
              <a:gd name="connsiteX0" fmla="*/ 9525 w 9525"/>
              <a:gd name="connsiteY0" fmla="*/ 0 h 400050"/>
              <a:gd name="connsiteX1" fmla="*/ 0 w 9525"/>
              <a:gd name="connsiteY1" fmla="*/ 400050 h 400050"/>
              <a:gd name="connsiteX2" fmla="*/ 0 w 9525"/>
              <a:gd name="connsiteY2" fmla="*/ 400050 h 400050"/>
            </a:gdLst>
            <a:ahLst/>
            <a:cxnLst>
              <a:cxn ang="0">
                <a:pos x="connsiteX0" y="connsiteY0"/>
              </a:cxn>
              <a:cxn ang="0">
                <a:pos x="connsiteX1" y="connsiteY1"/>
              </a:cxn>
              <a:cxn ang="0">
                <a:pos x="connsiteX2" y="connsiteY2"/>
              </a:cxn>
            </a:cxnLst>
            <a:rect l="l" t="t" r="r" b="b"/>
            <a:pathLst>
              <a:path w="9525" h="400050">
                <a:moveTo>
                  <a:pt x="9525" y="0"/>
                </a:moveTo>
                <a:lnTo>
                  <a:pt x="0" y="400050"/>
                </a:lnTo>
                <a:lnTo>
                  <a:pt x="0" y="400050"/>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Freeform 33"/>
          <p:cNvSpPr/>
          <p:nvPr/>
        </p:nvSpPr>
        <p:spPr>
          <a:xfrm>
            <a:off x="7391400" y="5233988"/>
            <a:ext cx="1343025" cy="72231"/>
          </a:xfrm>
          <a:custGeom>
            <a:avLst/>
            <a:gdLst>
              <a:gd name="connsiteX0" fmla="*/ 0 w 1343025"/>
              <a:gd name="connsiteY0" fmla="*/ 0 h 72231"/>
              <a:gd name="connsiteX1" fmla="*/ 800100 w 1343025"/>
              <a:gd name="connsiteY1" fmla="*/ 66675 h 72231"/>
              <a:gd name="connsiteX2" fmla="*/ 1319212 w 1343025"/>
              <a:gd name="connsiteY2" fmla="*/ 33337 h 72231"/>
              <a:gd name="connsiteX3" fmla="*/ 1319212 w 1343025"/>
              <a:gd name="connsiteY3" fmla="*/ 33337 h 72231"/>
              <a:gd name="connsiteX4" fmla="*/ 1343025 w 1343025"/>
              <a:gd name="connsiteY4" fmla="*/ 28575 h 722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3025" h="72231">
                <a:moveTo>
                  <a:pt x="0" y="0"/>
                </a:moveTo>
                <a:cubicBezTo>
                  <a:pt x="290115" y="30559"/>
                  <a:pt x="580231" y="61119"/>
                  <a:pt x="800100" y="66675"/>
                </a:cubicBezTo>
                <a:cubicBezTo>
                  <a:pt x="1019969" y="72231"/>
                  <a:pt x="1319212" y="33337"/>
                  <a:pt x="1319212" y="33337"/>
                </a:cubicBezTo>
                <a:lnTo>
                  <a:pt x="1319212" y="33337"/>
                </a:lnTo>
                <a:lnTo>
                  <a:pt x="1343025" y="28575"/>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Freeform 34"/>
          <p:cNvSpPr/>
          <p:nvPr/>
        </p:nvSpPr>
        <p:spPr>
          <a:xfrm>
            <a:off x="7386637" y="5605463"/>
            <a:ext cx="1362075" cy="92074"/>
          </a:xfrm>
          <a:custGeom>
            <a:avLst/>
            <a:gdLst>
              <a:gd name="connsiteX0" fmla="*/ 0 w 1362075"/>
              <a:gd name="connsiteY0" fmla="*/ 0 h 92074"/>
              <a:gd name="connsiteX1" fmla="*/ 909638 w 1362075"/>
              <a:gd name="connsiteY1" fmla="*/ 90487 h 92074"/>
              <a:gd name="connsiteX2" fmla="*/ 1362075 w 1362075"/>
              <a:gd name="connsiteY2" fmla="*/ 9525 h 92074"/>
            </a:gdLst>
            <a:ahLst/>
            <a:cxnLst>
              <a:cxn ang="0">
                <a:pos x="connsiteX0" y="connsiteY0"/>
              </a:cxn>
              <a:cxn ang="0">
                <a:pos x="connsiteX1" y="connsiteY1"/>
              </a:cxn>
              <a:cxn ang="0">
                <a:pos x="connsiteX2" y="connsiteY2"/>
              </a:cxn>
            </a:cxnLst>
            <a:rect l="l" t="t" r="r" b="b"/>
            <a:pathLst>
              <a:path w="1362075" h="92074">
                <a:moveTo>
                  <a:pt x="0" y="0"/>
                </a:moveTo>
                <a:cubicBezTo>
                  <a:pt x="341313" y="44450"/>
                  <a:pt x="682626" y="88900"/>
                  <a:pt x="909638" y="90487"/>
                </a:cubicBezTo>
                <a:cubicBezTo>
                  <a:pt x="1136650" y="92074"/>
                  <a:pt x="1249362" y="50799"/>
                  <a:pt x="1362075" y="9525"/>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Freeform 35"/>
          <p:cNvSpPr/>
          <p:nvPr/>
        </p:nvSpPr>
        <p:spPr>
          <a:xfrm>
            <a:off x="8729662" y="5257800"/>
            <a:ext cx="9525" cy="361950"/>
          </a:xfrm>
          <a:custGeom>
            <a:avLst/>
            <a:gdLst>
              <a:gd name="connsiteX0" fmla="*/ 0 w 9525"/>
              <a:gd name="connsiteY0" fmla="*/ 0 h 361950"/>
              <a:gd name="connsiteX1" fmla="*/ 9525 w 9525"/>
              <a:gd name="connsiteY1" fmla="*/ 361950 h 361950"/>
            </a:gdLst>
            <a:ahLst/>
            <a:cxnLst>
              <a:cxn ang="0">
                <a:pos x="connsiteX0" y="connsiteY0"/>
              </a:cxn>
              <a:cxn ang="0">
                <a:pos x="connsiteX1" y="connsiteY1"/>
              </a:cxn>
            </a:cxnLst>
            <a:rect l="l" t="t" r="r" b="b"/>
            <a:pathLst>
              <a:path w="9525" h="361950">
                <a:moveTo>
                  <a:pt x="0" y="0"/>
                </a:moveTo>
                <a:lnTo>
                  <a:pt x="9525" y="361950"/>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Freeform 36"/>
          <p:cNvSpPr/>
          <p:nvPr/>
        </p:nvSpPr>
        <p:spPr>
          <a:xfrm>
            <a:off x="7391400" y="5653088"/>
            <a:ext cx="1323975" cy="438150"/>
          </a:xfrm>
          <a:custGeom>
            <a:avLst/>
            <a:gdLst>
              <a:gd name="connsiteX0" fmla="*/ 0 w 1323975"/>
              <a:gd name="connsiteY0" fmla="*/ 0 h 438150"/>
              <a:gd name="connsiteX1" fmla="*/ 785812 w 1323975"/>
              <a:gd name="connsiteY1" fmla="*/ 180975 h 438150"/>
              <a:gd name="connsiteX2" fmla="*/ 1323975 w 1323975"/>
              <a:gd name="connsiteY2" fmla="*/ 438150 h 438150"/>
              <a:gd name="connsiteX3" fmla="*/ 1323975 w 1323975"/>
              <a:gd name="connsiteY3" fmla="*/ 438150 h 438150"/>
            </a:gdLst>
            <a:ahLst/>
            <a:cxnLst>
              <a:cxn ang="0">
                <a:pos x="connsiteX0" y="connsiteY0"/>
              </a:cxn>
              <a:cxn ang="0">
                <a:pos x="connsiteX1" y="connsiteY1"/>
              </a:cxn>
              <a:cxn ang="0">
                <a:pos x="connsiteX2" y="connsiteY2"/>
              </a:cxn>
              <a:cxn ang="0">
                <a:pos x="connsiteX3" y="connsiteY3"/>
              </a:cxn>
            </a:cxnLst>
            <a:rect l="l" t="t" r="r" b="b"/>
            <a:pathLst>
              <a:path w="1323975" h="438150">
                <a:moveTo>
                  <a:pt x="0" y="0"/>
                </a:moveTo>
                <a:cubicBezTo>
                  <a:pt x="282575" y="53975"/>
                  <a:pt x="565150" y="107950"/>
                  <a:pt x="785812" y="180975"/>
                </a:cubicBezTo>
                <a:cubicBezTo>
                  <a:pt x="1006475" y="254000"/>
                  <a:pt x="1323975" y="438150"/>
                  <a:pt x="1323975" y="438150"/>
                </a:cubicBezTo>
                <a:lnTo>
                  <a:pt x="1323975" y="438150"/>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Freeform 37"/>
          <p:cNvSpPr/>
          <p:nvPr/>
        </p:nvSpPr>
        <p:spPr>
          <a:xfrm>
            <a:off x="7391400" y="6019800"/>
            <a:ext cx="1266825" cy="442913"/>
          </a:xfrm>
          <a:custGeom>
            <a:avLst/>
            <a:gdLst>
              <a:gd name="connsiteX0" fmla="*/ 0 w 1266825"/>
              <a:gd name="connsiteY0" fmla="*/ 0 h 442913"/>
              <a:gd name="connsiteX1" fmla="*/ 728662 w 1266825"/>
              <a:gd name="connsiteY1" fmla="*/ 190500 h 442913"/>
              <a:gd name="connsiteX2" fmla="*/ 1266825 w 1266825"/>
              <a:gd name="connsiteY2" fmla="*/ 442913 h 442913"/>
            </a:gdLst>
            <a:ahLst/>
            <a:cxnLst>
              <a:cxn ang="0">
                <a:pos x="connsiteX0" y="connsiteY0"/>
              </a:cxn>
              <a:cxn ang="0">
                <a:pos x="connsiteX1" y="connsiteY1"/>
              </a:cxn>
              <a:cxn ang="0">
                <a:pos x="connsiteX2" y="connsiteY2"/>
              </a:cxn>
            </a:cxnLst>
            <a:rect l="l" t="t" r="r" b="b"/>
            <a:pathLst>
              <a:path w="1266825" h="442913">
                <a:moveTo>
                  <a:pt x="0" y="0"/>
                </a:moveTo>
                <a:cubicBezTo>
                  <a:pt x="258762" y="58340"/>
                  <a:pt x="517525" y="116681"/>
                  <a:pt x="728662" y="190500"/>
                </a:cubicBezTo>
                <a:cubicBezTo>
                  <a:pt x="939799" y="264319"/>
                  <a:pt x="1103312" y="353616"/>
                  <a:pt x="1266825" y="442913"/>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Freeform 38"/>
          <p:cNvSpPr/>
          <p:nvPr/>
        </p:nvSpPr>
        <p:spPr>
          <a:xfrm>
            <a:off x="8658225" y="6086475"/>
            <a:ext cx="61912" cy="385763"/>
          </a:xfrm>
          <a:custGeom>
            <a:avLst/>
            <a:gdLst>
              <a:gd name="connsiteX0" fmla="*/ 61912 w 61912"/>
              <a:gd name="connsiteY0" fmla="*/ 0 h 385763"/>
              <a:gd name="connsiteX1" fmla="*/ 0 w 61912"/>
              <a:gd name="connsiteY1" fmla="*/ 385763 h 385763"/>
            </a:gdLst>
            <a:ahLst/>
            <a:cxnLst>
              <a:cxn ang="0">
                <a:pos x="connsiteX0" y="connsiteY0"/>
              </a:cxn>
              <a:cxn ang="0">
                <a:pos x="connsiteX1" y="connsiteY1"/>
              </a:cxn>
            </a:cxnLst>
            <a:rect l="l" t="t" r="r" b="b"/>
            <a:pathLst>
              <a:path w="61912" h="385763">
                <a:moveTo>
                  <a:pt x="61912" y="0"/>
                </a:moveTo>
                <a:lnTo>
                  <a:pt x="0" y="385763"/>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TextBox 39"/>
          <p:cNvSpPr txBox="1"/>
          <p:nvPr/>
        </p:nvSpPr>
        <p:spPr>
          <a:xfrm>
            <a:off x="7924800" y="4038600"/>
            <a:ext cx="795411" cy="338554"/>
          </a:xfrm>
          <a:prstGeom prst="rect">
            <a:avLst/>
          </a:prstGeom>
          <a:noFill/>
        </p:spPr>
        <p:txBody>
          <a:bodyPr wrap="none" rtlCol="0">
            <a:spAutoFit/>
          </a:bodyPr>
          <a:lstStyle/>
          <a:p>
            <a:r>
              <a:rPr lang="en-US" sz="1600" dirty="0" smtClean="0">
                <a:solidFill>
                  <a:srgbClr val="FF0000"/>
                </a:solidFill>
              </a:rPr>
              <a:t>#9</a:t>
            </a:r>
            <a:r>
              <a:rPr lang="en-US" sz="1600" dirty="0" smtClean="0"/>
              <a:t>  </a:t>
            </a:r>
            <a:r>
              <a:rPr lang="en-US" sz="1600" dirty="0" smtClean="0">
                <a:solidFill>
                  <a:schemeClr val="tx2">
                    <a:lumMod val="60000"/>
                    <a:lumOff val="40000"/>
                  </a:schemeClr>
                </a:solidFill>
              </a:rPr>
              <a:t>#13</a:t>
            </a:r>
            <a:endParaRPr lang="en-US" sz="1600" dirty="0">
              <a:solidFill>
                <a:schemeClr val="tx2">
                  <a:lumMod val="60000"/>
                  <a:lumOff val="40000"/>
                </a:schemeClr>
              </a:solidFill>
            </a:endParaRPr>
          </a:p>
        </p:txBody>
      </p:sp>
      <p:sp>
        <p:nvSpPr>
          <p:cNvPr id="41" name="TextBox 40"/>
          <p:cNvSpPr txBox="1"/>
          <p:nvPr/>
        </p:nvSpPr>
        <p:spPr>
          <a:xfrm>
            <a:off x="7924800" y="4495800"/>
            <a:ext cx="899605" cy="338554"/>
          </a:xfrm>
          <a:prstGeom prst="rect">
            <a:avLst/>
          </a:prstGeom>
          <a:noFill/>
        </p:spPr>
        <p:txBody>
          <a:bodyPr wrap="none" rtlCol="0">
            <a:spAutoFit/>
          </a:bodyPr>
          <a:lstStyle/>
          <a:p>
            <a:r>
              <a:rPr lang="en-US" sz="1600" dirty="0" smtClean="0">
                <a:solidFill>
                  <a:srgbClr val="FF0000"/>
                </a:solidFill>
              </a:rPr>
              <a:t>#10</a:t>
            </a:r>
            <a:r>
              <a:rPr lang="en-US" sz="1600" dirty="0" smtClean="0"/>
              <a:t>  </a:t>
            </a:r>
            <a:r>
              <a:rPr lang="en-US" sz="1600" dirty="0" smtClean="0">
                <a:solidFill>
                  <a:schemeClr val="tx2">
                    <a:lumMod val="60000"/>
                    <a:lumOff val="40000"/>
                  </a:schemeClr>
                </a:solidFill>
              </a:rPr>
              <a:t>#14</a:t>
            </a:r>
            <a:endParaRPr lang="en-US" sz="1600" dirty="0">
              <a:solidFill>
                <a:schemeClr val="tx2">
                  <a:lumMod val="60000"/>
                  <a:lumOff val="40000"/>
                </a:schemeClr>
              </a:solidFill>
            </a:endParaRPr>
          </a:p>
        </p:txBody>
      </p:sp>
      <p:sp>
        <p:nvSpPr>
          <p:cNvPr id="42" name="TextBox 41"/>
          <p:cNvSpPr txBox="1"/>
          <p:nvPr/>
        </p:nvSpPr>
        <p:spPr>
          <a:xfrm>
            <a:off x="8001000" y="5334000"/>
            <a:ext cx="853119" cy="338554"/>
          </a:xfrm>
          <a:prstGeom prst="rect">
            <a:avLst/>
          </a:prstGeom>
          <a:noFill/>
        </p:spPr>
        <p:txBody>
          <a:bodyPr wrap="none" rtlCol="0">
            <a:spAutoFit/>
          </a:bodyPr>
          <a:lstStyle/>
          <a:p>
            <a:r>
              <a:rPr lang="en-US" sz="1600" dirty="0" smtClean="0">
                <a:solidFill>
                  <a:srgbClr val="FF0000"/>
                </a:solidFill>
              </a:rPr>
              <a:t>#11</a:t>
            </a:r>
            <a:r>
              <a:rPr lang="en-US" sz="1600" dirty="0" smtClean="0"/>
              <a:t> </a:t>
            </a:r>
            <a:r>
              <a:rPr lang="en-US" sz="1600" dirty="0" smtClean="0">
                <a:solidFill>
                  <a:schemeClr val="tx2">
                    <a:lumMod val="60000"/>
                    <a:lumOff val="40000"/>
                  </a:schemeClr>
                </a:solidFill>
              </a:rPr>
              <a:t>#15</a:t>
            </a:r>
            <a:endParaRPr lang="en-US" sz="1600" dirty="0">
              <a:solidFill>
                <a:schemeClr val="tx2">
                  <a:lumMod val="60000"/>
                  <a:lumOff val="40000"/>
                </a:schemeClr>
              </a:solidFill>
            </a:endParaRPr>
          </a:p>
        </p:txBody>
      </p:sp>
      <p:sp>
        <p:nvSpPr>
          <p:cNvPr id="43" name="TextBox 42"/>
          <p:cNvSpPr txBox="1"/>
          <p:nvPr/>
        </p:nvSpPr>
        <p:spPr>
          <a:xfrm>
            <a:off x="8001000" y="5943600"/>
            <a:ext cx="853119" cy="338554"/>
          </a:xfrm>
          <a:prstGeom prst="rect">
            <a:avLst/>
          </a:prstGeom>
          <a:noFill/>
        </p:spPr>
        <p:txBody>
          <a:bodyPr wrap="none" rtlCol="0">
            <a:spAutoFit/>
          </a:bodyPr>
          <a:lstStyle/>
          <a:p>
            <a:r>
              <a:rPr lang="en-US" sz="1600" dirty="0" smtClean="0">
                <a:solidFill>
                  <a:srgbClr val="FF0000"/>
                </a:solidFill>
              </a:rPr>
              <a:t>#12</a:t>
            </a:r>
            <a:r>
              <a:rPr lang="en-US" sz="1600" dirty="0" smtClean="0"/>
              <a:t> </a:t>
            </a:r>
            <a:r>
              <a:rPr lang="en-US" sz="1600" dirty="0" smtClean="0">
                <a:solidFill>
                  <a:schemeClr val="tx2">
                    <a:lumMod val="60000"/>
                    <a:lumOff val="40000"/>
                  </a:schemeClr>
                </a:solidFill>
              </a:rPr>
              <a:t>#16</a:t>
            </a:r>
            <a:endParaRPr lang="en-US" sz="1600" dirty="0">
              <a:solidFill>
                <a:schemeClr val="tx2">
                  <a:lumMod val="60000"/>
                  <a:lumOff val="40000"/>
                </a:schemeClr>
              </a:solidFill>
            </a:endParaRPr>
          </a:p>
        </p:txBody>
      </p:sp>
      <p:sp>
        <p:nvSpPr>
          <p:cNvPr id="44" name="TextBox 43"/>
          <p:cNvSpPr txBox="1"/>
          <p:nvPr/>
        </p:nvSpPr>
        <p:spPr>
          <a:xfrm>
            <a:off x="457200" y="1752600"/>
            <a:ext cx="3810000" cy="3139321"/>
          </a:xfrm>
          <a:prstGeom prst="rect">
            <a:avLst/>
          </a:prstGeom>
          <a:noFill/>
        </p:spPr>
        <p:txBody>
          <a:bodyPr wrap="square" rtlCol="0">
            <a:spAutoFit/>
          </a:bodyPr>
          <a:lstStyle/>
          <a:p>
            <a:r>
              <a:rPr lang="en-US" dirty="0" smtClean="0"/>
              <a:t>It fans out the TRIGGER, CLOCK (41.7MHz), RESET signals;</a:t>
            </a:r>
          </a:p>
          <a:p>
            <a:r>
              <a:rPr lang="en-US" dirty="0" smtClean="0"/>
              <a:t>It merges the BUSY signals (OR);</a:t>
            </a:r>
          </a:p>
          <a:p>
            <a:r>
              <a:rPr lang="en-US" dirty="0" smtClean="0"/>
              <a:t>It communicates with VME P2 connectors (with TI</a:t>
            </a:r>
            <a:r>
              <a:rPr lang="en-US" sz="1200" dirty="0" smtClean="0"/>
              <a:t>D</a:t>
            </a:r>
            <a:r>
              <a:rPr lang="en-US" dirty="0" smtClean="0"/>
              <a:t>);</a:t>
            </a:r>
          </a:p>
          <a:p>
            <a:r>
              <a:rPr lang="en-US" dirty="0" smtClean="0"/>
              <a:t>It supports up to 16 CAEN TDCs;</a:t>
            </a:r>
          </a:p>
          <a:p>
            <a:r>
              <a:rPr lang="en-US" dirty="0" smtClean="0"/>
              <a:t>One 64-pin cable (on FANIO board)</a:t>
            </a:r>
          </a:p>
          <a:p>
            <a:r>
              <a:rPr lang="en-US" dirty="0" smtClean="0">
                <a:sym typeface="Wingdings" pitchFamily="2" charset="2"/>
              </a:rPr>
              <a:t> four 16-pin cables (on CAEN 1290)</a:t>
            </a:r>
          </a:p>
          <a:p>
            <a:endParaRPr lang="en-US" dirty="0" smtClean="0">
              <a:sym typeface="Wingdings" pitchFamily="2" charset="2"/>
            </a:endParaRPr>
          </a:p>
          <a:p>
            <a:r>
              <a:rPr lang="en-US" dirty="0" smtClean="0">
                <a:sym typeface="Wingdings" pitchFamily="2" charset="2"/>
              </a:rPr>
              <a:t>How many </a:t>
            </a:r>
            <a:r>
              <a:rPr lang="en-US" dirty="0" err="1" smtClean="0">
                <a:sym typeface="Wingdings" pitchFamily="2" charset="2"/>
              </a:rPr>
              <a:t>fanout</a:t>
            </a:r>
            <a:r>
              <a:rPr lang="en-US" dirty="0" smtClean="0">
                <a:sym typeface="Wingdings" pitchFamily="2" charset="2"/>
              </a:rPr>
              <a:t> boards do we need?</a:t>
            </a:r>
          </a:p>
          <a:p>
            <a:r>
              <a:rPr lang="en-US" dirty="0" smtClean="0">
                <a:sym typeface="Wingdings" pitchFamily="2" charset="2"/>
              </a:rPr>
              <a:t>________</a:t>
            </a:r>
            <a:endParaRPr lang="en-US" dirty="0"/>
          </a:p>
        </p:txBody>
      </p:sp>
      <p:sp>
        <p:nvSpPr>
          <p:cNvPr id="45" name="Date Placeholder 44"/>
          <p:cNvSpPr>
            <a:spLocks noGrp="1"/>
          </p:cNvSpPr>
          <p:nvPr>
            <p:ph type="dt" sz="half" idx="10"/>
          </p:nvPr>
        </p:nvSpPr>
        <p:spPr/>
        <p:txBody>
          <a:bodyPr/>
          <a:lstStyle/>
          <a:p>
            <a:fld id="{C25441D6-CB1A-42BD-A90E-EF3878C7426B}" type="datetime1">
              <a:rPr lang="en-US" smtClean="0"/>
              <a:t>7/2/2010</a:t>
            </a:fld>
            <a:endParaRPr lang="en-US"/>
          </a:p>
        </p:txBody>
      </p:sp>
      <p:sp>
        <p:nvSpPr>
          <p:cNvPr id="46" name="Slide Number Placeholder 45"/>
          <p:cNvSpPr>
            <a:spLocks noGrp="1"/>
          </p:cNvSpPr>
          <p:nvPr>
            <p:ph type="sldNum" sz="quarter" idx="12"/>
          </p:nvPr>
        </p:nvSpPr>
        <p:spPr/>
        <p:txBody>
          <a:bodyPr/>
          <a:lstStyle/>
          <a:p>
            <a:fld id="{2137C638-EF9B-4E99-89A8-0D440D12FEEE}"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ID_top.JPG"/>
          <p:cNvPicPr>
            <a:picLocks noChangeAspect="1"/>
          </p:cNvPicPr>
          <p:nvPr/>
        </p:nvPicPr>
        <p:blipFill>
          <a:blip r:embed="rId2" cstate="print"/>
          <a:stretch>
            <a:fillRect/>
          </a:stretch>
        </p:blipFill>
        <p:spPr>
          <a:xfrm>
            <a:off x="1320546" y="1295400"/>
            <a:ext cx="2994215" cy="4495800"/>
          </a:xfrm>
          <a:prstGeom prst="rect">
            <a:avLst/>
          </a:prstGeom>
        </p:spPr>
      </p:pic>
      <p:pic>
        <p:nvPicPr>
          <p:cNvPr id="4" name="Picture 3" descr="TID_bottom.JPG"/>
          <p:cNvPicPr>
            <a:picLocks noChangeAspect="1"/>
          </p:cNvPicPr>
          <p:nvPr/>
        </p:nvPicPr>
        <p:blipFill>
          <a:blip r:embed="rId3" cstate="print"/>
          <a:stretch>
            <a:fillRect/>
          </a:stretch>
        </p:blipFill>
        <p:spPr>
          <a:xfrm>
            <a:off x="5029201" y="1280495"/>
            <a:ext cx="2971799" cy="4478461"/>
          </a:xfrm>
          <a:prstGeom prst="rect">
            <a:avLst/>
          </a:prstGeom>
          <a:scene3d>
            <a:camera prst="orthographicFront">
              <a:rot lat="0" lon="10800000" rev="0"/>
            </a:camera>
            <a:lightRig rig="threePt" dir="t"/>
          </a:scene3d>
        </p:spPr>
      </p:pic>
      <p:sp>
        <p:nvSpPr>
          <p:cNvPr id="5" name="TextBox 4"/>
          <p:cNvSpPr txBox="1"/>
          <p:nvPr/>
        </p:nvSpPr>
        <p:spPr>
          <a:xfrm>
            <a:off x="1694257" y="5867400"/>
            <a:ext cx="5765104" cy="646331"/>
          </a:xfrm>
          <a:prstGeom prst="rect">
            <a:avLst/>
          </a:prstGeom>
          <a:noFill/>
        </p:spPr>
        <p:txBody>
          <a:bodyPr wrap="none" rtlCol="0">
            <a:spAutoFit/>
          </a:bodyPr>
          <a:lstStyle/>
          <a:p>
            <a:r>
              <a:rPr lang="en-US" dirty="0" smtClean="0"/>
              <a:t>4 pieces are manufactured,  two PCBs are being assembled;</a:t>
            </a:r>
          </a:p>
          <a:p>
            <a:r>
              <a:rPr lang="en-US" dirty="0" smtClean="0"/>
              <a:t>Board test starts next week </a:t>
            </a:r>
            <a:endParaRPr lang="en-US" dirty="0"/>
          </a:p>
        </p:txBody>
      </p:sp>
      <p:sp>
        <p:nvSpPr>
          <p:cNvPr id="6" name="TextBox 5"/>
          <p:cNvSpPr txBox="1"/>
          <p:nvPr/>
        </p:nvSpPr>
        <p:spPr>
          <a:xfrm>
            <a:off x="4095074" y="685800"/>
            <a:ext cx="1255215" cy="461665"/>
          </a:xfrm>
          <a:prstGeom prst="rect">
            <a:avLst/>
          </a:prstGeom>
          <a:solidFill>
            <a:srgbClr val="0000FF">
              <a:alpha val="49804"/>
            </a:srgbClr>
          </a:solidFill>
        </p:spPr>
        <p:txBody>
          <a:bodyPr wrap="none" rtlCol="0">
            <a:spAutoFit/>
          </a:bodyPr>
          <a:lstStyle/>
          <a:p>
            <a:r>
              <a:rPr lang="en-US" sz="2400" dirty="0" smtClean="0"/>
              <a:t>5. Status</a:t>
            </a:r>
            <a:endParaRPr lang="en-US" sz="2400" dirty="0"/>
          </a:p>
        </p:txBody>
      </p:sp>
      <p:sp>
        <p:nvSpPr>
          <p:cNvPr id="7" name="Date Placeholder 6"/>
          <p:cNvSpPr>
            <a:spLocks noGrp="1"/>
          </p:cNvSpPr>
          <p:nvPr>
            <p:ph type="dt" sz="half" idx="10"/>
          </p:nvPr>
        </p:nvSpPr>
        <p:spPr/>
        <p:txBody>
          <a:bodyPr/>
          <a:lstStyle/>
          <a:p>
            <a:fld id="{9D2CFC9F-41D0-4CA2-9733-A0E2B0F9F71F}" type="datetime1">
              <a:rPr lang="en-US" smtClean="0"/>
              <a:t>7/2/2010</a:t>
            </a:fld>
            <a:endParaRPr lang="en-US"/>
          </a:p>
        </p:txBody>
      </p:sp>
      <p:sp>
        <p:nvSpPr>
          <p:cNvPr id="8" name="Slide Number Placeholder 7"/>
          <p:cNvSpPr>
            <a:spLocks noGrp="1"/>
          </p:cNvSpPr>
          <p:nvPr>
            <p:ph type="sldNum" sz="quarter" idx="12"/>
          </p:nvPr>
        </p:nvSpPr>
        <p:spPr/>
        <p:txBody>
          <a:bodyPr/>
          <a:lstStyle/>
          <a:p>
            <a:fld id="{2137C638-EF9B-4E99-89A8-0D440D12FEEE}" type="slidenum">
              <a:rPr lang="en-US" smtClean="0"/>
              <a:pPr/>
              <a:t>15</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05200" y="762000"/>
            <a:ext cx="1914627" cy="461665"/>
          </a:xfrm>
          <a:prstGeom prst="rect">
            <a:avLst/>
          </a:prstGeom>
          <a:solidFill>
            <a:srgbClr val="0000FF">
              <a:alpha val="50000"/>
            </a:srgbClr>
          </a:solidFill>
        </p:spPr>
        <p:txBody>
          <a:bodyPr wrap="none" rtlCol="0">
            <a:spAutoFit/>
          </a:bodyPr>
          <a:lstStyle/>
          <a:p>
            <a:r>
              <a:rPr lang="en-US" sz="2400" dirty="0" smtClean="0"/>
              <a:t>1. What is TID</a:t>
            </a:r>
            <a:endParaRPr lang="en-US" sz="2400" dirty="0"/>
          </a:p>
        </p:txBody>
      </p:sp>
      <p:sp>
        <p:nvSpPr>
          <p:cNvPr id="3" name="TextBox 2"/>
          <p:cNvSpPr txBox="1"/>
          <p:nvPr/>
        </p:nvSpPr>
        <p:spPr>
          <a:xfrm>
            <a:off x="533400" y="5410200"/>
            <a:ext cx="5073889" cy="646331"/>
          </a:xfrm>
          <a:prstGeom prst="rect">
            <a:avLst/>
          </a:prstGeom>
          <a:noFill/>
        </p:spPr>
        <p:txBody>
          <a:bodyPr wrap="none" rtlCol="0">
            <a:spAutoFit/>
          </a:bodyPr>
          <a:lstStyle/>
          <a:p>
            <a:r>
              <a:rPr lang="en-US" dirty="0" smtClean="0"/>
              <a:t>Trigger Interface (TI) + trigger Distribution (TD) = TID</a:t>
            </a:r>
          </a:p>
          <a:p>
            <a:r>
              <a:rPr lang="en-US" dirty="0" smtClean="0"/>
              <a:t>TID has some Trigger Supervisor functions</a:t>
            </a:r>
            <a:endParaRPr lang="en-US" dirty="0"/>
          </a:p>
        </p:txBody>
      </p:sp>
      <p:sp>
        <p:nvSpPr>
          <p:cNvPr id="6" name="Rectangle 5"/>
          <p:cNvSpPr/>
          <p:nvPr/>
        </p:nvSpPr>
        <p:spPr>
          <a:xfrm>
            <a:off x="6629400" y="1600200"/>
            <a:ext cx="76200" cy="1219200"/>
          </a:xfrm>
          <a:prstGeom prst="rect">
            <a:avLst/>
          </a:prstGeom>
          <a:solidFill>
            <a:schemeClr val="bg2">
              <a:lumMod val="50000"/>
            </a:schemeClr>
          </a:solidFill>
          <a:ln w="63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1100" dirty="0" smtClean="0">
                <a:solidFill>
                  <a:srgbClr val="C00000"/>
                </a:solidFill>
                <a:latin typeface="MingLiU" pitchFamily="49" charset="-120"/>
                <a:ea typeface="MingLiU" pitchFamily="49" charset="-120"/>
                <a:cs typeface="Times New Roman" pitchFamily="18" charset="0"/>
              </a:rPr>
              <a:t>TS</a:t>
            </a:r>
          </a:p>
          <a:p>
            <a:pPr algn="ctr"/>
            <a:endParaRPr lang="en-US" sz="1100" dirty="0">
              <a:solidFill>
                <a:srgbClr val="C00000"/>
              </a:solidFill>
              <a:latin typeface="MingLiU" pitchFamily="49" charset="-120"/>
              <a:ea typeface="MingLiU" pitchFamily="49" charset="-120"/>
              <a:cs typeface="Times New Roman" pitchFamily="18" charset="0"/>
            </a:endParaRPr>
          </a:p>
        </p:txBody>
      </p:sp>
      <p:sp>
        <p:nvSpPr>
          <p:cNvPr id="7" name="Rectangle 6"/>
          <p:cNvSpPr/>
          <p:nvPr/>
        </p:nvSpPr>
        <p:spPr>
          <a:xfrm>
            <a:off x="5943600" y="1600200"/>
            <a:ext cx="76200" cy="1219200"/>
          </a:xfrm>
          <a:prstGeom prst="rect">
            <a:avLst/>
          </a:prstGeom>
          <a:solidFill>
            <a:schemeClr val="bg2">
              <a:lumMod val="50000"/>
            </a:schemeClr>
          </a:solidFill>
          <a:ln w="63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1050" dirty="0" smtClean="0">
                <a:solidFill>
                  <a:srgbClr val="FFFF00"/>
                </a:solidFill>
                <a:latin typeface="MingLiU" pitchFamily="49" charset="-120"/>
                <a:ea typeface="MingLiU" pitchFamily="49" charset="-120"/>
                <a:cs typeface="Times New Roman" pitchFamily="18" charset="0"/>
              </a:rPr>
              <a:t>SD</a:t>
            </a:r>
          </a:p>
          <a:p>
            <a:pPr algn="ctr"/>
            <a:endParaRPr lang="en-US" sz="1100" dirty="0">
              <a:solidFill>
                <a:srgbClr val="FFFF00"/>
              </a:solidFill>
              <a:latin typeface="MingLiU" pitchFamily="49" charset="-120"/>
              <a:ea typeface="MingLiU" pitchFamily="49" charset="-120"/>
              <a:cs typeface="Times New Roman" pitchFamily="18" charset="0"/>
            </a:endParaRPr>
          </a:p>
        </p:txBody>
      </p:sp>
      <p:sp>
        <p:nvSpPr>
          <p:cNvPr id="8" name="Rectangle 7"/>
          <p:cNvSpPr/>
          <p:nvPr/>
        </p:nvSpPr>
        <p:spPr>
          <a:xfrm>
            <a:off x="6019800" y="1600200"/>
            <a:ext cx="76200" cy="1219200"/>
          </a:xfrm>
          <a:prstGeom prst="rect">
            <a:avLst/>
          </a:prstGeom>
          <a:solidFill>
            <a:schemeClr val="bg2">
              <a:lumMod val="50000"/>
            </a:schemeClr>
          </a:solidFill>
          <a:ln w="63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1050" dirty="0" smtClean="0">
                <a:solidFill>
                  <a:srgbClr val="00B050"/>
                </a:solidFill>
                <a:latin typeface="MingLiU" pitchFamily="49" charset="-120"/>
                <a:ea typeface="MingLiU" pitchFamily="49" charset="-120"/>
                <a:cs typeface="Times New Roman" pitchFamily="18" charset="0"/>
              </a:rPr>
              <a:t>T</a:t>
            </a:r>
          </a:p>
          <a:p>
            <a:pPr algn="ctr"/>
            <a:r>
              <a:rPr lang="en-US" sz="600" dirty="0" smtClean="0">
                <a:solidFill>
                  <a:srgbClr val="00B050"/>
                </a:solidFill>
                <a:latin typeface="MingLiU" pitchFamily="49" charset="-120"/>
                <a:ea typeface="MingLiU" pitchFamily="49" charset="-120"/>
                <a:cs typeface="Times New Roman" pitchFamily="18" charset="0"/>
              </a:rPr>
              <a:t>I</a:t>
            </a:r>
            <a:r>
              <a:rPr lang="en-US" sz="1050" dirty="0" smtClean="0">
                <a:solidFill>
                  <a:srgbClr val="00B050"/>
                </a:solidFill>
                <a:latin typeface="MingLiU" pitchFamily="49" charset="-120"/>
                <a:ea typeface="MingLiU" pitchFamily="49" charset="-120"/>
                <a:cs typeface="Times New Roman" pitchFamily="18" charset="0"/>
              </a:rPr>
              <a:t>D</a:t>
            </a:r>
          </a:p>
          <a:p>
            <a:pPr algn="ctr"/>
            <a:endParaRPr lang="en-US" sz="1100" dirty="0">
              <a:solidFill>
                <a:srgbClr val="00B050"/>
              </a:solidFill>
              <a:latin typeface="MingLiU" pitchFamily="49" charset="-120"/>
              <a:ea typeface="MingLiU" pitchFamily="49" charset="-120"/>
              <a:cs typeface="Times New Roman" pitchFamily="18" charset="0"/>
            </a:endParaRPr>
          </a:p>
        </p:txBody>
      </p:sp>
      <p:sp>
        <p:nvSpPr>
          <p:cNvPr id="9" name="Rectangle 8"/>
          <p:cNvSpPr/>
          <p:nvPr/>
        </p:nvSpPr>
        <p:spPr>
          <a:xfrm>
            <a:off x="6096000" y="1600200"/>
            <a:ext cx="76200" cy="1219200"/>
          </a:xfrm>
          <a:prstGeom prst="rect">
            <a:avLst/>
          </a:prstGeom>
          <a:solidFill>
            <a:schemeClr val="bg2">
              <a:lumMod val="50000"/>
            </a:schemeClr>
          </a:solidFill>
          <a:ln w="63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1050" dirty="0" smtClean="0">
                <a:solidFill>
                  <a:srgbClr val="00B050"/>
                </a:solidFill>
                <a:latin typeface="MingLiU" pitchFamily="49" charset="-120"/>
                <a:ea typeface="MingLiU" pitchFamily="49" charset="-120"/>
                <a:cs typeface="Times New Roman" pitchFamily="18" charset="0"/>
              </a:rPr>
              <a:t>T</a:t>
            </a:r>
          </a:p>
          <a:p>
            <a:pPr algn="ctr"/>
            <a:r>
              <a:rPr lang="en-US" sz="600" dirty="0" smtClean="0">
                <a:solidFill>
                  <a:srgbClr val="00B050"/>
                </a:solidFill>
                <a:latin typeface="MingLiU" pitchFamily="49" charset="-120"/>
                <a:ea typeface="MingLiU" pitchFamily="49" charset="-120"/>
                <a:cs typeface="Times New Roman" pitchFamily="18" charset="0"/>
              </a:rPr>
              <a:t>I</a:t>
            </a:r>
            <a:r>
              <a:rPr lang="en-US" sz="1050" dirty="0" smtClean="0">
                <a:solidFill>
                  <a:srgbClr val="00B050"/>
                </a:solidFill>
                <a:latin typeface="MingLiU" pitchFamily="49" charset="-120"/>
                <a:ea typeface="MingLiU" pitchFamily="49" charset="-120"/>
                <a:cs typeface="Times New Roman" pitchFamily="18" charset="0"/>
              </a:rPr>
              <a:t>D</a:t>
            </a:r>
          </a:p>
          <a:p>
            <a:pPr algn="ctr"/>
            <a:endParaRPr lang="en-US" sz="1100" dirty="0">
              <a:solidFill>
                <a:srgbClr val="00B050"/>
              </a:solidFill>
              <a:latin typeface="MingLiU" pitchFamily="49" charset="-120"/>
              <a:ea typeface="MingLiU" pitchFamily="49" charset="-120"/>
              <a:cs typeface="Times New Roman" pitchFamily="18" charset="0"/>
            </a:endParaRPr>
          </a:p>
        </p:txBody>
      </p:sp>
      <p:sp>
        <p:nvSpPr>
          <p:cNvPr id="10" name="Rectangle 9"/>
          <p:cNvSpPr/>
          <p:nvPr/>
        </p:nvSpPr>
        <p:spPr>
          <a:xfrm>
            <a:off x="6172200" y="1600200"/>
            <a:ext cx="76200" cy="1219200"/>
          </a:xfrm>
          <a:prstGeom prst="rect">
            <a:avLst/>
          </a:prstGeom>
          <a:solidFill>
            <a:schemeClr val="bg2">
              <a:lumMod val="50000"/>
            </a:schemeClr>
          </a:solidFill>
          <a:ln w="63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1050" dirty="0" smtClean="0">
                <a:solidFill>
                  <a:srgbClr val="00B050"/>
                </a:solidFill>
                <a:latin typeface="MingLiU" pitchFamily="49" charset="-120"/>
                <a:ea typeface="MingLiU" pitchFamily="49" charset="-120"/>
                <a:cs typeface="Times New Roman" pitchFamily="18" charset="0"/>
              </a:rPr>
              <a:t>T</a:t>
            </a:r>
          </a:p>
          <a:p>
            <a:pPr algn="ctr"/>
            <a:r>
              <a:rPr lang="en-US" sz="600" dirty="0" smtClean="0">
                <a:solidFill>
                  <a:srgbClr val="00B050"/>
                </a:solidFill>
                <a:latin typeface="MingLiU" pitchFamily="49" charset="-120"/>
                <a:ea typeface="MingLiU" pitchFamily="49" charset="-120"/>
                <a:cs typeface="Times New Roman" pitchFamily="18" charset="0"/>
              </a:rPr>
              <a:t>I</a:t>
            </a:r>
            <a:r>
              <a:rPr lang="en-US" sz="1050" dirty="0" smtClean="0">
                <a:solidFill>
                  <a:srgbClr val="00B050"/>
                </a:solidFill>
                <a:latin typeface="MingLiU" pitchFamily="49" charset="-120"/>
                <a:ea typeface="MingLiU" pitchFamily="49" charset="-120"/>
                <a:cs typeface="Times New Roman" pitchFamily="18" charset="0"/>
              </a:rPr>
              <a:t>D</a:t>
            </a:r>
          </a:p>
          <a:p>
            <a:pPr algn="ctr"/>
            <a:endParaRPr lang="en-US" sz="1100" dirty="0">
              <a:solidFill>
                <a:srgbClr val="00B050"/>
              </a:solidFill>
              <a:latin typeface="MingLiU" pitchFamily="49" charset="-120"/>
              <a:ea typeface="MingLiU" pitchFamily="49" charset="-120"/>
              <a:cs typeface="Times New Roman" pitchFamily="18" charset="0"/>
            </a:endParaRPr>
          </a:p>
        </p:txBody>
      </p:sp>
      <p:sp>
        <p:nvSpPr>
          <p:cNvPr id="11" name="Rectangle 10"/>
          <p:cNvSpPr/>
          <p:nvPr/>
        </p:nvSpPr>
        <p:spPr>
          <a:xfrm>
            <a:off x="6248400" y="1600200"/>
            <a:ext cx="76200" cy="1219200"/>
          </a:xfrm>
          <a:prstGeom prst="rect">
            <a:avLst/>
          </a:prstGeom>
          <a:solidFill>
            <a:schemeClr val="bg2">
              <a:lumMod val="50000"/>
            </a:schemeClr>
          </a:solidFill>
          <a:ln w="63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1050" dirty="0" smtClean="0">
                <a:solidFill>
                  <a:srgbClr val="00B050"/>
                </a:solidFill>
                <a:latin typeface="MingLiU" pitchFamily="49" charset="-120"/>
                <a:ea typeface="MingLiU" pitchFamily="49" charset="-120"/>
                <a:cs typeface="Times New Roman" pitchFamily="18" charset="0"/>
              </a:rPr>
              <a:t>T</a:t>
            </a:r>
          </a:p>
          <a:p>
            <a:pPr algn="ctr"/>
            <a:r>
              <a:rPr lang="en-US" sz="600" dirty="0" smtClean="0">
                <a:solidFill>
                  <a:srgbClr val="00B050"/>
                </a:solidFill>
                <a:latin typeface="MingLiU" pitchFamily="49" charset="-120"/>
                <a:ea typeface="MingLiU" pitchFamily="49" charset="-120"/>
                <a:cs typeface="Times New Roman" pitchFamily="18" charset="0"/>
              </a:rPr>
              <a:t>I</a:t>
            </a:r>
            <a:r>
              <a:rPr lang="en-US" sz="1050" dirty="0" smtClean="0">
                <a:solidFill>
                  <a:srgbClr val="00B050"/>
                </a:solidFill>
                <a:latin typeface="MingLiU" pitchFamily="49" charset="-120"/>
                <a:ea typeface="MingLiU" pitchFamily="49" charset="-120"/>
                <a:cs typeface="Times New Roman" pitchFamily="18" charset="0"/>
              </a:rPr>
              <a:t>D</a:t>
            </a:r>
          </a:p>
          <a:p>
            <a:pPr algn="ctr"/>
            <a:endParaRPr lang="en-US" sz="1100" dirty="0">
              <a:solidFill>
                <a:srgbClr val="00B050"/>
              </a:solidFill>
              <a:latin typeface="MingLiU" pitchFamily="49" charset="-120"/>
              <a:ea typeface="MingLiU" pitchFamily="49" charset="-120"/>
              <a:cs typeface="Times New Roman" pitchFamily="18" charset="0"/>
            </a:endParaRPr>
          </a:p>
        </p:txBody>
      </p:sp>
      <p:sp>
        <p:nvSpPr>
          <p:cNvPr id="12" name="Rectangle 11"/>
          <p:cNvSpPr/>
          <p:nvPr/>
        </p:nvSpPr>
        <p:spPr>
          <a:xfrm>
            <a:off x="6324600" y="1600200"/>
            <a:ext cx="76200" cy="1219200"/>
          </a:xfrm>
          <a:prstGeom prst="rect">
            <a:avLst/>
          </a:prstGeom>
          <a:solidFill>
            <a:schemeClr val="bg2">
              <a:lumMod val="50000"/>
            </a:schemeClr>
          </a:solidFill>
          <a:ln w="63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1050" dirty="0" smtClean="0">
                <a:solidFill>
                  <a:srgbClr val="00B050"/>
                </a:solidFill>
                <a:latin typeface="MingLiU" pitchFamily="49" charset="-120"/>
                <a:ea typeface="MingLiU" pitchFamily="49" charset="-120"/>
                <a:cs typeface="Times New Roman" pitchFamily="18" charset="0"/>
              </a:rPr>
              <a:t>T</a:t>
            </a:r>
          </a:p>
          <a:p>
            <a:pPr algn="ctr"/>
            <a:r>
              <a:rPr lang="en-US" sz="600" dirty="0" smtClean="0">
                <a:solidFill>
                  <a:srgbClr val="00B050"/>
                </a:solidFill>
                <a:latin typeface="MingLiU" pitchFamily="49" charset="-120"/>
                <a:ea typeface="MingLiU" pitchFamily="49" charset="-120"/>
                <a:cs typeface="Times New Roman" pitchFamily="18" charset="0"/>
              </a:rPr>
              <a:t>I</a:t>
            </a:r>
            <a:r>
              <a:rPr lang="en-US" sz="1050" dirty="0" smtClean="0">
                <a:solidFill>
                  <a:srgbClr val="00B050"/>
                </a:solidFill>
                <a:latin typeface="MingLiU" pitchFamily="49" charset="-120"/>
                <a:ea typeface="MingLiU" pitchFamily="49" charset="-120"/>
                <a:cs typeface="Times New Roman" pitchFamily="18" charset="0"/>
              </a:rPr>
              <a:t>D</a:t>
            </a:r>
          </a:p>
          <a:p>
            <a:pPr algn="ctr"/>
            <a:endParaRPr lang="en-US" sz="1100" dirty="0">
              <a:solidFill>
                <a:srgbClr val="00B050"/>
              </a:solidFill>
              <a:latin typeface="MingLiU" pitchFamily="49" charset="-120"/>
              <a:ea typeface="MingLiU" pitchFamily="49" charset="-120"/>
              <a:cs typeface="Times New Roman" pitchFamily="18" charset="0"/>
            </a:endParaRPr>
          </a:p>
        </p:txBody>
      </p:sp>
      <p:sp>
        <p:nvSpPr>
          <p:cNvPr id="13" name="Rectangle 12"/>
          <p:cNvSpPr/>
          <p:nvPr/>
        </p:nvSpPr>
        <p:spPr>
          <a:xfrm>
            <a:off x="6400800" y="1600200"/>
            <a:ext cx="76200" cy="1219200"/>
          </a:xfrm>
          <a:prstGeom prst="rect">
            <a:avLst/>
          </a:prstGeom>
          <a:solidFill>
            <a:schemeClr val="bg2">
              <a:lumMod val="50000"/>
            </a:schemeClr>
          </a:solidFill>
          <a:ln w="63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1050" dirty="0" smtClean="0">
                <a:solidFill>
                  <a:srgbClr val="00B050"/>
                </a:solidFill>
                <a:latin typeface="MingLiU" pitchFamily="49" charset="-120"/>
                <a:ea typeface="MingLiU" pitchFamily="49" charset="-120"/>
                <a:cs typeface="Times New Roman" pitchFamily="18" charset="0"/>
              </a:rPr>
              <a:t>T</a:t>
            </a:r>
          </a:p>
          <a:p>
            <a:pPr algn="ctr"/>
            <a:r>
              <a:rPr lang="en-US" sz="600" dirty="0" smtClean="0">
                <a:solidFill>
                  <a:srgbClr val="00B050"/>
                </a:solidFill>
                <a:latin typeface="MingLiU" pitchFamily="49" charset="-120"/>
                <a:ea typeface="MingLiU" pitchFamily="49" charset="-120"/>
                <a:cs typeface="Times New Roman" pitchFamily="18" charset="0"/>
              </a:rPr>
              <a:t>I</a:t>
            </a:r>
            <a:r>
              <a:rPr lang="en-US" sz="1050" dirty="0" smtClean="0">
                <a:solidFill>
                  <a:srgbClr val="00B050"/>
                </a:solidFill>
                <a:latin typeface="MingLiU" pitchFamily="49" charset="-120"/>
                <a:ea typeface="MingLiU" pitchFamily="49" charset="-120"/>
                <a:cs typeface="Times New Roman" pitchFamily="18" charset="0"/>
              </a:rPr>
              <a:t>D</a:t>
            </a:r>
          </a:p>
          <a:p>
            <a:pPr algn="ctr"/>
            <a:endParaRPr lang="en-US" sz="1100" dirty="0">
              <a:solidFill>
                <a:srgbClr val="00B050"/>
              </a:solidFill>
              <a:latin typeface="MingLiU" pitchFamily="49" charset="-120"/>
              <a:ea typeface="MingLiU" pitchFamily="49" charset="-120"/>
              <a:cs typeface="Times New Roman" pitchFamily="18" charset="0"/>
            </a:endParaRPr>
          </a:p>
        </p:txBody>
      </p:sp>
      <p:sp>
        <p:nvSpPr>
          <p:cNvPr id="14" name="Rectangle 13"/>
          <p:cNvSpPr/>
          <p:nvPr/>
        </p:nvSpPr>
        <p:spPr>
          <a:xfrm>
            <a:off x="6477000" y="1600200"/>
            <a:ext cx="76200" cy="1219200"/>
          </a:xfrm>
          <a:prstGeom prst="rect">
            <a:avLst/>
          </a:prstGeom>
          <a:solidFill>
            <a:schemeClr val="bg2">
              <a:lumMod val="50000"/>
            </a:schemeClr>
          </a:solidFill>
          <a:ln w="63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1050" dirty="0" smtClean="0">
                <a:solidFill>
                  <a:srgbClr val="00B050"/>
                </a:solidFill>
                <a:latin typeface="MingLiU" pitchFamily="49" charset="-120"/>
                <a:ea typeface="MingLiU" pitchFamily="49" charset="-120"/>
                <a:cs typeface="Times New Roman" pitchFamily="18" charset="0"/>
              </a:rPr>
              <a:t>T</a:t>
            </a:r>
          </a:p>
          <a:p>
            <a:pPr algn="ctr"/>
            <a:r>
              <a:rPr lang="en-US" sz="600" dirty="0" smtClean="0">
                <a:solidFill>
                  <a:srgbClr val="00B050"/>
                </a:solidFill>
                <a:latin typeface="MingLiU" pitchFamily="49" charset="-120"/>
                <a:ea typeface="MingLiU" pitchFamily="49" charset="-120"/>
                <a:cs typeface="Times New Roman" pitchFamily="18" charset="0"/>
              </a:rPr>
              <a:t>I</a:t>
            </a:r>
            <a:r>
              <a:rPr lang="en-US" sz="1050" dirty="0" smtClean="0">
                <a:solidFill>
                  <a:srgbClr val="00B050"/>
                </a:solidFill>
                <a:latin typeface="MingLiU" pitchFamily="49" charset="-120"/>
                <a:ea typeface="MingLiU" pitchFamily="49" charset="-120"/>
                <a:cs typeface="Times New Roman" pitchFamily="18" charset="0"/>
              </a:rPr>
              <a:t>D</a:t>
            </a:r>
          </a:p>
          <a:p>
            <a:pPr algn="ctr"/>
            <a:endParaRPr lang="en-US" sz="1100" dirty="0">
              <a:solidFill>
                <a:srgbClr val="00B050"/>
              </a:solidFill>
              <a:latin typeface="MingLiU" pitchFamily="49" charset="-120"/>
              <a:ea typeface="MingLiU" pitchFamily="49" charset="-120"/>
              <a:cs typeface="Times New Roman" pitchFamily="18" charset="0"/>
            </a:endParaRPr>
          </a:p>
        </p:txBody>
      </p:sp>
      <p:sp>
        <p:nvSpPr>
          <p:cNvPr id="15" name="Rectangle 14"/>
          <p:cNvSpPr/>
          <p:nvPr/>
        </p:nvSpPr>
        <p:spPr>
          <a:xfrm>
            <a:off x="6553200" y="1600200"/>
            <a:ext cx="76200" cy="1219200"/>
          </a:xfrm>
          <a:prstGeom prst="rect">
            <a:avLst/>
          </a:prstGeom>
          <a:solidFill>
            <a:schemeClr val="bg2">
              <a:lumMod val="50000"/>
            </a:schemeClr>
          </a:solidFill>
          <a:ln w="63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1050" dirty="0" smtClean="0">
                <a:solidFill>
                  <a:srgbClr val="00B050"/>
                </a:solidFill>
                <a:latin typeface="MingLiU" pitchFamily="49" charset="-120"/>
                <a:ea typeface="MingLiU" pitchFamily="49" charset="-120"/>
                <a:cs typeface="Times New Roman" pitchFamily="18" charset="0"/>
              </a:rPr>
              <a:t>T</a:t>
            </a:r>
          </a:p>
          <a:p>
            <a:pPr algn="ctr"/>
            <a:r>
              <a:rPr lang="en-US" sz="600" dirty="0" smtClean="0">
                <a:solidFill>
                  <a:srgbClr val="00B050"/>
                </a:solidFill>
                <a:latin typeface="MingLiU" pitchFamily="49" charset="-120"/>
                <a:ea typeface="MingLiU" pitchFamily="49" charset="-120"/>
                <a:cs typeface="Times New Roman" pitchFamily="18" charset="0"/>
              </a:rPr>
              <a:t>I</a:t>
            </a:r>
            <a:r>
              <a:rPr lang="en-US" sz="1050" dirty="0" smtClean="0">
                <a:solidFill>
                  <a:srgbClr val="00B050"/>
                </a:solidFill>
                <a:latin typeface="MingLiU" pitchFamily="49" charset="-120"/>
                <a:ea typeface="MingLiU" pitchFamily="49" charset="-120"/>
                <a:cs typeface="Times New Roman" pitchFamily="18" charset="0"/>
              </a:rPr>
              <a:t>D</a:t>
            </a:r>
          </a:p>
          <a:p>
            <a:pPr algn="ctr"/>
            <a:endParaRPr lang="en-US" sz="1100" dirty="0">
              <a:solidFill>
                <a:srgbClr val="00B050"/>
              </a:solidFill>
              <a:latin typeface="MingLiU" pitchFamily="49" charset="-120"/>
              <a:ea typeface="MingLiU" pitchFamily="49" charset="-120"/>
              <a:cs typeface="Times New Roman" pitchFamily="18" charset="0"/>
            </a:endParaRPr>
          </a:p>
        </p:txBody>
      </p:sp>
      <p:sp>
        <p:nvSpPr>
          <p:cNvPr id="16" name="Rectangle 15"/>
          <p:cNvSpPr/>
          <p:nvPr/>
        </p:nvSpPr>
        <p:spPr>
          <a:xfrm>
            <a:off x="5334000" y="1600200"/>
            <a:ext cx="76200" cy="1219200"/>
          </a:xfrm>
          <a:prstGeom prst="rect">
            <a:avLst/>
          </a:prstGeom>
          <a:solidFill>
            <a:schemeClr val="bg2">
              <a:lumMod val="50000"/>
            </a:schemeClr>
          </a:solidFill>
          <a:ln w="63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1050" dirty="0" smtClean="0">
                <a:solidFill>
                  <a:srgbClr val="00B050"/>
                </a:solidFill>
                <a:latin typeface="MingLiU" pitchFamily="49" charset="-120"/>
                <a:ea typeface="MingLiU" pitchFamily="49" charset="-120"/>
                <a:cs typeface="Times New Roman" pitchFamily="18" charset="0"/>
              </a:rPr>
              <a:t>T</a:t>
            </a:r>
          </a:p>
          <a:p>
            <a:pPr algn="ctr"/>
            <a:r>
              <a:rPr lang="en-US" sz="600" dirty="0" smtClean="0">
                <a:solidFill>
                  <a:srgbClr val="00B050"/>
                </a:solidFill>
                <a:latin typeface="MingLiU" pitchFamily="49" charset="-120"/>
                <a:ea typeface="MingLiU" pitchFamily="49" charset="-120"/>
                <a:cs typeface="Times New Roman" pitchFamily="18" charset="0"/>
              </a:rPr>
              <a:t>I</a:t>
            </a:r>
            <a:r>
              <a:rPr lang="en-US" sz="1050" dirty="0" smtClean="0">
                <a:solidFill>
                  <a:srgbClr val="00B050"/>
                </a:solidFill>
                <a:latin typeface="MingLiU" pitchFamily="49" charset="-120"/>
                <a:ea typeface="MingLiU" pitchFamily="49" charset="-120"/>
                <a:cs typeface="Times New Roman" pitchFamily="18" charset="0"/>
              </a:rPr>
              <a:t>D</a:t>
            </a:r>
          </a:p>
          <a:p>
            <a:pPr algn="ctr"/>
            <a:endParaRPr lang="en-US" sz="1100" dirty="0">
              <a:solidFill>
                <a:srgbClr val="00B050"/>
              </a:solidFill>
              <a:latin typeface="MingLiU" pitchFamily="49" charset="-120"/>
              <a:ea typeface="MingLiU" pitchFamily="49" charset="-120"/>
              <a:cs typeface="Times New Roman" pitchFamily="18" charset="0"/>
            </a:endParaRPr>
          </a:p>
        </p:txBody>
      </p:sp>
      <p:sp>
        <p:nvSpPr>
          <p:cNvPr id="17" name="Rectangle 16"/>
          <p:cNvSpPr/>
          <p:nvPr/>
        </p:nvSpPr>
        <p:spPr>
          <a:xfrm>
            <a:off x="5410200" y="1600200"/>
            <a:ext cx="76200" cy="1219200"/>
          </a:xfrm>
          <a:prstGeom prst="rect">
            <a:avLst/>
          </a:prstGeom>
          <a:solidFill>
            <a:schemeClr val="bg2">
              <a:lumMod val="50000"/>
            </a:schemeClr>
          </a:solidFill>
          <a:ln w="63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1050" dirty="0" smtClean="0">
                <a:solidFill>
                  <a:srgbClr val="00B050"/>
                </a:solidFill>
                <a:latin typeface="MingLiU" pitchFamily="49" charset="-120"/>
                <a:ea typeface="MingLiU" pitchFamily="49" charset="-120"/>
                <a:cs typeface="Times New Roman" pitchFamily="18" charset="0"/>
              </a:rPr>
              <a:t>T</a:t>
            </a:r>
          </a:p>
          <a:p>
            <a:pPr algn="ctr"/>
            <a:r>
              <a:rPr lang="en-US" sz="600" dirty="0" smtClean="0">
                <a:solidFill>
                  <a:srgbClr val="00B050"/>
                </a:solidFill>
                <a:latin typeface="MingLiU" pitchFamily="49" charset="-120"/>
                <a:ea typeface="MingLiU" pitchFamily="49" charset="-120"/>
                <a:cs typeface="Times New Roman" pitchFamily="18" charset="0"/>
              </a:rPr>
              <a:t>I</a:t>
            </a:r>
            <a:r>
              <a:rPr lang="en-US" sz="1050" dirty="0" smtClean="0">
                <a:solidFill>
                  <a:srgbClr val="00B050"/>
                </a:solidFill>
                <a:latin typeface="MingLiU" pitchFamily="49" charset="-120"/>
                <a:ea typeface="MingLiU" pitchFamily="49" charset="-120"/>
                <a:cs typeface="Times New Roman" pitchFamily="18" charset="0"/>
              </a:rPr>
              <a:t>D</a:t>
            </a:r>
          </a:p>
          <a:p>
            <a:pPr algn="ctr"/>
            <a:endParaRPr lang="en-US" sz="1100" dirty="0">
              <a:solidFill>
                <a:srgbClr val="00B050"/>
              </a:solidFill>
              <a:latin typeface="MingLiU" pitchFamily="49" charset="-120"/>
              <a:ea typeface="MingLiU" pitchFamily="49" charset="-120"/>
              <a:cs typeface="Times New Roman" pitchFamily="18" charset="0"/>
            </a:endParaRPr>
          </a:p>
        </p:txBody>
      </p:sp>
      <p:sp>
        <p:nvSpPr>
          <p:cNvPr id="18" name="Rectangle 17"/>
          <p:cNvSpPr/>
          <p:nvPr/>
        </p:nvSpPr>
        <p:spPr>
          <a:xfrm>
            <a:off x="5486400" y="1600200"/>
            <a:ext cx="76200" cy="1219200"/>
          </a:xfrm>
          <a:prstGeom prst="rect">
            <a:avLst/>
          </a:prstGeom>
          <a:solidFill>
            <a:schemeClr val="bg2">
              <a:lumMod val="50000"/>
            </a:schemeClr>
          </a:solidFill>
          <a:ln w="63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1050" dirty="0" smtClean="0">
                <a:solidFill>
                  <a:srgbClr val="00B050"/>
                </a:solidFill>
                <a:latin typeface="MingLiU" pitchFamily="49" charset="-120"/>
                <a:ea typeface="MingLiU" pitchFamily="49" charset="-120"/>
                <a:cs typeface="Times New Roman" pitchFamily="18" charset="0"/>
              </a:rPr>
              <a:t>T</a:t>
            </a:r>
          </a:p>
          <a:p>
            <a:pPr algn="ctr"/>
            <a:r>
              <a:rPr lang="en-US" sz="600" dirty="0" smtClean="0">
                <a:solidFill>
                  <a:srgbClr val="00B050"/>
                </a:solidFill>
                <a:latin typeface="MingLiU" pitchFamily="49" charset="-120"/>
                <a:ea typeface="MingLiU" pitchFamily="49" charset="-120"/>
                <a:cs typeface="Times New Roman" pitchFamily="18" charset="0"/>
              </a:rPr>
              <a:t>I</a:t>
            </a:r>
            <a:r>
              <a:rPr lang="en-US" sz="1050" dirty="0" smtClean="0">
                <a:solidFill>
                  <a:srgbClr val="00B050"/>
                </a:solidFill>
                <a:latin typeface="MingLiU" pitchFamily="49" charset="-120"/>
                <a:ea typeface="MingLiU" pitchFamily="49" charset="-120"/>
                <a:cs typeface="Times New Roman" pitchFamily="18" charset="0"/>
              </a:rPr>
              <a:t>D</a:t>
            </a:r>
          </a:p>
          <a:p>
            <a:pPr algn="ctr"/>
            <a:endParaRPr lang="en-US" sz="1100" dirty="0">
              <a:solidFill>
                <a:srgbClr val="00B050"/>
              </a:solidFill>
              <a:latin typeface="MingLiU" pitchFamily="49" charset="-120"/>
              <a:ea typeface="MingLiU" pitchFamily="49" charset="-120"/>
              <a:cs typeface="Times New Roman" pitchFamily="18" charset="0"/>
            </a:endParaRPr>
          </a:p>
        </p:txBody>
      </p:sp>
      <p:sp>
        <p:nvSpPr>
          <p:cNvPr id="19" name="Rectangle 18"/>
          <p:cNvSpPr/>
          <p:nvPr/>
        </p:nvSpPr>
        <p:spPr>
          <a:xfrm>
            <a:off x="5562600" y="1600200"/>
            <a:ext cx="76200" cy="1219200"/>
          </a:xfrm>
          <a:prstGeom prst="rect">
            <a:avLst/>
          </a:prstGeom>
          <a:solidFill>
            <a:schemeClr val="bg2">
              <a:lumMod val="50000"/>
            </a:schemeClr>
          </a:solidFill>
          <a:ln w="63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1050" dirty="0" smtClean="0">
                <a:solidFill>
                  <a:srgbClr val="00B050"/>
                </a:solidFill>
                <a:latin typeface="MingLiU" pitchFamily="49" charset="-120"/>
                <a:ea typeface="MingLiU" pitchFamily="49" charset="-120"/>
                <a:cs typeface="Times New Roman" pitchFamily="18" charset="0"/>
              </a:rPr>
              <a:t>T</a:t>
            </a:r>
          </a:p>
          <a:p>
            <a:pPr algn="ctr"/>
            <a:r>
              <a:rPr lang="en-US" sz="600" dirty="0" smtClean="0">
                <a:solidFill>
                  <a:srgbClr val="00B050"/>
                </a:solidFill>
                <a:latin typeface="MingLiU" pitchFamily="49" charset="-120"/>
                <a:ea typeface="MingLiU" pitchFamily="49" charset="-120"/>
                <a:cs typeface="Times New Roman" pitchFamily="18" charset="0"/>
              </a:rPr>
              <a:t>I</a:t>
            </a:r>
            <a:r>
              <a:rPr lang="en-US" sz="1050" dirty="0" smtClean="0">
                <a:solidFill>
                  <a:srgbClr val="00B050"/>
                </a:solidFill>
                <a:latin typeface="MingLiU" pitchFamily="49" charset="-120"/>
                <a:ea typeface="MingLiU" pitchFamily="49" charset="-120"/>
                <a:cs typeface="Times New Roman" pitchFamily="18" charset="0"/>
              </a:rPr>
              <a:t>D</a:t>
            </a:r>
          </a:p>
          <a:p>
            <a:pPr algn="ctr"/>
            <a:endParaRPr lang="en-US" sz="1100" dirty="0">
              <a:solidFill>
                <a:srgbClr val="00B050"/>
              </a:solidFill>
              <a:latin typeface="MingLiU" pitchFamily="49" charset="-120"/>
              <a:ea typeface="MingLiU" pitchFamily="49" charset="-120"/>
              <a:cs typeface="Times New Roman" pitchFamily="18" charset="0"/>
            </a:endParaRPr>
          </a:p>
        </p:txBody>
      </p:sp>
      <p:sp>
        <p:nvSpPr>
          <p:cNvPr id="20" name="Rectangle 19"/>
          <p:cNvSpPr/>
          <p:nvPr/>
        </p:nvSpPr>
        <p:spPr>
          <a:xfrm>
            <a:off x="5638800" y="1600200"/>
            <a:ext cx="76200" cy="1219200"/>
          </a:xfrm>
          <a:prstGeom prst="rect">
            <a:avLst/>
          </a:prstGeom>
          <a:solidFill>
            <a:schemeClr val="bg2">
              <a:lumMod val="50000"/>
            </a:schemeClr>
          </a:solidFill>
          <a:ln w="63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1050" dirty="0" smtClean="0">
                <a:solidFill>
                  <a:srgbClr val="00B050"/>
                </a:solidFill>
                <a:latin typeface="MingLiU" pitchFamily="49" charset="-120"/>
                <a:ea typeface="MingLiU" pitchFamily="49" charset="-120"/>
                <a:cs typeface="Times New Roman" pitchFamily="18" charset="0"/>
              </a:rPr>
              <a:t>T</a:t>
            </a:r>
          </a:p>
          <a:p>
            <a:pPr algn="ctr"/>
            <a:r>
              <a:rPr lang="en-US" sz="600" dirty="0" smtClean="0">
                <a:solidFill>
                  <a:srgbClr val="00B050"/>
                </a:solidFill>
                <a:latin typeface="MingLiU" pitchFamily="49" charset="-120"/>
                <a:ea typeface="MingLiU" pitchFamily="49" charset="-120"/>
                <a:cs typeface="Times New Roman" pitchFamily="18" charset="0"/>
              </a:rPr>
              <a:t>I</a:t>
            </a:r>
            <a:r>
              <a:rPr lang="en-US" sz="1050" dirty="0" smtClean="0">
                <a:solidFill>
                  <a:srgbClr val="00B050"/>
                </a:solidFill>
                <a:latin typeface="MingLiU" pitchFamily="49" charset="-120"/>
                <a:ea typeface="MingLiU" pitchFamily="49" charset="-120"/>
                <a:cs typeface="Times New Roman" pitchFamily="18" charset="0"/>
              </a:rPr>
              <a:t>D</a:t>
            </a:r>
          </a:p>
          <a:p>
            <a:pPr algn="ctr"/>
            <a:endParaRPr lang="en-US" sz="1100" dirty="0">
              <a:solidFill>
                <a:srgbClr val="00B050"/>
              </a:solidFill>
              <a:latin typeface="MingLiU" pitchFamily="49" charset="-120"/>
              <a:ea typeface="MingLiU" pitchFamily="49" charset="-120"/>
              <a:cs typeface="Times New Roman" pitchFamily="18" charset="0"/>
            </a:endParaRPr>
          </a:p>
        </p:txBody>
      </p:sp>
      <p:sp>
        <p:nvSpPr>
          <p:cNvPr id="21" name="Rectangle 20"/>
          <p:cNvSpPr/>
          <p:nvPr/>
        </p:nvSpPr>
        <p:spPr>
          <a:xfrm>
            <a:off x="5715000" y="1600200"/>
            <a:ext cx="76200" cy="1219200"/>
          </a:xfrm>
          <a:prstGeom prst="rect">
            <a:avLst/>
          </a:prstGeom>
          <a:solidFill>
            <a:schemeClr val="bg2">
              <a:lumMod val="50000"/>
            </a:schemeClr>
          </a:solidFill>
          <a:ln w="63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1050" dirty="0" smtClean="0">
                <a:solidFill>
                  <a:srgbClr val="00B050"/>
                </a:solidFill>
                <a:latin typeface="MingLiU" pitchFamily="49" charset="-120"/>
                <a:ea typeface="MingLiU" pitchFamily="49" charset="-120"/>
                <a:cs typeface="Times New Roman" pitchFamily="18" charset="0"/>
              </a:rPr>
              <a:t>T</a:t>
            </a:r>
          </a:p>
          <a:p>
            <a:pPr algn="ctr"/>
            <a:r>
              <a:rPr lang="en-US" sz="600" dirty="0" smtClean="0">
                <a:solidFill>
                  <a:srgbClr val="00B050"/>
                </a:solidFill>
                <a:latin typeface="MingLiU" pitchFamily="49" charset="-120"/>
                <a:ea typeface="MingLiU" pitchFamily="49" charset="-120"/>
                <a:cs typeface="Times New Roman" pitchFamily="18" charset="0"/>
              </a:rPr>
              <a:t>I</a:t>
            </a:r>
            <a:r>
              <a:rPr lang="en-US" sz="1050" dirty="0" smtClean="0">
                <a:solidFill>
                  <a:srgbClr val="00B050"/>
                </a:solidFill>
                <a:latin typeface="MingLiU" pitchFamily="49" charset="-120"/>
                <a:ea typeface="MingLiU" pitchFamily="49" charset="-120"/>
                <a:cs typeface="Times New Roman" pitchFamily="18" charset="0"/>
              </a:rPr>
              <a:t>D</a:t>
            </a:r>
          </a:p>
          <a:p>
            <a:pPr algn="ctr"/>
            <a:endParaRPr lang="en-US" sz="1100" dirty="0">
              <a:solidFill>
                <a:srgbClr val="00B050"/>
              </a:solidFill>
              <a:latin typeface="MingLiU" pitchFamily="49" charset="-120"/>
              <a:ea typeface="MingLiU" pitchFamily="49" charset="-120"/>
              <a:cs typeface="Times New Roman" pitchFamily="18" charset="0"/>
            </a:endParaRPr>
          </a:p>
        </p:txBody>
      </p:sp>
      <p:sp>
        <p:nvSpPr>
          <p:cNvPr id="22" name="Rectangle 21"/>
          <p:cNvSpPr/>
          <p:nvPr/>
        </p:nvSpPr>
        <p:spPr>
          <a:xfrm>
            <a:off x="5791200" y="1600200"/>
            <a:ext cx="76200" cy="1219200"/>
          </a:xfrm>
          <a:prstGeom prst="rect">
            <a:avLst/>
          </a:prstGeom>
          <a:solidFill>
            <a:schemeClr val="bg2">
              <a:lumMod val="50000"/>
            </a:schemeClr>
          </a:solidFill>
          <a:ln w="63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1050" dirty="0" smtClean="0">
                <a:solidFill>
                  <a:srgbClr val="00B050"/>
                </a:solidFill>
                <a:latin typeface="MingLiU" pitchFamily="49" charset="-120"/>
                <a:ea typeface="MingLiU" pitchFamily="49" charset="-120"/>
                <a:cs typeface="Times New Roman" pitchFamily="18" charset="0"/>
              </a:rPr>
              <a:t>T</a:t>
            </a:r>
          </a:p>
          <a:p>
            <a:pPr algn="ctr"/>
            <a:r>
              <a:rPr lang="en-US" sz="600" dirty="0" smtClean="0">
                <a:solidFill>
                  <a:srgbClr val="00B050"/>
                </a:solidFill>
                <a:latin typeface="MingLiU" pitchFamily="49" charset="-120"/>
                <a:ea typeface="MingLiU" pitchFamily="49" charset="-120"/>
                <a:cs typeface="Times New Roman" pitchFamily="18" charset="0"/>
              </a:rPr>
              <a:t>I</a:t>
            </a:r>
            <a:r>
              <a:rPr lang="en-US" sz="1050" dirty="0" smtClean="0">
                <a:solidFill>
                  <a:srgbClr val="00B050"/>
                </a:solidFill>
                <a:latin typeface="MingLiU" pitchFamily="49" charset="-120"/>
                <a:ea typeface="MingLiU" pitchFamily="49" charset="-120"/>
                <a:cs typeface="Times New Roman" pitchFamily="18" charset="0"/>
              </a:rPr>
              <a:t>D</a:t>
            </a:r>
          </a:p>
          <a:p>
            <a:pPr algn="ctr"/>
            <a:endParaRPr lang="en-US" sz="1100" dirty="0">
              <a:solidFill>
                <a:srgbClr val="00B050"/>
              </a:solidFill>
              <a:latin typeface="MingLiU" pitchFamily="49" charset="-120"/>
              <a:ea typeface="MingLiU" pitchFamily="49" charset="-120"/>
              <a:cs typeface="Times New Roman" pitchFamily="18" charset="0"/>
            </a:endParaRPr>
          </a:p>
        </p:txBody>
      </p:sp>
      <p:sp>
        <p:nvSpPr>
          <p:cNvPr id="23" name="Rectangle 22"/>
          <p:cNvSpPr/>
          <p:nvPr/>
        </p:nvSpPr>
        <p:spPr>
          <a:xfrm>
            <a:off x="5867400" y="1600200"/>
            <a:ext cx="76200" cy="1219200"/>
          </a:xfrm>
          <a:prstGeom prst="rect">
            <a:avLst/>
          </a:prstGeom>
          <a:solidFill>
            <a:schemeClr val="bg2">
              <a:lumMod val="50000"/>
            </a:schemeClr>
          </a:solidFill>
          <a:ln w="63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1050" dirty="0" smtClean="0">
                <a:solidFill>
                  <a:srgbClr val="00B050"/>
                </a:solidFill>
                <a:latin typeface="MingLiU" pitchFamily="49" charset="-120"/>
                <a:ea typeface="MingLiU" pitchFamily="49" charset="-120"/>
                <a:cs typeface="Times New Roman" pitchFamily="18" charset="0"/>
              </a:rPr>
              <a:t>T</a:t>
            </a:r>
          </a:p>
          <a:p>
            <a:pPr algn="ctr"/>
            <a:r>
              <a:rPr lang="en-US" sz="600" dirty="0" smtClean="0">
                <a:solidFill>
                  <a:srgbClr val="00B050"/>
                </a:solidFill>
                <a:latin typeface="MingLiU" pitchFamily="49" charset="-120"/>
                <a:ea typeface="MingLiU" pitchFamily="49" charset="-120"/>
                <a:cs typeface="Times New Roman" pitchFamily="18" charset="0"/>
              </a:rPr>
              <a:t>I</a:t>
            </a:r>
            <a:r>
              <a:rPr lang="en-US" sz="1050" dirty="0" smtClean="0">
                <a:solidFill>
                  <a:srgbClr val="00B050"/>
                </a:solidFill>
                <a:latin typeface="MingLiU" pitchFamily="49" charset="-120"/>
                <a:ea typeface="MingLiU" pitchFamily="49" charset="-120"/>
                <a:cs typeface="Times New Roman" pitchFamily="18" charset="0"/>
              </a:rPr>
              <a:t>D</a:t>
            </a:r>
          </a:p>
          <a:p>
            <a:pPr algn="ctr"/>
            <a:endParaRPr lang="en-US" sz="1100" dirty="0">
              <a:solidFill>
                <a:srgbClr val="00B050"/>
              </a:solidFill>
              <a:latin typeface="MingLiU" pitchFamily="49" charset="-120"/>
              <a:ea typeface="MingLiU" pitchFamily="49" charset="-120"/>
              <a:cs typeface="Times New Roman" pitchFamily="18" charset="0"/>
            </a:endParaRPr>
          </a:p>
        </p:txBody>
      </p:sp>
      <p:sp>
        <p:nvSpPr>
          <p:cNvPr id="24" name="Rectangle 23"/>
          <p:cNvSpPr/>
          <p:nvPr/>
        </p:nvSpPr>
        <p:spPr>
          <a:xfrm>
            <a:off x="5181600" y="1600200"/>
            <a:ext cx="152400" cy="1219200"/>
          </a:xfrm>
          <a:prstGeom prst="rect">
            <a:avLst/>
          </a:prstGeom>
          <a:solidFill>
            <a:schemeClr val="bg2">
              <a:lumMod val="50000"/>
            </a:schemeClr>
          </a:solidFill>
          <a:ln w="63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1050" dirty="0" smtClean="0">
                <a:solidFill>
                  <a:srgbClr val="FF0000"/>
                </a:solidFill>
                <a:latin typeface="MingLiU" pitchFamily="49" charset="-120"/>
                <a:ea typeface="MingLiU" pitchFamily="49" charset="-120"/>
                <a:cs typeface="Times New Roman" pitchFamily="18" charset="0"/>
              </a:rPr>
              <a:t>V</a:t>
            </a:r>
          </a:p>
          <a:p>
            <a:pPr algn="ctr"/>
            <a:r>
              <a:rPr lang="en-US" sz="1050" dirty="0" smtClean="0">
                <a:solidFill>
                  <a:srgbClr val="FF0000"/>
                </a:solidFill>
                <a:latin typeface="MingLiU" pitchFamily="49" charset="-120"/>
                <a:ea typeface="MingLiU" pitchFamily="49" charset="-120"/>
                <a:cs typeface="Times New Roman" pitchFamily="18" charset="0"/>
              </a:rPr>
              <a:t>M</a:t>
            </a:r>
          </a:p>
          <a:p>
            <a:pPr algn="ctr"/>
            <a:r>
              <a:rPr lang="en-US" sz="1050" dirty="0" smtClean="0">
                <a:solidFill>
                  <a:srgbClr val="FF0000"/>
                </a:solidFill>
                <a:latin typeface="MingLiU" pitchFamily="49" charset="-120"/>
                <a:ea typeface="MingLiU" pitchFamily="49" charset="-120"/>
                <a:cs typeface="Times New Roman" pitchFamily="18" charset="0"/>
              </a:rPr>
              <a:t>E</a:t>
            </a:r>
          </a:p>
          <a:p>
            <a:pPr algn="ctr"/>
            <a:endParaRPr lang="en-US" sz="1100" dirty="0">
              <a:solidFill>
                <a:srgbClr val="FF0000"/>
              </a:solidFill>
              <a:latin typeface="MingLiU" pitchFamily="49" charset="-120"/>
              <a:ea typeface="MingLiU" pitchFamily="49" charset="-120"/>
              <a:cs typeface="Times New Roman" pitchFamily="18" charset="0"/>
            </a:endParaRPr>
          </a:p>
        </p:txBody>
      </p:sp>
      <p:sp>
        <p:nvSpPr>
          <p:cNvPr id="25" name="Rectangle 24"/>
          <p:cNvSpPr/>
          <p:nvPr/>
        </p:nvSpPr>
        <p:spPr>
          <a:xfrm>
            <a:off x="5867400" y="3429000"/>
            <a:ext cx="76200" cy="1219200"/>
          </a:xfrm>
          <a:prstGeom prst="rect">
            <a:avLst/>
          </a:prstGeom>
          <a:solidFill>
            <a:schemeClr val="accent6">
              <a:lumMod val="60000"/>
              <a:lumOff val="40000"/>
            </a:schemeClr>
          </a:solidFill>
          <a:ln w="63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1050" dirty="0" smtClean="0">
                <a:solidFill>
                  <a:srgbClr val="FFFF00"/>
                </a:solidFill>
                <a:latin typeface="MingLiU" pitchFamily="49" charset="-120"/>
                <a:ea typeface="MingLiU" pitchFamily="49" charset="-120"/>
                <a:cs typeface="Times New Roman" pitchFamily="18" charset="0"/>
              </a:rPr>
              <a:t>CTP</a:t>
            </a:r>
          </a:p>
          <a:p>
            <a:pPr algn="ctr"/>
            <a:endParaRPr lang="en-US" sz="1100" dirty="0">
              <a:solidFill>
                <a:srgbClr val="FFFF00"/>
              </a:solidFill>
              <a:latin typeface="MingLiU" pitchFamily="49" charset="-120"/>
              <a:ea typeface="MingLiU" pitchFamily="49" charset="-120"/>
              <a:cs typeface="Times New Roman" pitchFamily="18" charset="0"/>
            </a:endParaRPr>
          </a:p>
        </p:txBody>
      </p:sp>
      <p:sp>
        <p:nvSpPr>
          <p:cNvPr id="26" name="Rectangle 25"/>
          <p:cNvSpPr/>
          <p:nvPr/>
        </p:nvSpPr>
        <p:spPr>
          <a:xfrm>
            <a:off x="6629400" y="3429000"/>
            <a:ext cx="76200" cy="1219200"/>
          </a:xfrm>
          <a:prstGeom prst="rect">
            <a:avLst/>
          </a:prstGeom>
          <a:solidFill>
            <a:schemeClr val="accent6">
              <a:lumMod val="60000"/>
              <a:lumOff val="40000"/>
            </a:schemeClr>
          </a:solidFill>
          <a:ln w="63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1050" dirty="0" smtClean="0">
                <a:solidFill>
                  <a:srgbClr val="00B050"/>
                </a:solidFill>
                <a:latin typeface="MingLiU" pitchFamily="49" charset="-120"/>
                <a:ea typeface="MingLiU" pitchFamily="49" charset="-120"/>
                <a:cs typeface="Times New Roman" pitchFamily="18" charset="0"/>
              </a:rPr>
              <a:t>T</a:t>
            </a:r>
          </a:p>
          <a:p>
            <a:pPr algn="ctr"/>
            <a:r>
              <a:rPr lang="en-US" sz="1100" dirty="0" smtClean="0">
                <a:solidFill>
                  <a:srgbClr val="00B050"/>
                </a:solidFill>
                <a:latin typeface="MingLiU" pitchFamily="49" charset="-120"/>
                <a:ea typeface="MingLiU" pitchFamily="49" charset="-120"/>
                <a:cs typeface="Times New Roman" pitchFamily="18" charset="0"/>
              </a:rPr>
              <a:t>I</a:t>
            </a:r>
            <a:r>
              <a:rPr lang="en-US" sz="500" dirty="0" smtClean="0">
                <a:solidFill>
                  <a:srgbClr val="00B050"/>
                </a:solidFill>
                <a:latin typeface="MingLiU" pitchFamily="49" charset="-120"/>
                <a:ea typeface="MingLiU" pitchFamily="49" charset="-120"/>
                <a:cs typeface="Times New Roman" pitchFamily="18" charset="0"/>
              </a:rPr>
              <a:t>D</a:t>
            </a:r>
            <a:endParaRPr lang="en-US" sz="1050" dirty="0" smtClean="0">
              <a:solidFill>
                <a:srgbClr val="00B050"/>
              </a:solidFill>
              <a:latin typeface="MingLiU" pitchFamily="49" charset="-120"/>
              <a:ea typeface="MingLiU" pitchFamily="49" charset="-120"/>
              <a:cs typeface="Times New Roman" pitchFamily="18" charset="0"/>
            </a:endParaRPr>
          </a:p>
          <a:p>
            <a:pPr algn="ctr"/>
            <a:endParaRPr lang="en-US" sz="1100" dirty="0">
              <a:solidFill>
                <a:srgbClr val="00B050"/>
              </a:solidFill>
              <a:latin typeface="MingLiU" pitchFamily="49" charset="-120"/>
              <a:ea typeface="MingLiU" pitchFamily="49" charset="-120"/>
              <a:cs typeface="Times New Roman" pitchFamily="18" charset="0"/>
            </a:endParaRPr>
          </a:p>
        </p:txBody>
      </p:sp>
      <p:sp>
        <p:nvSpPr>
          <p:cNvPr id="27" name="Rectangle 26"/>
          <p:cNvSpPr/>
          <p:nvPr/>
        </p:nvSpPr>
        <p:spPr>
          <a:xfrm>
            <a:off x="5257800" y="3429000"/>
            <a:ext cx="76200" cy="1219200"/>
          </a:xfrm>
          <a:prstGeom prst="rect">
            <a:avLst/>
          </a:prstGeom>
          <a:solidFill>
            <a:schemeClr val="accent6">
              <a:lumMod val="60000"/>
              <a:lumOff val="40000"/>
            </a:schemeClr>
          </a:solidFill>
          <a:ln w="63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900" dirty="0" smtClean="0">
                <a:solidFill>
                  <a:srgbClr val="0070C0"/>
                </a:solidFill>
                <a:latin typeface="MingLiU" pitchFamily="49" charset="-120"/>
                <a:ea typeface="MingLiU" pitchFamily="49" charset="-120"/>
                <a:cs typeface="Times New Roman" pitchFamily="18" charset="0"/>
              </a:rPr>
              <a:t>ADC/TDC</a:t>
            </a:r>
          </a:p>
          <a:p>
            <a:pPr algn="ctr"/>
            <a:endParaRPr lang="en-US" sz="900" dirty="0">
              <a:solidFill>
                <a:srgbClr val="0070C0"/>
              </a:solidFill>
              <a:latin typeface="MingLiU" pitchFamily="49" charset="-120"/>
              <a:ea typeface="MingLiU" pitchFamily="49" charset="-120"/>
              <a:cs typeface="Times New Roman" pitchFamily="18" charset="0"/>
            </a:endParaRPr>
          </a:p>
        </p:txBody>
      </p:sp>
      <p:sp>
        <p:nvSpPr>
          <p:cNvPr id="28" name="Rectangle 27"/>
          <p:cNvSpPr/>
          <p:nvPr/>
        </p:nvSpPr>
        <p:spPr>
          <a:xfrm>
            <a:off x="5105400" y="3429000"/>
            <a:ext cx="152400" cy="1219200"/>
          </a:xfrm>
          <a:prstGeom prst="rect">
            <a:avLst/>
          </a:prstGeom>
          <a:solidFill>
            <a:schemeClr val="accent6">
              <a:lumMod val="60000"/>
              <a:lumOff val="40000"/>
            </a:schemeClr>
          </a:solidFill>
          <a:ln w="63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1050" dirty="0" smtClean="0">
                <a:solidFill>
                  <a:srgbClr val="FF0000"/>
                </a:solidFill>
                <a:latin typeface="MingLiU" pitchFamily="49" charset="-120"/>
                <a:ea typeface="MingLiU" pitchFamily="49" charset="-120"/>
                <a:cs typeface="Times New Roman" pitchFamily="18" charset="0"/>
              </a:rPr>
              <a:t>V</a:t>
            </a:r>
          </a:p>
          <a:p>
            <a:pPr algn="ctr"/>
            <a:r>
              <a:rPr lang="en-US" sz="1050" dirty="0" smtClean="0">
                <a:solidFill>
                  <a:srgbClr val="FF0000"/>
                </a:solidFill>
                <a:latin typeface="MingLiU" pitchFamily="49" charset="-120"/>
                <a:ea typeface="MingLiU" pitchFamily="49" charset="-120"/>
                <a:cs typeface="Times New Roman" pitchFamily="18" charset="0"/>
              </a:rPr>
              <a:t>M</a:t>
            </a:r>
          </a:p>
          <a:p>
            <a:pPr algn="ctr"/>
            <a:r>
              <a:rPr lang="en-US" sz="1050" dirty="0" smtClean="0">
                <a:solidFill>
                  <a:srgbClr val="FF0000"/>
                </a:solidFill>
                <a:latin typeface="MingLiU" pitchFamily="49" charset="-120"/>
                <a:ea typeface="MingLiU" pitchFamily="49" charset="-120"/>
                <a:cs typeface="Times New Roman" pitchFamily="18" charset="0"/>
              </a:rPr>
              <a:t>E</a:t>
            </a:r>
          </a:p>
          <a:p>
            <a:pPr algn="ctr"/>
            <a:endParaRPr lang="en-US" sz="1100" dirty="0">
              <a:solidFill>
                <a:srgbClr val="FF0000"/>
              </a:solidFill>
              <a:latin typeface="MingLiU" pitchFamily="49" charset="-120"/>
              <a:ea typeface="MingLiU" pitchFamily="49" charset="-120"/>
              <a:cs typeface="Times New Roman" pitchFamily="18" charset="0"/>
            </a:endParaRPr>
          </a:p>
        </p:txBody>
      </p:sp>
      <p:sp>
        <p:nvSpPr>
          <p:cNvPr id="29" name="Rectangle 28"/>
          <p:cNvSpPr/>
          <p:nvPr/>
        </p:nvSpPr>
        <p:spPr>
          <a:xfrm>
            <a:off x="5334000" y="3429000"/>
            <a:ext cx="76200" cy="1219200"/>
          </a:xfrm>
          <a:prstGeom prst="rect">
            <a:avLst/>
          </a:prstGeom>
          <a:solidFill>
            <a:schemeClr val="accent6">
              <a:lumMod val="60000"/>
              <a:lumOff val="40000"/>
            </a:schemeClr>
          </a:solidFill>
          <a:ln w="63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900" dirty="0" smtClean="0">
                <a:solidFill>
                  <a:srgbClr val="0070C0"/>
                </a:solidFill>
                <a:latin typeface="MingLiU" pitchFamily="49" charset="-120"/>
                <a:ea typeface="MingLiU" pitchFamily="49" charset="-120"/>
                <a:cs typeface="Times New Roman" pitchFamily="18" charset="0"/>
              </a:rPr>
              <a:t>ADC/TDC</a:t>
            </a:r>
          </a:p>
          <a:p>
            <a:pPr algn="ctr"/>
            <a:endParaRPr lang="en-US" sz="900" dirty="0">
              <a:solidFill>
                <a:srgbClr val="0070C0"/>
              </a:solidFill>
              <a:latin typeface="MingLiU" pitchFamily="49" charset="-120"/>
              <a:ea typeface="MingLiU" pitchFamily="49" charset="-120"/>
              <a:cs typeface="Times New Roman" pitchFamily="18" charset="0"/>
            </a:endParaRPr>
          </a:p>
        </p:txBody>
      </p:sp>
      <p:sp>
        <p:nvSpPr>
          <p:cNvPr id="30" name="Rectangle 29"/>
          <p:cNvSpPr/>
          <p:nvPr/>
        </p:nvSpPr>
        <p:spPr>
          <a:xfrm>
            <a:off x="5410200" y="3429000"/>
            <a:ext cx="76200" cy="1219200"/>
          </a:xfrm>
          <a:prstGeom prst="rect">
            <a:avLst/>
          </a:prstGeom>
          <a:solidFill>
            <a:schemeClr val="accent6">
              <a:lumMod val="60000"/>
              <a:lumOff val="40000"/>
            </a:schemeClr>
          </a:solidFill>
          <a:ln w="63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900" dirty="0" smtClean="0">
                <a:solidFill>
                  <a:srgbClr val="0070C0"/>
                </a:solidFill>
                <a:latin typeface="MingLiU" pitchFamily="49" charset="-120"/>
                <a:ea typeface="MingLiU" pitchFamily="49" charset="-120"/>
                <a:cs typeface="Times New Roman" pitchFamily="18" charset="0"/>
              </a:rPr>
              <a:t>ADC/TDC</a:t>
            </a:r>
          </a:p>
          <a:p>
            <a:pPr algn="ctr"/>
            <a:endParaRPr lang="en-US" sz="900" dirty="0">
              <a:solidFill>
                <a:srgbClr val="0070C0"/>
              </a:solidFill>
              <a:latin typeface="MingLiU" pitchFamily="49" charset="-120"/>
              <a:ea typeface="MingLiU" pitchFamily="49" charset="-120"/>
              <a:cs typeface="Times New Roman" pitchFamily="18" charset="0"/>
            </a:endParaRPr>
          </a:p>
        </p:txBody>
      </p:sp>
      <p:sp>
        <p:nvSpPr>
          <p:cNvPr id="31" name="Rectangle 30"/>
          <p:cNvSpPr/>
          <p:nvPr/>
        </p:nvSpPr>
        <p:spPr>
          <a:xfrm>
            <a:off x="5486400" y="3429000"/>
            <a:ext cx="76200" cy="1219200"/>
          </a:xfrm>
          <a:prstGeom prst="rect">
            <a:avLst/>
          </a:prstGeom>
          <a:solidFill>
            <a:schemeClr val="accent6">
              <a:lumMod val="60000"/>
              <a:lumOff val="40000"/>
            </a:schemeClr>
          </a:solidFill>
          <a:ln w="63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900" dirty="0" smtClean="0">
                <a:solidFill>
                  <a:srgbClr val="0070C0"/>
                </a:solidFill>
                <a:latin typeface="MingLiU" pitchFamily="49" charset="-120"/>
                <a:ea typeface="MingLiU" pitchFamily="49" charset="-120"/>
                <a:cs typeface="Times New Roman" pitchFamily="18" charset="0"/>
              </a:rPr>
              <a:t>ADC/TDC</a:t>
            </a:r>
          </a:p>
          <a:p>
            <a:pPr algn="ctr"/>
            <a:endParaRPr lang="en-US" sz="900" dirty="0">
              <a:solidFill>
                <a:srgbClr val="0070C0"/>
              </a:solidFill>
              <a:latin typeface="MingLiU" pitchFamily="49" charset="-120"/>
              <a:ea typeface="MingLiU" pitchFamily="49" charset="-120"/>
              <a:cs typeface="Times New Roman" pitchFamily="18" charset="0"/>
            </a:endParaRPr>
          </a:p>
        </p:txBody>
      </p:sp>
      <p:sp>
        <p:nvSpPr>
          <p:cNvPr id="32" name="Rectangle 31"/>
          <p:cNvSpPr/>
          <p:nvPr/>
        </p:nvSpPr>
        <p:spPr>
          <a:xfrm>
            <a:off x="5562600" y="3429000"/>
            <a:ext cx="76200" cy="1219200"/>
          </a:xfrm>
          <a:prstGeom prst="rect">
            <a:avLst/>
          </a:prstGeom>
          <a:solidFill>
            <a:schemeClr val="accent6">
              <a:lumMod val="60000"/>
              <a:lumOff val="40000"/>
            </a:schemeClr>
          </a:solidFill>
          <a:ln w="63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900" dirty="0" smtClean="0">
                <a:solidFill>
                  <a:srgbClr val="0070C0"/>
                </a:solidFill>
                <a:latin typeface="MingLiU" pitchFamily="49" charset="-120"/>
                <a:ea typeface="MingLiU" pitchFamily="49" charset="-120"/>
                <a:cs typeface="Times New Roman" pitchFamily="18" charset="0"/>
              </a:rPr>
              <a:t>ADC/TDC</a:t>
            </a:r>
          </a:p>
          <a:p>
            <a:pPr algn="ctr"/>
            <a:endParaRPr lang="en-US" sz="900" dirty="0">
              <a:solidFill>
                <a:srgbClr val="0070C0"/>
              </a:solidFill>
              <a:latin typeface="MingLiU" pitchFamily="49" charset="-120"/>
              <a:ea typeface="MingLiU" pitchFamily="49" charset="-120"/>
              <a:cs typeface="Times New Roman" pitchFamily="18" charset="0"/>
            </a:endParaRPr>
          </a:p>
        </p:txBody>
      </p:sp>
      <p:sp>
        <p:nvSpPr>
          <p:cNvPr id="33" name="Rectangle 32"/>
          <p:cNvSpPr/>
          <p:nvPr/>
        </p:nvSpPr>
        <p:spPr>
          <a:xfrm>
            <a:off x="5638800" y="3429000"/>
            <a:ext cx="76200" cy="1219200"/>
          </a:xfrm>
          <a:prstGeom prst="rect">
            <a:avLst/>
          </a:prstGeom>
          <a:solidFill>
            <a:schemeClr val="accent6">
              <a:lumMod val="60000"/>
              <a:lumOff val="40000"/>
            </a:schemeClr>
          </a:solidFill>
          <a:ln w="63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900" dirty="0" smtClean="0">
                <a:solidFill>
                  <a:srgbClr val="0070C0"/>
                </a:solidFill>
                <a:latin typeface="MingLiU" pitchFamily="49" charset="-120"/>
                <a:ea typeface="MingLiU" pitchFamily="49" charset="-120"/>
                <a:cs typeface="Times New Roman" pitchFamily="18" charset="0"/>
              </a:rPr>
              <a:t>ADC/TDC</a:t>
            </a:r>
          </a:p>
          <a:p>
            <a:pPr algn="ctr"/>
            <a:endParaRPr lang="en-US" sz="900" dirty="0">
              <a:solidFill>
                <a:srgbClr val="0070C0"/>
              </a:solidFill>
              <a:latin typeface="MingLiU" pitchFamily="49" charset="-120"/>
              <a:ea typeface="MingLiU" pitchFamily="49" charset="-120"/>
              <a:cs typeface="Times New Roman" pitchFamily="18" charset="0"/>
            </a:endParaRPr>
          </a:p>
        </p:txBody>
      </p:sp>
      <p:sp>
        <p:nvSpPr>
          <p:cNvPr id="34" name="Rectangle 33"/>
          <p:cNvSpPr/>
          <p:nvPr/>
        </p:nvSpPr>
        <p:spPr>
          <a:xfrm>
            <a:off x="5715000" y="3429000"/>
            <a:ext cx="76200" cy="1219200"/>
          </a:xfrm>
          <a:prstGeom prst="rect">
            <a:avLst/>
          </a:prstGeom>
          <a:solidFill>
            <a:schemeClr val="accent6">
              <a:lumMod val="60000"/>
              <a:lumOff val="40000"/>
            </a:schemeClr>
          </a:solidFill>
          <a:ln w="63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900" dirty="0" smtClean="0">
                <a:solidFill>
                  <a:srgbClr val="0070C0"/>
                </a:solidFill>
                <a:latin typeface="MingLiU" pitchFamily="49" charset="-120"/>
                <a:ea typeface="MingLiU" pitchFamily="49" charset="-120"/>
                <a:cs typeface="Times New Roman" pitchFamily="18" charset="0"/>
              </a:rPr>
              <a:t>ADC/TDC</a:t>
            </a:r>
          </a:p>
          <a:p>
            <a:pPr algn="ctr"/>
            <a:endParaRPr lang="en-US" sz="900" dirty="0">
              <a:solidFill>
                <a:srgbClr val="0070C0"/>
              </a:solidFill>
              <a:latin typeface="MingLiU" pitchFamily="49" charset="-120"/>
              <a:ea typeface="MingLiU" pitchFamily="49" charset="-120"/>
              <a:cs typeface="Times New Roman" pitchFamily="18" charset="0"/>
            </a:endParaRPr>
          </a:p>
        </p:txBody>
      </p:sp>
      <p:sp>
        <p:nvSpPr>
          <p:cNvPr id="35" name="Rectangle 34"/>
          <p:cNvSpPr/>
          <p:nvPr/>
        </p:nvSpPr>
        <p:spPr>
          <a:xfrm>
            <a:off x="5791200" y="3429000"/>
            <a:ext cx="76200" cy="1219200"/>
          </a:xfrm>
          <a:prstGeom prst="rect">
            <a:avLst/>
          </a:prstGeom>
          <a:solidFill>
            <a:schemeClr val="accent6">
              <a:lumMod val="60000"/>
              <a:lumOff val="40000"/>
            </a:schemeClr>
          </a:solidFill>
          <a:ln w="63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900" dirty="0" smtClean="0">
                <a:solidFill>
                  <a:srgbClr val="0070C0"/>
                </a:solidFill>
                <a:latin typeface="MingLiU" pitchFamily="49" charset="-120"/>
                <a:ea typeface="MingLiU" pitchFamily="49" charset="-120"/>
                <a:cs typeface="Times New Roman" pitchFamily="18" charset="0"/>
              </a:rPr>
              <a:t>ADC/TDC</a:t>
            </a:r>
          </a:p>
          <a:p>
            <a:pPr algn="ctr"/>
            <a:endParaRPr lang="en-US" sz="900" dirty="0">
              <a:solidFill>
                <a:srgbClr val="0070C0"/>
              </a:solidFill>
              <a:latin typeface="MingLiU" pitchFamily="49" charset="-120"/>
              <a:ea typeface="MingLiU" pitchFamily="49" charset="-120"/>
              <a:cs typeface="Times New Roman" pitchFamily="18" charset="0"/>
            </a:endParaRPr>
          </a:p>
        </p:txBody>
      </p:sp>
      <p:sp>
        <p:nvSpPr>
          <p:cNvPr id="36" name="Rectangle 35"/>
          <p:cNvSpPr/>
          <p:nvPr/>
        </p:nvSpPr>
        <p:spPr>
          <a:xfrm>
            <a:off x="6019800" y="3429000"/>
            <a:ext cx="76200" cy="1219200"/>
          </a:xfrm>
          <a:prstGeom prst="rect">
            <a:avLst/>
          </a:prstGeom>
          <a:solidFill>
            <a:schemeClr val="accent6">
              <a:lumMod val="60000"/>
              <a:lumOff val="40000"/>
            </a:schemeClr>
          </a:solidFill>
          <a:ln w="63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900" dirty="0" smtClean="0">
                <a:solidFill>
                  <a:srgbClr val="0070C0"/>
                </a:solidFill>
                <a:latin typeface="MingLiU" pitchFamily="49" charset="-120"/>
                <a:ea typeface="MingLiU" pitchFamily="49" charset="-120"/>
                <a:cs typeface="Times New Roman" pitchFamily="18" charset="0"/>
              </a:rPr>
              <a:t>ADC/TDC</a:t>
            </a:r>
          </a:p>
          <a:p>
            <a:pPr algn="ctr"/>
            <a:endParaRPr lang="en-US" sz="900" dirty="0">
              <a:solidFill>
                <a:srgbClr val="0070C0"/>
              </a:solidFill>
              <a:latin typeface="MingLiU" pitchFamily="49" charset="-120"/>
              <a:ea typeface="MingLiU" pitchFamily="49" charset="-120"/>
              <a:cs typeface="Times New Roman" pitchFamily="18" charset="0"/>
            </a:endParaRPr>
          </a:p>
        </p:txBody>
      </p:sp>
      <p:sp>
        <p:nvSpPr>
          <p:cNvPr id="37" name="Rectangle 36"/>
          <p:cNvSpPr/>
          <p:nvPr/>
        </p:nvSpPr>
        <p:spPr>
          <a:xfrm>
            <a:off x="6096000" y="3429000"/>
            <a:ext cx="76200" cy="1219200"/>
          </a:xfrm>
          <a:prstGeom prst="rect">
            <a:avLst/>
          </a:prstGeom>
          <a:solidFill>
            <a:schemeClr val="accent6">
              <a:lumMod val="60000"/>
              <a:lumOff val="40000"/>
            </a:schemeClr>
          </a:solidFill>
          <a:ln w="63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900" dirty="0" smtClean="0">
                <a:solidFill>
                  <a:srgbClr val="0070C0"/>
                </a:solidFill>
                <a:latin typeface="MingLiU" pitchFamily="49" charset="-120"/>
                <a:ea typeface="MingLiU" pitchFamily="49" charset="-120"/>
                <a:cs typeface="Times New Roman" pitchFamily="18" charset="0"/>
              </a:rPr>
              <a:t>ADC/TDC</a:t>
            </a:r>
          </a:p>
          <a:p>
            <a:pPr algn="ctr"/>
            <a:endParaRPr lang="en-US" sz="900" dirty="0">
              <a:solidFill>
                <a:srgbClr val="0070C0"/>
              </a:solidFill>
              <a:latin typeface="MingLiU" pitchFamily="49" charset="-120"/>
              <a:ea typeface="MingLiU" pitchFamily="49" charset="-120"/>
              <a:cs typeface="Times New Roman" pitchFamily="18" charset="0"/>
            </a:endParaRPr>
          </a:p>
        </p:txBody>
      </p:sp>
      <p:sp>
        <p:nvSpPr>
          <p:cNvPr id="38" name="Rectangle 37"/>
          <p:cNvSpPr/>
          <p:nvPr/>
        </p:nvSpPr>
        <p:spPr>
          <a:xfrm>
            <a:off x="6172200" y="3429000"/>
            <a:ext cx="76200" cy="1219200"/>
          </a:xfrm>
          <a:prstGeom prst="rect">
            <a:avLst/>
          </a:prstGeom>
          <a:solidFill>
            <a:schemeClr val="accent6">
              <a:lumMod val="60000"/>
              <a:lumOff val="40000"/>
            </a:schemeClr>
          </a:solidFill>
          <a:ln w="63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900" dirty="0" smtClean="0">
                <a:solidFill>
                  <a:srgbClr val="0070C0"/>
                </a:solidFill>
                <a:latin typeface="MingLiU" pitchFamily="49" charset="-120"/>
                <a:ea typeface="MingLiU" pitchFamily="49" charset="-120"/>
                <a:cs typeface="Times New Roman" pitchFamily="18" charset="0"/>
              </a:rPr>
              <a:t>ADC/TDC</a:t>
            </a:r>
          </a:p>
          <a:p>
            <a:pPr algn="ctr"/>
            <a:endParaRPr lang="en-US" sz="900" dirty="0">
              <a:solidFill>
                <a:srgbClr val="0070C0"/>
              </a:solidFill>
              <a:latin typeface="MingLiU" pitchFamily="49" charset="-120"/>
              <a:ea typeface="MingLiU" pitchFamily="49" charset="-120"/>
              <a:cs typeface="Times New Roman" pitchFamily="18" charset="0"/>
            </a:endParaRPr>
          </a:p>
        </p:txBody>
      </p:sp>
      <p:sp>
        <p:nvSpPr>
          <p:cNvPr id="39" name="Rectangle 38"/>
          <p:cNvSpPr/>
          <p:nvPr/>
        </p:nvSpPr>
        <p:spPr>
          <a:xfrm>
            <a:off x="6248400" y="3429000"/>
            <a:ext cx="76200" cy="1219200"/>
          </a:xfrm>
          <a:prstGeom prst="rect">
            <a:avLst/>
          </a:prstGeom>
          <a:solidFill>
            <a:schemeClr val="accent6">
              <a:lumMod val="60000"/>
              <a:lumOff val="40000"/>
            </a:schemeClr>
          </a:solidFill>
          <a:ln w="63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900" dirty="0" smtClean="0">
                <a:solidFill>
                  <a:srgbClr val="0070C0"/>
                </a:solidFill>
                <a:latin typeface="MingLiU" pitchFamily="49" charset="-120"/>
                <a:ea typeface="MingLiU" pitchFamily="49" charset="-120"/>
                <a:cs typeface="Times New Roman" pitchFamily="18" charset="0"/>
              </a:rPr>
              <a:t>ADC/TDC</a:t>
            </a:r>
          </a:p>
          <a:p>
            <a:pPr algn="ctr"/>
            <a:endParaRPr lang="en-US" sz="900" dirty="0">
              <a:solidFill>
                <a:srgbClr val="0070C0"/>
              </a:solidFill>
              <a:latin typeface="MingLiU" pitchFamily="49" charset="-120"/>
              <a:ea typeface="MingLiU" pitchFamily="49" charset="-120"/>
              <a:cs typeface="Times New Roman" pitchFamily="18" charset="0"/>
            </a:endParaRPr>
          </a:p>
        </p:txBody>
      </p:sp>
      <p:sp>
        <p:nvSpPr>
          <p:cNvPr id="40" name="Rectangle 39"/>
          <p:cNvSpPr/>
          <p:nvPr/>
        </p:nvSpPr>
        <p:spPr>
          <a:xfrm>
            <a:off x="6324600" y="3429000"/>
            <a:ext cx="76200" cy="1219200"/>
          </a:xfrm>
          <a:prstGeom prst="rect">
            <a:avLst/>
          </a:prstGeom>
          <a:solidFill>
            <a:schemeClr val="accent6">
              <a:lumMod val="60000"/>
              <a:lumOff val="40000"/>
            </a:schemeClr>
          </a:solidFill>
          <a:ln w="63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900" dirty="0" smtClean="0">
                <a:solidFill>
                  <a:srgbClr val="0070C0"/>
                </a:solidFill>
                <a:latin typeface="MingLiU" pitchFamily="49" charset="-120"/>
                <a:ea typeface="MingLiU" pitchFamily="49" charset="-120"/>
                <a:cs typeface="Times New Roman" pitchFamily="18" charset="0"/>
              </a:rPr>
              <a:t>ADC/TDC</a:t>
            </a:r>
          </a:p>
          <a:p>
            <a:pPr algn="ctr"/>
            <a:endParaRPr lang="en-US" sz="900" dirty="0">
              <a:solidFill>
                <a:srgbClr val="0070C0"/>
              </a:solidFill>
              <a:latin typeface="MingLiU" pitchFamily="49" charset="-120"/>
              <a:ea typeface="MingLiU" pitchFamily="49" charset="-120"/>
              <a:cs typeface="Times New Roman" pitchFamily="18" charset="0"/>
            </a:endParaRPr>
          </a:p>
        </p:txBody>
      </p:sp>
      <p:sp>
        <p:nvSpPr>
          <p:cNvPr id="41" name="Rectangle 40"/>
          <p:cNvSpPr/>
          <p:nvPr/>
        </p:nvSpPr>
        <p:spPr>
          <a:xfrm>
            <a:off x="6400800" y="3429000"/>
            <a:ext cx="76200" cy="1219200"/>
          </a:xfrm>
          <a:prstGeom prst="rect">
            <a:avLst/>
          </a:prstGeom>
          <a:solidFill>
            <a:schemeClr val="accent6">
              <a:lumMod val="60000"/>
              <a:lumOff val="40000"/>
            </a:schemeClr>
          </a:solidFill>
          <a:ln w="63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900" dirty="0" smtClean="0">
                <a:solidFill>
                  <a:srgbClr val="0070C0"/>
                </a:solidFill>
                <a:latin typeface="MingLiU" pitchFamily="49" charset="-120"/>
                <a:ea typeface="MingLiU" pitchFamily="49" charset="-120"/>
                <a:cs typeface="Times New Roman" pitchFamily="18" charset="0"/>
              </a:rPr>
              <a:t>ADC/TDC</a:t>
            </a:r>
          </a:p>
          <a:p>
            <a:pPr algn="ctr"/>
            <a:endParaRPr lang="en-US" sz="900" dirty="0">
              <a:solidFill>
                <a:srgbClr val="0070C0"/>
              </a:solidFill>
              <a:latin typeface="MingLiU" pitchFamily="49" charset="-120"/>
              <a:ea typeface="MingLiU" pitchFamily="49" charset="-120"/>
              <a:cs typeface="Times New Roman" pitchFamily="18" charset="0"/>
            </a:endParaRPr>
          </a:p>
        </p:txBody>
      </p:sp>
      <p:sp>
        <p:nvSpPr>
          <p:cNvPr id="42" name="Rectangle 41"/>
          <p:cNvSpPr/>
          <p:nvPr/>
        </p:nvSpPr>
        <p:spPr>
          <a:xfrm>
            <a:off x="6477000" y="3429000"/>
            <a:ext cx="76200" cy="1219200"/>
          </a:xfrm>
          <a:prstGeom prst="rect">
            <a:avLst/>
          </a:prstGeom>
          <a:solidFill>
            <a:schemeClr val="accent6">
              <a:lumMod val="60000"/>
              <a:lumOff val="40000"/>
            </a:schemeClr>
          </a:solidFill>
          <a:ln w="63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900" dirty="0" smtClean="0">
                <a:solidFill>
                  <a:srgbClr val="0070C0"/>
                </a:solidFill>
                <a:latin typeface="MingLiU" pitchFamily="49" charset="-120"/>
                <a:ea typeface="MingLiU" pitchFamily="49" charset="-120"/>
                <a:cs typeface="Times New Roman" pitchFamily="18" charset="0"/>
              </a:rPr>
              <a:t>ADC/TDC</a:t>
            </a:r>
          </a:p>
          <a:p>
            <a:pPr algn="ctr"/>
            <a:endParaRPr lang="en-US" sz="900" dirty="0">
              <a:solidFill>
                <a:srgbClr val="0070C0"/>
              </a:solidFill>
              <a:latin typeface="MingLiU" pitchFamily="49" charset="-120"/>
              <a:ea typeface="MingLiU" pitchFamily="49" charset="-120"/>
              <a:cs typeface="Times New Roman" pitchFamily="18" charset="0"/>
            </a:endParaRPr>
          </a:p>
        </p:txBody>
      </p:sp>
      <p:sp>
        <p:nvSpPr>
          <p:cNvPr id="43" name="Rectangle 42"/>
          <p:cNvSpPr/>
          <p:nvPr/>
        </p:nvSpPr>
        <p:spPr>
          <a:xfrm>
            <a:off x="6553200" y="3429000"/>
            <a:ext cx="76200" cy="1219200"/>
          </a:xfrm>
          <a:prstGeom prst="rect">
            <a:avLst/>
          </a:prstGeom>
          <a:solidFill>
            <a:schemeClr val="accent6">
              <a:lumMod val="60000"/>
              <a:lumOff val="40000"/>
            </a:schemeClr>
          </a:solidFill>
          <a:ln w="63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900" dirty="0" smtClean="0">
                <a:solidFill>
                  <a:srgbClr val="0070C0"/>
                </a:solidFill>
                <a:latin typeface="MingLiU" pitchFamily="49" charset="-120"/>
                <a:ea typeface="MingLiU" pitchFamily="49" charset="-120"/>
                <a:cs typeface="Times New Roman" pitchFamily="18" charset="0"/>
              </a:rPr>
              <a:t>ADC/TDC</a:t>
            </a:r>
          </a:p>
          <a:p>
            <a:pPr algn="ctr"/>
            <a:endParaRPr lang="en-US" sz="900" dirty="0">
              <a:solidFill>
                <a:srgbClr val="0070C0"/>
              </a:solidFill>
              <a:latin typeface="MingLiU" pitchFamily="49" charset="-120"/>
              <a:ea typeface="MingLiU" pitchFamily="49" charset="-120"/>
              <a:cs typeface="Times New Roman" pitchFamily="18" charset="0"/>
            </a:endParaRPr>
          </a:p>
        </p:txBody>
      </p:sp>
      <p:sp>
        <p:nvSpPr>
          <p:cNvPr id="44" name="Rectangle 43"/>
          <p:cNvSpPr/>
          <p:nvPr/>
        </p:nvSpPr>
        <p:spPr>
          <a:xfrm>
            <a:off x="5943600" y="3429000"/>
            <a:ext cx="76200" cy="1219200"/>
          </a:xfrm>
          <a:prstGeom prst="rect">
            <a:avLst/>
          </a:prstGeom>
          <a:solidFill>
            <a:schemeClr val="accent6">
              <a:lumMod val="60000"/>
              <a:lumOff val="40000"/>
            </a:schemeClr>
          </a:solidFill>
          <a:ln w="63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1050" dirty="0" smtClean="0">
                <a:solidFill>
                  <a:srgbClr val="FFFF00"/>
                </a:solidFill>
                <a:latin typeface="MingLiU" pitchFamily="49" charset="-120"/>
                <a:ea typeface="MingLiU" pitchFamily="49" charset="-120"/>
                <a:cs typeface="Times New Roman" pitchFamily="18" charset="0"/>
              </a:rPr>
              <a:t>SD</a:t>
            </a:r>
          </a:p>
          <a:p>
            <a:pPr algn="ctr"/>
            <a:endParaRPr lang="en-US" sz="1100" dirty="0">
              <a:solidFill>
                <a:srgbClr val="FFFF00"/>
              </a:solidFill>
              <a:latin typeface="MingLiU" pitchFamily="49" charset="-120"/>
              <a:ea typeface="MingLiU" pitchFamily="49" charset="-120"/>
              <a:cs typeface="Times New Roman" pitchFamily="18" charset="0"/>
            </a:endParaRPr>
          </a:p>
        </p:txBody>
      </p:sp>
      <p:sp>
        <p:nvSpPr>
          <p:cNvPr id="45" name="Rectangle 44"/>
          <p:cNvSpPr/>
          <p:nvPr/>
        </p:nvSpPr>
        <p:spPr>
          <a:xfrm>
            <a:off x="2667000" y="3429000"/>
            <a:ext cx="76200" cy="1219200"/>
          </a:xfrm>
          <a:prstGeom prst="rect">
            <a:avLst/>
          </a:prstGeom>
          <a:solidFill>
            <a:schemeClr val="accent6">
              <a:lumMod val="60000"/>
              <a:lumOff val="40000"/>
            </a:schemeClr>
          </a:solidFill>
          <a:ln w="63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1050" dirty="0" smtClean="0">
                <a:solidFill>
                  <a:srgbClr val="FFFF00"/>
                </a:solidFill>
                <a:latin typeface="MingLiU" pitchFamily="49" charset="-120"/>
                <a:ea typeface="MingLiU" pitchFamily="49" charset="-120"/>
                <a:cs typeface="Times New Roman" pitchFamily="18" charset="0"/>
              </a:rPr>
              <a:t>CTP</a:t>
            </a:r>
          </a:p>
          <a:p>
            <a:pPr algn="ctr"/>
            <a:endParaRPr lang="en-US" sz="1100" dirty="0">
              <a:solidFill>
                <a:srgbClr val="FFFF00"/>
              </a:solidFill>
              <a:latin typeface="MingLiU" pitchFamily="49" charset="-120"/>
              <a:ea typeface="MingLiU" pitchFamily="49" charset="-120"/>
              <a:cs typeface="Times New Roman" pitchFamily="18" charset="0"/>
            </a:endParaRPr>
          </a:p>
        </p:txBody>
      </p:sp>
      <p:sp>
        <p:nvSpPr>
          <p:cNvPr id="46" name="Rectangle 45"/>
          <p:cNvSpPr/>
          <p:nvPr/>
        </p:nvSpPr>
        <p:spPr>
          <a:xfrm>
            <a:off x="3429000" y="3429000"/>
            <a:ext cx="76200" cy="1219200"/>
          </a:xfrm>
          <a:prstGeom prst="rect">
            <a:avLst/>
          </a:prstGeom>
          <a:solidFill>
            <a:schemeClr val="accent6">
              <a:lumMod val="60000"/>
              <a:lumOff val="40000"/>
            </a:schemeClr>
          </a:solidFill>
          <a:ln w="63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1050" dirty="0" smtClean="0">
                <a:solidFill>
                  <a:srgbClr val="00B050"/>
                </a:solidFill>
                <a:latin typeface="MingLiU" pitchFamily="49" charset="-120"/>
                <a:ea typeface="MingLiU" pitchFamily="49" charset="-120"/>
                <a:cs typeface="Times New Roman" pitchFamily="18" charset="0"/>
              </a:rPr>
              <a:t>T</a:t>
            </a:r>
          </a:p>
          <a:p>
            <a:pPr algn="ctr"/>
            <a:r>
              <a:rPr lang="en-US" sz="1100" dirty="0" smtClean="0">
                <a:solidFill>
                  <a:srgbClr val="00B050"/>
                </a:solidFill>
                <a:latin typeface="MingLiU" pitchFamily="49" charset="-120"/>
                <a:ea typeface="MingLiU" pitchFamily="49" charset="-120"/>
                <a:cs typeface="Times New Roman" pitchFamily="18" charset="0"/>
              </a:rPr>
              <a:t>I</a:t>
            </a:r>
            <a:r>
              <a:rPr lang="en-US" sz="500" dirty="0" smtClean="0">
                <a:solidFill>
                  <a:srgbClr val="00B050"/>
                </a:solidFill>
                <a:latin typeface="MingLiU" pitchFamily="49" charset="-120"/>
                <a:ea typeface="MingLiU" pitchFamily="49" charset="-120"/>
                <a:cs typeface="Times New Roman" pitchFamily="18" charset="0"/>
              </a:rPr>
              <a:t>D</a:t>
            </a:r>
            <a:endParaRPr lang="en-US" sz="1050" dirty="0" smtClean="0">
              <a:solidFill>
                <a:srgbClr val="00B050"/>
              </a:solidFill>
              <a:latin typeface="MingLiU" pitchFamily="49" charset="-120"/>
              <a:ea typeface="MingLiU" pitchFamily="49" charset="-120"/>
              <a:cs typeface="Times New Roman" pitchFamily="18" charset="0"/>
            </a:endParaRPr>
          </a:p>
          <a:p>
            <a:pPr algn="ctr"/>
            <a:endParaRPr lang="en-US" sz="1100" dirty="0">
              <a:solidFill>
                <a:srgbClr val="00B050"/>
              </a:solidFill>
              <a:latin typeface="MingLiU" pitchFamily="49" charset="-120"/>
              <a:ea typeface="MingLiU" pitchFamily="49" charset="-120"/>
              <a:cs typeface="Times New Roman" pitchFamily="18" charset="0"/>
            </a:endParaRPr>
          </a:p>
        </p:txBody>
      </p:sp>
      <p:sp>
        <p:nvSpPr>
          <p:cNvPr id="47" name="Rectangle 46"/>
          <p:cNvSpPr/>
          <p:nvPr/>
        </p:nvSpPr>
        <p:spPr>
          <a:xfrm>
            <a:off x="2057400" y="3429000"/>
            <a:ext cx="76200" cy="1219200"/>
          </a:xfrm>
          <a:prstGeom prst="rect">
            <a:avLst/>
          </a:prstGeom>
          <a:solidFill>
            <a:schemeClr val="accent6">
              <a:lumMod val="60000"/>
              <a:lumOff val="40000"/>
            </a:schemeClr>
          </a:solidFill>
          <a:ln w="63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900" dirty="0" smtClean="0">
                <a:solidFill>
                  <a:srgbClr val="0070C0"/>
                </a:solidFill>
                <a:latin typeface="MingLiU" pitchFamily="49" charset="-120"/>
                <a:ea typeface="MingLiU" pitchFamily="49" charset="-120"/>
                <a:cs typeface="Times New Roman" pitchFamily="18" charset="0"/>
              </a:rPr>
              <a:t>ADC/TDC</a:t>
            </a:r>
          </a:p>
          <a:p>
            <a:pPr algn="ctr"/>
            <a:endParaRPr lang="en-US" sz="900" dirty="0">
              <a:solidFill>
                <a:srgbClr val="0070C0"/>
              </a:solidFill>
              <a:latin typeface="MingLiU" pitchFamily="49" charset="-120"/>
              <a:ea typeface="MingLiU" pitchFamily="49" charset="-120"/>
              <a:cs typeface="Times New Roman" pitchFamily="18" charset="0"/>
            </a:endParaRPr>
          </a:p>
        </p:txBody>
      </p:sp>
      <p:sp>
        <p:nvSpPr>
          <p:cNvPr id="48" name="Rectangle 47"/>
          <p:cNvSpPr/>
          <p:nvPr/>
        </p:nvSpPr>
        <p:spPr>
          <a:xfrm>
            <a:off x="1905000" y="3429000"/>
            <a:ext cx="152400" cy="1219200"/>
          </a:xfrm>
          <a:prstGeom prst="rect">
            <a:avLst/>
          </a:prstGeom>
          <a:solidFill>
            <a:schemeClr val="accent6">
              <a:lumMod val="60000"/>
              <a:lumOff val="40000"/>
            </a:schemeClr>
          </a:solidFill>
          <a:ln w="63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1050" dirty="0" smtClean="0">
                <a:solidFill>
                  <a:srgbClr val="FF0000"/>
                </a:solidFill>
                <a:latin typeface="MingLiU" pitchFamily="49" charset="-120"/>
                <a:ea typeface="MingLiU" pitchFamily="49" charset="-120"/>
                <a:cs typeface="Times New Roman" pitchFamily="18" charset="0"/>
              </a:rPr>
              <a:t>V</a:t>
            </a:r>
          </a:p>
          <a:p>
            <a:pPr algn="ctr"/>
            <a:r>
              <a:rPr lang="en-US" sz="1050" dirty="0" smtClean="0">
                <a:solidFill>
                  <a:srgbClr val="FF0000"/>
                </a:solidFill>
                <a:latin typeface="MingLiU" pitchFamily="49" charset="-120"/>
                <a:ea typeface="MingLiU" pitchFamily="49" charset="-120"/>
                <a:cs typeface="Times New Roman" pitchFamily="18" charset="0"/>
              </a:rPr>
              <a:t>M</a:t>
            </a:r>
          </a:p>
          <a:p>
            <a:pPr algn="ctr"/>
            <a:r>
              <a:rPr lang="en-US" sz="1050" dirty="0" smtClean="0">
                <a:solidFill>
                  <a:srgbClr val="FF0000"/>
                </a:solidFill>
                <a:latin typeface="MingLiU" pitchFamily="49" charset="-120"/>
                <a:ea typeface="MingLiU" pitchFamily="49" charset="-120"/>
                <a:cs typeface="Times New Roman" pitchFamily="18" charset="0"/>
              </a:rPr>
              <a:t>E</a:t>
            </a:r>
          </a:p>
          <a:p>
            <a:pPr algn="ctr"/>
            <a:endParaRPr lang="en-US" sz="1100" dirty="0">
              <a:solidFill>
                <a:srgbClr val="FF0000"/>
              </a:solidFill>
              <a:latin typeface="MingLiU" pitchFamily="49" charset="-120"/>
              <a:ea typeface="MingLiU" pitchFamily="49" charset="-120"/>
              <a:cs typeface="Times New Roman" pitchFamily="18" charset="0"/>
            </a:endParaRPr>
          </a:p>
        </p:txBody>
      </p:sp>
      <p:sp>
        <p:nvSpPr>
          <p:cNvPr id="49" name="Rectangle 48"/>
          <p:cNvSpPr/>
          <p:nvPr/>
        </p:nvSpPr>
        <p:spPr>
          <a:xfrm>
            <a:off x="2133600" y="3429000"/>
            <a:ext cx="76200" cy="1219200"/>
          </a:xfrm>
          <a:prstGeom prst="rect">
            <a:avLst/>
          </a:prstGeom>
          <a:solidFill>
            <a:schemeClr val="accent6">
              <a:lumMod val="60000"/>
              <a:lumOff val="40000"/>
            </a:schemeClr>
          </a:solidFill>
          <a:ln w="63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900" dirty="0" smtClean="0">
                <a:solidFill>
                  <a:srgbClr val="0070C0"/>
                </a:solidFill>
                <a:latin typeface="MingLiU" pitchFamily="49" charset="-120"/>
                <a:ea typeface="MingLiU" pitchFamily="49" charset="-120"/>
                <a:cs typeface="Times New Roman" pitchFamily="18" charset="0"/>
              </a:rPr>
              <a:t>ADC/TDC</a:t>
            </a:r>
          </a:p>
          <a:p>
            <a:pPr algn="ctr"/>
            <a:endParaRPr lang="en-US" sz="900" dirty="0">
              <a:solidFill>
                <a:srgbClr val="0070C0"/>
              </a:solidFill>
              <a:latin typeface="MingLiU" pitchFamily="49" charset="-120"/>
              <a:ea typeface="MingLiU" pitchFamily="49" charset="-120"/>
              <a:cs typeface="Times New Roman" pitchFamily="18" charset="0"/>
            </a:endParaRPr>
          </a:p>
        </p:txBody>
      </p:sp>
      <p:sp>
        <p:nvSpPr>
          <p:cNvPr id="50" name="Rectangle 49"/>
          <p:cNvSpPr/>
          <p:nvPr/>
        </p:nvSpPr>
        <p:spPr>
          <a:xfrm>
            <a:off x="2209800" y="3429000"/>
            <a:ext cx="76200" cy="1219200"/>
          </a:xfrm>
          <a:prstGeom prst="rect">
            <a:avLst/>
          </a:prstGeom>
          <a:solidFill>
            <a:schemeClr val="accent6">
              <a:lumMod val="60000"/>
              <a:lumOff val="40000"/>
            </a:schemeClr>
          </a:solidFill>
          <a:ln w="63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900" dirty="0" smtClean="0">
                <a:solidFill>
                  <a:srgbClr val="0070C0"/>
                </a:solidFill>
                <a:latin typeface="MingLiU" pitchFamily="49" charset="-120"/>
                <a:ea typeface="MingLiU" pitchFamily="49" charset="-120"/>
                <a:cs typeface="Times New Roman" pitchFamily="18" charset="0"/>
              </a:rPr>
              <a:t>ADC/TDC</a:t>
            </a:r>
          </a:p>
          <a:p>
            <a:pPr algn="ctr"/>
            <a:endParaRPr lang="en-US" sz="900" dirty="0">
              <a:solidFill>
                <a:srgbClr val="0070C0"/>
              </a:solidFill>
              <a:latin typeface="MingLiU" pitchFamily="49" charset="-120"/>
              <a:ea typeface="MingLiU" pitchFamily="49" charset="-120"/>
              <a:cs typeface="Times New Roman" pitchFamily="18" charset="0"/>
            </a:endParaRPr>
          </a:p>
        </p:txBody>
      </p:sp>
      <p:sp>
        <p:nvSpPr>
          <p:cNvPr id="51" name="Rectangle 50"/>
          <p:cNvSpPr/>
          <p:nvPr/>
        </p:nvSpPr>
        <p:spPr>
          <a:xfrm>
            <a:off x="2286000" y="3429000"/>
            <a:ext cx="76200" cy="1219200"/>
          </a:xfrm>
          <a:prstGeom prst="rect">
            <a:avLst/>
          </a:prstGeom>
          <a:solidFill>
            <a:schemeClr val="accent6">
              <a:lumMod val="60000"/>
              <a:lumOff val="40000"/>
            </a:schemeClr>
          </a:solidFill>
          <a:ln w="63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900" dirty="0" smtClean="0">
                <a:solidFill>
                  <a:srgbClr val="0070C0"/>
                </a:solidFill>
                <a:latin typeface="MingLiU" pitchFamily="49" charset="-120"/>
                <a:ea typeface="MingLiU" pitchFamily="49" charset="-120"/>
                <a:cs typeface="Times New Roman" pitchFamily="18" charset="0"/>
              </a:rPr>
              <a:t>ADC/TDC</a:t>
            </a:r>
          </a:p>
          <a:p>
            <a:pPr algn="ctr"/>
            <a:endParaRPr lang="en-US" sz="900" dirty="0">
              <a:solidFill>
                <a:srgbClr val="0070C0"/>
              </a:solidFill>
              <a:latin typeface="MingLiU" pitchFamily="49" charset="-120"/>
              <a:ea typeface="MingLiU" pitchFamily="49" charset="-120"/>
              <a:cs typeface="Times New Roman" pitchFamily="18" charset="0"/>
            </a:endParaRPr>
          </a:p>
        </p:txBody>
      </p:sp>
      <p:sp>
        <p:nvSpPr>
          <p:cNvPr id="52" name="Rectangle 51"/>
          <p:cNvSpPr/>
          <p:nvPr/>
        </p:nvSpPr>
        <p:spPr>
          <a:xfrm>
            <a:off x="2362200" y="3429000"/>
            <a:ext cx="76200" cy="1219200"/>
          </a:xfrm>
          <a:prstGeom prst="rect">
            <a:avLst/>
          </a:prstGeom>
          <a:solidFill>
            <a:schemeClr val="accent6">
              <a:lumMod val="60000"/>
              <a:lumOff val="40000"/>
            </a:schemeClr>
          </a:solidFill>
          <a:ln w="63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900" dirty="0" smtClean="0">
                <a:solidFill>
                  <a:srgbClr val="0070C0"/>
                </a:solidFill>
                <a:latin typeface="MingLiU" pitchFamily="49" charset="-120"/>
                <a:ea typeface="MingLiU" pitchFamily="49" charset="-120"/>
                <a:cs typeface="Times New Roman" pitchFamily="18" charset="0"/>
              </a:rPr>
              <a:t>ADC/TDC</a:t>
            </a:r>
          </a:p>
          <a:p>
            <a:pPr algn="ctr"/>
            <a:endParaRPr lang="en-US" sz="900" dirty="0">
              <a:solidFill>
                <a:srgbClr val="0070C0"/>
              </a:solidFill>
              <a:latin typeface="MingLiU" pitchFamily="49" charset="-120"/>
              <a:ea typeface="MingLiU" pitchFamily="49" charset="-120"/>
              <a:cs typeface="Times New Roman" pitchFamily="18" charset="0"/>
            </a:endParaRPr>
          </a:p>
        </p:txBody>
      </p:sp>
      <p:sp>
        <p:nvSpPr>
          <p:cNvPr id="53" name="Rectangle 52"/>
          <p:cNvSpPr/>
          <p:nvPr/>
        </p:nvSpPr>
        <p:spPr>
          <a:xfrm>
            <a:off x="2438400" y="3429000"/>
            <a:ext cx="76200" cy="1219200"/>
          </a:xfrm>
          <a:prstGeom prst="rect">
            <a:avLst/>
          </a:prstGeom>
          <a:solidFill>
            <a:schemeClr val="accent6">
              <a:lumMod val="60000"/>
              <a:lumOff val="40000"/>
            </a:schemeClr>
          </a:solidFill>
          <a:ln w="63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900" dirty="0" smtClean="0">
                <a:solidFill>
                  <a:srgbClr val="0070C0"/>
                </a:solidFill>
                <a:latin typeface="MingLiU" pitchFamily="49" charset="-120"/>
                <a:ea typeface="MingLiU" pitchFamily="49" charset="-120"/>
                <a:cs typeface="Times New Roman" pitchFamily="18" charset="0"/>
              </a:rPr>
              <a:t>ADC/TDC</a:t>
            </a:r>
          </a:p>
          <a:p>
            <a:pPr algn="ctr"/>
            <a:endParaRPr lang="en-US" sz="900" dirty="0">
              <a:solidFill>
                <a:srgbClr val="0070C0"/>
              </a:solidFill>
              <a:latin typeface="MingLiU" pitchFamily="49" charset="-120"/>
              <a:ea typeface="MingLiU" pitchFamily="49" charset="-120"/>
              <a:cs typeface="Times New Roman" pitchFamily="18" charset="0"/>
            </a:endParaRPr>
          </a:p>
        </p:txBody>
      </p:sp>
      <p:sp>
        <p:nvSpPr>
          <p:cNvPr id="54" name="Rectangle 53"/>
          <p:cNvSpPr/>
          <p:nvPr/>
        </p:nvSpPr>
        <p:spPr>
          <a:xfrm>
            <a:off x="2514600" y="3429000"/>
            <a:ext cx="76200" cy="1219200"/>
          </a:xfrm>
          <a:prstGeom prst="rect">
            <a:avLst/>
          </a:prstGeom>
          <a:solidFill>
            <a:schemeClr val="accent6">
              <a:lumMod val="60000"/>
              <a:lumOff val="40000"/>
            </a:schemeClr>
          </a:solidFill>
          <a:ln w="63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900" dirty="0" smtClean="0">
                <a:solidFill>
                  <a:srgbClr val="0070C0"/>
                </a:solidFill>
                <a:latin typeface="MingLiU" pitchFamily="49" charset="-120"/>
                <a:ea typeface="MingLiU" pitchFamily="49" charset="-120"/>
                <a:cs typeface="Times New Roman" pitchFamily="18" charset="0"/>
              </a:rPr>
              <a:t>ADC/TDC</a:t>
            </a:r>
          </a:p>
          <a:p>
            <a:pPr algn="ctr"/>
            <a:endParaRPr lang="en-US" sz="900" dirty="0">
              <a:solidFill>
                <a:srgbClr val="0070C0"/>
              </a:solidFill>
              <a:latin typeface="MingLiU" pitchFamily="49" charset="-120"/>
              <a:ea typeface="MingLiU" pitchFamily="49" charset="-120"/>
              <a:cs typeface="Times New Roman" pitchFamily="18" charset="0"/>
            </a:endParaRPr>
          </a:p>
        </p:txBody>
      </p:sp>
      <p:sp>
        <p:nvSpPr>
          <p:cNvPr id="55" name="Rectangle 54"/>
          <p:cNvSpPr/>
          <p:nvPr/>
        </p:nvSpPr>
        <p:spPr>
          <a:xfrm>
            <a:off x="2590800" y="3429000"/>
            <a:ext cx="76200" cy="1219200"/>
          </a:xfrm>
          <a:prstGeom prst="rect">
            <a:avLst/>
          </a:prstGeom>
          <a:solidFill>
            <a:schemeClr val="accent6">
              <a:lumMod val="60000"/>
              <a:lumOff val="40000"/>
            </a:schemeClr>
          </a:solidFill>
          <a:ln w="63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900" dirty="0" smtClean="0">
                <a:solidFill>
                  <a:srgbClr val="0070C0"/>
                </a:solidFill>
                <a:latin typeface="MingLiU" pitchFamily="49" charset="-120"/>
                <a:ea typeface="MingLiU" pitchFamily="49" charset="-120"/>
                <a:cs typeface="Times New Roman" pitchFamily="18" charset="0"/>
              </a:rPr>
              <a:t>ADC/TDC</a:t>
            </a:r>
          </a:p>
          <a:p>
            <a:pPr algn="ctr"/>
            <a:endParaRPr lang="en-US" sz="900" dirty="0">
              <a:solidFill>
                <a:srgbClr val="0070C0"/>
              </a:solidFill>
              <a:latin typeface="MingLiU" pitchFamily="49" charset="-120"/>
              <a:ea typeface="MingLiU" pitchFamily="49" charset="-120"/>
              <a:cs typeface="Times New Roman" pitchFamily="18" charset="0"/>
            </a:endParaRPr>
          </a:p>
        </p:txBody>
      </p:sp>
      <p:sp>
        <p:nvSpPr>
          <p:cNvPr id="56" name="Rectangle 55"/>
          <p:cNvSpPr/>
          <p:nvPr/>
        </p:nvSpPr>
        <p:spPr>
          <a:xfrm>
            <a:off x="2819400" y="3429000"/>
            <a:ext cx="76200" cy="1219200"/>
          </a:xfrm>
          <a:prstGeom prst="rect">
            <a:avLst/>
          </a:prstGeom>
          <a:solidFill>
            <a:schemeClr val="accent6">
              <a:lumMod val="60000"/>
              <a:lumOff val="40000"/>
            </a:schemeClr>
          </a:solidFill>
          <a:ln w="63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900" dirty="0" smtClean="0">
                <a:solidFill>
                  <a:srgbClr val="0070C0"/>
                </a:solidFill>
                <a:latin typeface="MingLiU" pitchFamily="49" charset="-120"/>
                <a:ea typeface="MingLiU" pitchFamily="49" charset="-120"/>
                <a:cs typeface="Times New Roman" pitchFamily="18" charset="0"/>
              </a:rPr>
              <a:t>ADC/TDC</a:t>
            </a:r>
          </a:p>
          <a:p>
            <a:pPr algn="ctr"/>
            <a:endParaRPr lang="en-US" sz="900" dirty="0">
              <a:solidFill>
                <a:srgbClr val="0070C0"/>
              </a:solidFill>
              <a:latin typeface="MingLiU" pitchFamily="49" charset="-120"/>
              <a:ea typeface="MingLiU" pitchFamily="49" charset="-120"/>
              <a:cs typeface="Times New Roman" pitchFamily="18" charset="0"/>
            </a:endParaRPr>
          </a:p>
        </p:txBody>
      </p:sp>
      <p:sp>
        <p:nvSpPr>
          <p:cNvPr id="57" name="Rectangle 56"/>
          <p:cNvSpPr/>
          <p:nvPr/>
        </p:nvSpPr>
        <p:spPr>
          <a:xfrm>
            <a:off x="2895600" y="3429000"/>
            <a:ext cx="76200" cy="1219200"/>
          </a:xfrm>
          <a:prstGeom prst="rect">
            <a:avLst/>
          </a:prstGeom>
          <a:solidFill>
            <a:schemeClr val="accent6">
              <a:lumMod val="60000"/>
              <a:lumOff val="40000"/>
            </a:schemeClr>
          </a:solidFill>
          <a:ln w="63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900" dirty="0" smtClean="0">
                <a:solidFill>
                  <a:srgbClr val="0070C0"/>
                </a:solidFill>
                <a:latin typeface="MingLiU" pitchFamily="49" charset="-120"/>
                <a:ea typeface="MingLiU" pitchFamily="49" charset="-120"/>
                <a:cs typeface="Times New Roman" pitchFamily="18" charset="0"/>
              </a:rPr>
              <a:t>ADC/TDC</a:t>
            </a:r>
          </a:p>
          <a:p>
            <a:pPr algn="ctr"/>
            <a:endParaRPr lang="en-US" sz="900" dirty="0">
              <a:solidFill>
                <a:srgbClr val="0070C0"/>
              </a:solidFill>
              <a:latin typeface="MingLiU" pitchFamily="49" charset="-120"/>
              <a:ea typeface="MingLiU" pitchFamily="49" charset="-120"/>
              <a:cs typeface="Times New Roman" pitchFamily="18" charset="0"/>
            </a:endParaRPr>
          </a:p>
        </p:txBody>
      </p:sp>
      <p:sp>
        <p:nvSpPr>
          <p:cNvPr id="58" name="Rectangle 57"/>
          <p:cNvSpPr/>
          <p:nvPr/>
        </p:nvSpPr>
        <p:spPr>
          <a:xfrm>
            <a:off x="2971800" y="3429000"/>
            <a:ext cx="76200" cy="1219200"/>
          </a:xfrm>
          <a:prstGeom prst="rect">
            <a:avLst/>
          </a:prstGeom>
          <a:solidFill>
            <a:schemeClr val="accent6">
              <a:lumMod val="60000"/>
              <a:lumOff val="40000"/>
            </a:schemeClr>
          </a:solidFill>
          <a:ln w="63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900" dirty="0" smtClean="0">
                <a:solidFill>
                  <a:srgbClr val="0070C0"/>
                </a:solidFill>
                <a:latin typeface="MingLiU" pitchFamily="49" charset="-120"/>
                <a:ea typeface="MingLiU" pitchFamily="49" charset="-120"/>
                <a:cs typeface="Times New Roman" pitchFamily="18" charset="0"/>
              </a:rPr>
              <a:t>ADC/TDC</a:t>
            </a:r>
          </a:p>
          <a:p>
            <a:pPr algn="ctr"/>
            <a:endParaRPr lang="en-US" sz="900" dirty="0">
              <a:solidFill>
                <a:srgbClr val="0070C0"/>
              </a:solidFill>
              <a:latin typeface="MingLiU" pitchFamily="49" charset="-120"/>
              <a:ea typeface="MingLiU" pitchFamily="49" charset="-120"/>
              <a:cs typeface="Times New Roman" pitchFamily="18" charset="0"/>
            </a:endParaRPr>
          </a:p>
        </p:txBody>
      </p:sp>
      <p:sp>
        <p:nvSpPr>
          <p:cNvPr id="59" name="Rectangle 58"/>
          <p:cNvSpPr/>
          <p:nvPr/>
        </p:nvSpPr>
        <p:spPr>
          <a:xfrm>
            <a:off x="3048000" y="3429000"/>
            <a:ext cx="76200" cy="1219200"/>
          </a:xfrm>
          <a:prstGeom prst="rect">
            <a:avLst/>
          </a:prstGeom>
          <a:solidFill>
            <a:schemeClr val="accent6">
              <a:lumMod val="60000"/>
              <a:lumOff val="40000"/>
            </a:schemeClr>
          </a:solidFill>
          <a:ln w="63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900" dirty="0" smtClean="0">
                <a:solidFill>
                  <a:srgbClr val="0070C0"/>
                </a:solidFill>
                <a:latin typeface="MingLiU" pitchFamily="49" charset="-120"/>
                <a:ea typeface="MingLiU" pitchFamily="49" charset="-120"/>
                <a:cs typeface="Times New Roman" pitchFamily="18" charset="0"/>
              </a:rPr>
              <a:t>ADC/TDC</a:t>
            </a:r>
          </a:p>
          <a:p>
            <a:pPr algn="ctr"/>
            <a:endParaRPr lang="en-US" sz="900" dirty="0">
              <a:solidFill>
                <a:srgbClr val="0070C0"/>
              </a:solidFill>
              <a:latin typeface="MingLiU" pitchFamily="49" charset="-120"/>
              <a:ea typeface="MingLiU" pitchFamily="49" charset="-120"/>
              <a:cs typeface="Times New Roman" pitchFamily="18" charset="0"/>
            </a:endParaRPr>
          </a:p>
        </p:txBody>
      </p:sp>
      <p:sp>
        <p:nvSpPr>
          <p:cNvPr id="60" name="Rectangle 59"/>
          <p:cNvSpPr/>
          <p:nvPr/>
        </p:nvSpPr>
        <p:spPr>
          <a:xfrm>
            <a:off x="3124200" y="3429000"/>
            <a:ext cx="76200" cy="1219200"/>
          </a:xfrm>
          <a:prstGeom prst="rect">
            <a:avLst/>
          </a:prstGeom>
          <a:solidFill>
            <a:schemeClr val="accent6">
              <a:lumMod val="60000"/>
              <a:lumOff val="40000"/>
            </a:schemeClr>
          </a:solidFill>
          <a:ln w="63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900" dirty="0" smtClean="0">
                <a:solidFill>
                  <a:srgbClr val="0070C0"/>
                </a:solidFill>
                <a:latin typeface="MingLiU" pitchFamily="49" charset="-120"/>
                <a:ea typeface="MingLiU" pitchFamily="49" charset="-120"/>
                <a:cs typeface="Times New Roman" pitchFamily="18" charset="0"/>
              </a:rPr>
              <a:t>ADC/TDC</a:t>
            </a:r>
          </a:p>
          <a:p>
            <a:pPr algn="ctr"/>
            <a:endParaRPr lang="en-US" sz="900" dirty="0">
              <a:solidFill>
                <a:srgbClr val="0070C0"/>
              </a:solidFill>
              <a:latin typeface="MingLiU" pitchFamily="49" charset="-120"/>
              <a:ea typeface="MingLiU" pitchFamily="49" charset="-120"/>
              <a:cs typeface="Times New Roman" pitchFamily="18" charset="0"/>
            </a:endParaRPr>
          </a:p>
        </p:txBody>
      </p:sp>
      <p:sp>
        <p:nvSpPr>
          <p:cNvPr id="61" name="Rectangle 60"/>
          <p:cNvSpPr/>
          <p:nvPr/>
        </p:nvSpPr>
        <p:spPr>
          <a:xfrm>
            <a:off x="3200400" y="3429000"/>
            <a:ext cx="76200" cy="1219200"/>
          </a:xfrm>
          <a:prstGeom prst="rect">
            <a:avLst/>
          </a:prstGeom>
          <a:solidFill>
            <a:schemeClr val="accent6">
              <a:lumMod val="60000"/>
              <a:lumOff val="40000"/>
            </a:schemeClr>
          </a:solidFill>
          <a:ln w="63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900" dirty="0" smtClean="0">
                <a:solidFill>
                  <a:srgbClr val="0070C0"/>
                </a:solidFill>
                <a:latin typeface="MingLiU" pitchFamily="49" charset="-120"/>
                <a:ea typeface="MingLiU" pitchFamily="49" charset="-120"/>
                <a:cs typeface="Times New Roman" pitchFamily="18" charset="0"/>
              </a:rPr>
              <a:t>ADC/TDC</a:t>
            </a:r>
          </a:p>
          <a:p>
            <a:pPr algn="ctr"/>
            <a:endParaRPr lang="en-US" sz="900" dirty="0">
              <a:solidFill>
                <a:srgbClr val="0070C0"/>
              </a:solidFill>
              <a:latin typeface="MingLiU" pitchFamily="49" charset="-120"/>
              <a:ea typeface="MingLiU" pitchFamily="49" charset="-120"/>
              <a:cs typeface="Times New Roman" pitchFamily="18" charset="0"/>
            </a:endParaRPr>
          </a:p>
        </p:txBody>
      </p:sp>
      <p:sp>
        <p:nvSpPr>
          <p:cNvPr id="62" name="Rectangle 61"/>
          <p:cNvSpPr/>
          <p:nvPr/>
        </p:nvSpPr>
        <p:spPr>
          <a:xfrm>
            <a:off x="3276600" y="3429000"/>
            <a:ext cx="76200" cy="1219200"/>
          </a:xfrm>
          <a:prstGeom prst="rect">
            <a:avLst/>
          </a:prstGeom>
          <a:solidFill>
            <a:schemeClr val="accent6">
              <a:lumMod val="60000"/>
              <a:lumOff val="40000"/>
            </a:schemeClr>
          </a:solidFill>
          <a:ln w="63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900" dirty="0" smtClean="0">
                <a:solidFill>
                  <a:srgbClr val="0070C0"/>
                </a:solidFill>
                <a:latin typeface="MingLiU" pitchFamily="49" charset="-120"/>
                <a:ea typeface="MingLiU" pitchFamily="49" charset="-120"/>
                <a:cs typeface="Times New Roman" pitchFamily="18" charset="0"/>
              </a:rPr>
              <a:t>ADC/TDC</a:t>
            </a:r>
          </a:p>
          <a:p>
            <a:pPr algn="ctr"/>
            <a:endParaRPr lang="en-US" sz="900" dirty="0">
              <a:solidFill>
                <a:srgbClr val="0070C0"/>
              </a:solidFill>
              <a:latin typeface="MingLiU" pitchFamily="49" charset="-120"/>
              <a:ea typeface="MingLiU" pitchFamily="49" charset="-120"/>
              <a:cs typeface="Times New Roman" pitchFamily="18" charset="0"/>
            </a:endParaRPr>
          </a:p>
        </p:txBody>
      </p:sp>
      <p:sp>
        <p:nvSpPr>
          <p:cNvPr id="63" name="Rectangle 62"/>
          <p:cNvSpPr/>
          <p:nvPr/>
        </p:nvSpPr>
        <p:spPr>
          <a:xfrm>
            <a:off x="3352800" y="3429000"/>
            <a:ext cx="76200" cy="1219200"/>
          </a:xfrm>
          <a:prstGeom prst="rect">
            <a:avLst/>
          </a:prstGeom>
          <a:solidFill>
            <a:schemeClr val="accent6">
              <a:lumMod val="60000"/>
              <a:lumOff val="40000"/>
            </a:schemeClr>
          </a:solidFill>
          <a:ln w="63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900" dirty="0" smtClean="0">
                <a:solidFill>
                  <a:srgbClr val="0070C0"/>
                </a:solidFill>
                <a:latin typeface="MingLiU" pitchFamily="49" charset="-120"/>
                <a:ea typeface="MingLiU" pitchFamily="49" charset="-120"/>
                <a:cs typeface="Times New Roman" pitchFamily="18" charset="0"/>
              </a:rPr>
              <a:t>ADC/TDC</a:t>
            </a:r>
          </a:p>
          <a:p>
            <a:pPr algn="ctr"/>
            <a:endParaRPr lang="en-US" sz="900" dirty="0">
              <a:solidFill>
                <a:srgbClr val="0070C0"/>
              </a:solidFill>
              <a:latin typeface="MingLiU" pitchFamily="49" charset="-120"/>
              <a:ea typeface="MingLiU" pitchFamily="49" charset="-120"/>
              <a:cs typeface="Times New Roman" pitchFamily="18" charset="0"/>
            </a:endParaRPr>
          </a:p>
        </p:txBody>
      </p:sp>
      <p:sp>
        <p:nvSpPr>
          <p:cNvPr id="64" name="Rectangle 63"/>
          <p:cNvSpPr/>
          <p:nvPr/>
        </p:nvSpPr>
        <p:spPr>
          <a:xfrm>
            <a:off x="2743200" y="3429000"/>
            <a:ext cx="76200" cy="1219200"/>
          </a:xfrm>
          <a:prstGeom prst="rect">
            <a:avLst/>
          </a:prstGeom>
          <a:solidFill>
            <a:schemeClr val="accent6">
              <a:lumMod val="60000"/>
              <a:lumOff val="40000"/>
            </a:schemeClr>
          </a:solidFill>
          <a:ln w="63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sz="1050" dirty="0" smtClean="0">
                <a:solidFill>
                  <a:srgbClr val="FFFF00"/>
                </a:solidFill>
                <a:latin typeface="MingLiU" pitchFamily="49" charset="-120"/>
                <a:ea typeface="MingLiU" pitchFamily="49" charset="-120"/>
                <a:cs typeface="Times New Roman" pitchFamily="18" charset="0"/>
              </a:rPr>
              <a:t>SD</a:t>
            </a:r>
          </a:p>
          <a:p>
            <a:pPr algn="ctr"/>
            <a:endParaRPr lang="en-US" sz="1100" dirty="0">
              <a:solidFill>
                <a:srgbClr val="FFFF00"/>
              </a:solidFill>
              <a:latin typeface="MingLiU" pitchFamily="49" charset="-120"/>
              <a:ea typeface="MingLiU" pitchFamily="49" charset="-120"/>
              <a:cs typeface="Times New Roman" pitchFamily="18" charset="0"/>
            </a:endParaRPr>
          </a:p>
        </p:txBody>
      </p:sp>
      <p:pic>
        <p:nvPicPr>
          <p:cNvPr id="1026" name="Picture 2"/>
          <p:cNvPicPr>
            <a:picLocks noChangeAspect="1" noChangeArrowheads="1"/>
          </p:cNvPicPr>
          <p:nvPr/>
        </p:nvPicPr>
        <p:blipFill>
          <a:blip r:embed="rId2" cstate="print"/>
          <a:srcRect/>
          <a:stretch>
            <a:fillRect/>
          </a:stretch>
        </p:blipFill>
        <p:spPr bwMode="auto">
          <a:xfrm>
            <a:off x="1981200" y="1600200"/>
            <a:ext cx="1558152" cy="1074440"/>
          </a:xfrm>
          <a:prstGeom prst="rect">
            <a:avLst/>
          </a:prstGeom>
          <a:noFill/>
          <a:ln w="9525">
            <a:noFill/>
            <a:miter lim="800000"/>
            <a:headEnd/>
            <a:tailEnd/>
          </a:ln>
        </p:spPr>
      </p:pic>
      <p:cxnSp>
        <p:nvCxnSpPr>
          <p:cNvPr id="67" name="Straight Connector 66"/>
          <p:cNvCxnSpPr/>
          <p:nvPr/>
        </p:nvCxnSpPr>
        <p:spPr>
          <a:xfrm>
            <a:off x="3886200" y="4038600"/>
            <a:ext cx="914400" cy="0"/>
          </a:xfrm>
          <a:prstGeom prst="line">
            <a:avLst/>
          </a:prstGeom>
          <a:ln w="50800">
            <a:solidFill>
              <a:schemeClr val="accent6">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5400000">
            <a:off x="5753100" y="4914900"/>
            <a:ext cx="381000" cy="0"/>
          </a:xfrm>
          <a:prstGeom prst="line">
            <a:avLst/>
          </a:prstGeom>
          <a:ln w="38100">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5400000">
            <a:off x="2400300" y="4914900"/>
            <a:ext cx="381000" cy="0"/>
          </a:xfrm>
          <a:prstGeom prst="line">
            <a:avLst/>
          </a:prstGeom>
          <a:ln w="38100">
            <a:solidFill>
              <a:schemeClr val="accent6"/>
            </a:solidFill>
            <a:prstDash val="sysDash"/>
          </a:ln>
        </p:spPr>
        <p:style>
          <a:lnRef idx="1">
            <a:schemeClr val="accent1"/>
          </a:lnRef>
          <a:fillRef idx="0">
            <a:schemeClr val="accent1"/>
          </a:fillRef>
          <a:effectRef idx="0">
            <a:schemeClr val="accent1"/>
          </a:effectRef>
          <a:fontRef idx="minor">
            <a:schemeClr val="tx1"/>
          </a:fontRef>
        </p:style>
      </p:cxnSp>
      <p:sp>
        <p:nvSpPr>
          <p:cNvPr id="74" name="Freeform 73"/>
          <p:cNvSpPr/>
          <p:nvPr/>
        </p:nvSpPr>
        <p:spPr>
          <a:xfrm>
            <a:off x="2794000" y="1243542"/>
            <a:ext cx="4159250" cy="682625"/>
          </a:xfrm>
          <a:custGeom>
            <a:avLst/>
            <a:gdLst>
              <a:gd name="connsiteX0" fmla="*/ 0 w 4159250"/>
              <a:gd name="connsiteY0" fmla="*/ 401108 h 682625"/>
              <a:gd name="connsiteX1" fmla="*/ 1511300 w 4159250"/>
              <a:gd name="connsiteY1" fmla="*/ 39158 h 682625"/>
              <a:gd name="connsiteX2" fmla="*/ 3765550 w 4159250"/>
              <a:gd name="connsiteY2" fmla="*/ 166158 h 682625"/>
              <a:gd name="connsiteX3" fmla="*/ 3873500 w 4159250"/>
              <a:gd name="connsiteY3" fmla="*/ 610658 h 682625"/>
              <a:gd name="connsiteX4" fmla="*/ 3879850 w 4159250"/>
              <a:gd name="connsiteY4" fmla="*/ 597958 h 682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9250" h="682625">
                <a:moveTo>
                  <a:pt x="0" y="401108"/>
                </a:moveTo>
                <a:cubicBezTo>
                  <a:pt x="441854" y="239712"/>
                  <a:pt x="883708" y="78316"/>
                  <a:pt x="1511300" y="39158"/>
                </a:cubicBezTo>
                <a:cubicBezTo>
                  <a:pt x="2138892" y="0"/>
                  <a:pt x="3371850" y="70908"/>
                  <a:pt x="3765550" y="166158"/>
                </a:cubicBezTo>
                <a:cubicBezTo>
                  <a:pt x="4159250" y="261408"/>
                  <a:pt x="3854450" y="538691"/>
                  <a:pt x="3873500" y="610658"/>
                </a:cubicBezTo>
                <a:cubicBezTo>
                  <a:pt x="3892550" y="682625"/>
                  <a:pt x="3886200" y="640291"/>
                  <a:pt x="3879850" y="597958"/>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5" name="Freeform 74"/>
          <p:cNvSpPr/>
          <p:nvPr/>
        </p:nvSpPr>
        <p:spPr>
          <a:xfrm>
            <a:off x="2446867" y="2413000"/>
            <a:ext cx="258233" cy="996950"/>
          </a:xfrm>
          <a:custGeom>
            <a:avLst/>
            <a:gdLst>
              <a:gd name="connsiteX0" fmla="*/ 258233 w 258233"/>
              <a:gd name="connsiteY0" fmla="*/ 996950 h 996950"/>
              <a:gd name="connsiteX1" fmla="*/ 29633 w 258233"/>
              <a:gd name="connsiteY1" fmla="*/ 584200 h 996950"/>
              <a:gd name="connsiteX2" fmla="*/ 80433 w 258233"/>
              <a:gd name="connsiteY2" fmla="*/ 0 h 996950"/>
            </a:gdLst>
            <a:ahLst/>
            <a:cxnLst>
              <a:cxn ang="0">
                <a:pos x="connsiteX0" y="connsiteY0"/>
              </a:cxn>
              <a:cxn ang="0">
                <a:pos x="connsiteX1" y="connsiteY1"/>
              </a:cxn>
              <a:cxn ang="0">
                <a:pos x="connsiteX2" y="connsiteY2"/>
              </a:cxn>
            </a:cxnLst>
            <a:rect l="l" t="t" r="r" b="b"/>
            <a:pathLst>
              <a:path w="258233" h="996950">
                <a:moveTo>
                  <a:pt x="258233" y="996950"/>
                </a:moveTo>
                <a:cubicBezTo>
                  <a:pt x="158749" y="873654"/>
                  <a:pt x="59266" y="750358"/>
                  <a:pt x="29633" y="584200"/>
                </a:cubicBezTo>
                <a:cubicBezTo>
                  <a:pt x="0" y="418042"/>
                  <a:pt x="40216" y="209021"/>
                  <a:pt x="80433" y="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6" name="Freeform 75"/>
          <p:cNvSpPr/>
          <p:nvPr/>
        </p:nvSpPr>
        <p:spPr>
          <a:xfrm>
            <a:off x="3181350" y="2413000"/>
            <a:ext cx="2717800" cy="1009650"/>
          </a:xfrm>
          <a:custGeom>
            <a:avLst/>
            <a:gdLst>
              <a:gd name="connsiteX0" fmla="*/ 2717800 w 2717800"/>
              <a:gd name="connsiteY0" fmla="*/ 1009650 h 1009650"/>
              <a:gd name="connsiteX1" fmla="*/ 863600 w 2717800"/>
              <a:gd name="connsiteY1" fmla="*/ 673100 h 1009650"/>
              <a:gd name="connsiteX2" fmla="*/ 254000 w 2717800"/>
              <a:gd name="connsiteY2" fmla="*/ 711200 h 1009650"/>
              <a:gd name="connsiteX3" fmla="*/ 0 w 2717800"/>
              <a:gd name="connsiteY3" fmla="*/ 0 h 1009650"/>
            </a:gdLst>
            <a:ahLst/>
            <a:cxnLst>
              <a:cxn ang="0">
                <a:pos x="connsiteX0" y="connsiteY0"/>
              </a:cxn>
              <a:cxn ang="0">
                <a:pos x="connsiteX1" y="connsiteY1"/>
              </a:cxn>
              <a:cxn ang="0">
                <a:pos x="connsiteX2" y="connsiteY2"/>
              </a:cxn>
              <a:cxn ang="0">
                <a:pos x="connsiteX3" y="connsiteY3"/>
              </a:cxn>
            </a:cxnLst>
            <a:rect l="l" t="t" r="r" b="b"/>
            <a:pathLst>
              <a:path w="2717800" h="1009650">
                <a:moveTo>
                  <a:pt x="2717800" y="1009650"/>
                </a:moveTo>
                <a:cubicBezTo>
                  <a:pt x="1996016" y="866246"/>
                  <a:pt x="1274233" y="722842"/>
                  <a:pt x="863600" y="673100"/>
                </a:cubicBezTo>
                <a:cubicBezTo>
                  <a:pt x="452967" y="623358"/>
                  <a:pt x="397933" y="823383"/>
                  <a:pt x="254000" y="711200"/>
                </a:cubicBezTo>
                <a:cubicBezTo>
                  <a:pt x="110067" y="599017"/>
                  <a:pt x="55033" y="299508"/>
                  <a:pt x="0" y="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7" name="Freeform 76"/>
          <p:cNvSpPr/>
          <p:nvPr/>
        </p:nvSpPr>
        <p:spPr>
          <a:xfrm>
            <a:off x="3473450" y="2819400"/>
            <a:ext cx="1905000" cy="1160992"/>
          </a:xfrm>
          <a:custGeom>
            <a:avLst/>
            <a:gdLst>
              <a:gd name="connsiteX0" fmla="*/ 1905000 w 1905000"/>
              <a:gd name="connsiteY0" fmla="*/ 0 h 1160992"/>
              <a:gd name="connsiteX1" fmla="*/ 590550 w 1905000"/>
              <a:gd name="connsiteY1" fmla="*/ 469900 h 1160992"/>
              <a:gd name="connsiteX2" fmla="*/ 146050 w 1905000"/>
              <a:gd name="connsiteY2" fmla="*/ 1047750 h 1160992"/>
              <a:gd name="connsiteX3" fmla="*/ 0 w 1905000"/>
              <a:gd name="connsiteY3" fmla="*/ 1149350 h 1160992"/>
            </a:gdLst>
            <a:ahLst/>
            <a:cxnLst>
              <a:cxn ang="0">
                <a:pos x="connsiteX0" y="connsiteY0"/>
              </a:cxn>
              <a:cxn ang="0">
                <a:pos x="connsiteX1" y="connsiteY1"/>
              </a:cxn>
              <a:cxn ang="0">
                <a:pos x="connsiteX2" y="connsiteY2"/>
              </a:cxn>
              <a:cxn ang="0">
                <a:pos x="connsiteX3" y="connsiteY3"/>
              </a:cxn>
            </a:cxnLst>
            <a:rect l="l" t="t" r="r" b="b"/>
            <a:pathLst>
              <a:path w="1905000" h="1160992">
                <a:moveTo>
                  <a:pt x="1905000" y="0"/>
                </a:moveTo>
                <a:cubicBezTo>
                  <a:pt x="1394354" y="147637"/>
                  <a:pt x="883708" y="295275"/>
                  <a:pt x="590550" y="469900"/>
                </a:cubicBezTo>
                <a:cubicBezTo>
                  <a:pt x="297392" y="644525"/>
                  <a:pt x="244475" y="934508"/>
                  <a:pt x="146050" y="1047750"/>
                </a:cubicBezTo>
                <a:cubicBezTo>
                  <a:pt x="47625" y="1160992"/>
                  <a:pt x="23812" y="1155171"/>
                  <a:pt x="0" y="1149350"/>
                </a:cubicBezTo>
              </a:path>
            </a:pathLst>
          </a:custGeom>
        </p:spPr>
        <p:style>
          <a:lnRef idx="1">
            <a:schemeClr val="accent3"/>
          </a:lnRef>
          <a:fillRef idx="0">
            <a:schemeClr val="accent3"/>
          </a:fillRef>
          <a:effectRef idx="0">
            <a:schemeClr val="accent3"/>
          </a:effectRef>
          <a:fontRef idx="minor">
            <a:schemeClr val="tx1"/>
          </a:fontRef>
        </p:style>
        <p:txBody>
          <a:bodyPr rtlCol="0" anchor="ctr"/>
          <a:lstStyle/>
          <a:p>
            <a:pPr algn="ctr"/>
            <a:endParaRPr lang="en-US" dirty="0"/>
          </a:p>
        </p:txBody>
      </p:sp>
      <p:sp>
        <p:nvSpPr>
          <p:cNvPr id="78" name="Freeform 77"/>
          <p:cNvSpPr/>
          <p:nvPr/>
        </p:nvSpPr>
        <p:spPr>
          <a:xfrm>
            <a:off x="6515100" y="2819400"/>
            <a:ext cx="282575" cy="768350"/>
          </a:xfrm>
          <a:custGeom>
            <a:avLst/>
            <a:gdLst>
              <a:gd name="connsiteX0" fmla="*/ 0 w 282575"/>
              <a:gd name="connsiteY0" fmla="*/ 0 h 768350"/>
              <a:gd name="connsiteX1" fmla="*/ 254000 w 282575"/>
              <a:gd name="connsiteY1" fmla="*/ 311150 h 768350"/>
              <a:gd name="connsiteX2" fmla="*/ 171450 w 282575"/>
              <a:gd name="connsiteY2" fmla="*/ 768350 h 768350"/>
            </a:gdLst>
            <a:ahLst/>
            <a:cxnLst>
              <a:cxn ang="0">
                <a:pos x="connsiteX0" y="connsiteY0"/>
              </a:cxn>
              <a:cxn ang="0">
                <a:pos x="connsiteX1" y="connsiteY1"/>
              </a:cxn>
              <a:cxn ang="0">
                <a:pos x="connsiteX2" y="connsiteY2"/>
              </a:cxn>
            </a:cxnLst>
            <a:rect l="l" t="t" r="r" b="b"/>
            <a:pathLst>
              <a:path w="282575" h="768350">
                <a:moveTo>
                  <a:pt x="0" y="0"/>
                </a:moveTo>
                <a:cubicBezTo>
                  <a:pt x="112712" y="91546"/>
                  <a:pt x="225425" y="183092"/>
                  <a:pt x="254000" y="311150"/>
                </a:cubicBezTo>
                <a:cubicBezTo>
                  <a:pt x="282575" y="439208"/>
                  <a:pt x="227012" y="603779"/>
                  <a:pt x="171450" y="768350"/>
                </a:cubicBezTo>
              </a:path>
            </a:pathLst>
          </a:custGeom>
        </p:spPr>
        <p:style>
          <a:lnRef idx="1">
            <a:schemeClr val="accent3"/>
          </a:lnRef>
          <a:fillRef idx="0">
            <a:schemeClr val="accent3"/>
          </a:fillRef>
          <a:effectRef idx="0">
            <a:schemeClr val="accent3"/>
          </a:effectRef>
          <a:fontRef idx="minor">
            <a:schemeClr val="tx1"/>
          </a:fontRef>
        </p:style>
        <p:txBody>
          <a:bodyPr rtlCol="0" anchor="ctr"/>
          <a:lstStyle/>
          <a:p>
            <a:pPr algn="ctr"/>
            <a:endParaRPr lang="en-US"/>
          </a:p>
        </p:txBody>
      </p:sp>
      <p:sp>
        <p:nvSpPr>
          <p:cNvPr id="79" name="TextBox 78"/>
          <p:cNvSpPr txBox="1"/>
          <p:nvPr/>
        </p:nvSpPr>
        <p:spPr>
          <a:xfrm>
            <a:off x="3124200" y="4724400"/>
            <a:ext cx="2597955" cy="369332"/>
          </a:xfrm>
          <a:prstGeom prst="rect">
            <a:avLst/>
          </a:prstGeom>
          <a:noFill/>
        </p:spPr>
        <p:txBody>
          <a:bodyPr wrap="none" rtlCol="0">
            <a:spAutoFit/>
          </a:bodyPr>
          <a:lstStyle/>
          <a:p>
            <a:r>
              <a:rPr lang="en-US" dirty="0" err="1" smtClean="0"/>
              <a:t>Upto</a:t>
            </a:r>
            <a:r>
              <a:rPr lang="en-US" dirty="0" smtClean="0"/>
              <a:t> 127 front end crates</a:t>
            </a:r>
            <a:endParaRPr lang="en-US" dirty="0"/>
          </a:p>
        </p:txBody>
      </p:sp>
      <p:sp>
        <p:nvSpPr>
          <p:cNvPr id="80" name="Freeform 79"/>
          <p:cNvSpPr/>
          <p:nvPr/>
        </p:nvSpPr>
        <p:spPr>
          <a:xfrm>
            <a:off x="3473450" y="1437217"/>
            <a:ext cx="1974850" cy="480483"/>
          </a:xfrm>
          <a:custGeom>
            <a:avLst/>
            <a:gdLst>
              <a:gd name="connsiteX0" fmla="*/ 1974850 w 1974850"/>
              <a:gd name="connsiteY0" fmla="*/ 162983 h 480483"/>
              <a:gd name="connsiteX1" fmla="*/ 1460500 w 1974850"/>
              <a:gd name="connsiteY1" fmla="*/ 4233 h 480483"/>
              <a:gd name="connsiteX2" fmla="*/ 635000 w 1974850"/>
              <a:gd name="connsiteY2" fmla="*/ 137583 h 480483"/>
              <a:gd name="connsiteX3" fmla="*/ 0 w 1974850"/>
              <a:gd name="connsiteY3" fmla="*/ 480483 h 480483"/>
            </a:gdLst>
            <a:ahLst/>
            <a:cxnLst>
              <a:cxn ang="0">
                <a:pos x="connsiteX0" y="connsiteY0"/>
              </a:cxn>
              <a:cxn ang="0">
                <a:pos x="connsiteX1" y="connsiteY1"/>
              </a:cxn>
              <a:cxn ang="0">
                <a:pos x="connsiteX2" y="connsiteY2"/>
              </a:cxn>
              <a:cxn ang="0">
                <a:pos x="connsiteX3" y="connsiteY3"/>
              </a:cxn>
            </a:cxnLst>
            <a:rect l="l" t="t" r="r" b="b"/>
            <a:pathLst>
              <a:path w="1974850" h="480483">
                <a:moveTo>
                  <a:pt x="1974850" y="162983"/>
                </a:moveTo>
                <a:cubicBezTo>
                  <a:pt x="1829329" y="85724"/>
                  <a:pt x="1683808" y="8466"/>
                  <a:pt x="1460500" y="4233"/>
                </a:cubicBezTo>
                <a:cubicBezTo>
                  <a:pt x="1237192" y="0"/>
                  <a:pt x="878417" y="58208"/>
                  <a:pt x="635000" y="137583"/>
                </a:cubicBezTo>
                <a:cubicBezTo>
                  <a:pt x="391583" y="216958"/>
                  <a:pt x="195791" y="348720"/>
                  <a:pt x="0" y="480483"/>
                </a:cubicBezTo>
              </a:path>
            </a:pathLst>
          </a:custGeom>
        </p:spPr>
        <p:style>
          <a:lnRef idx="1">
            <a:schemeClr val="accent3"/>
          </a:lnRef>
          <a:fillRef idx="0">
            <a:schemeClr val="accent3"/>
          </a:fillRef>
          <a:effectRef idx="0">
            <a:schemeClr val="accent3"/>
          </a:effectRef>
          <a:fontRef idx="minor">
            <a:schemeClr val="tx1"/>
          </a:fontRef>
        </p:style>
        <p:txBody>
          <a:bodyPr rtlCol="0" anchor="ctr"/>
          <a:lstStyle/>
          <a:p>
            <a:pPr algn="ctr"/>
            <a:endParaRPr lang="en-US"/>
          </a:p>
        </p:txBody>
      </p:sp>
      <p:sp>
        <p:nvSpPr>
          <p:cNvPr id="81" name="Date Placeholder 80"/>
          <p:cNvSpPr>
            <a:spLocks noGrp="1"/>
          </p:cNvSpPr>
          <p:nvPr>
            <p:ph type="dt" sz="half" idx="10"/>
          </p:nvPr>
        </p:nvSpPr>
        <p:spPr/>
        <p:txBody>
          <a:bodyPr/>
          <a:lstStyle/>
          <a:p>
            <a:fld id="{B6C0553E-EAA5-4EE7-B543-F1C582A895F6}" type="datetime1">
              <a:rPr lang="en-US" smtClean="0"/>
              <a:t>7/2/2010</a:t>
            </a:fld>
            <a:endParaRPr lang="en-US"/>
          </a:p>
        </p:txBody>
      </p:sp>
      <p:sp>
        <p:nvSpPr>
          <p:cNvPr id="82" name="Slide Number Placeholder 81"/>
          <p:cNvSpPr>
            <a:spLocks noGrp="1"/>
          </p:cNvSpPr>
          <p:nvPr>
            <p:ph type="sldNum" sz="quarter" idx="12"/>
          </p:nvPr>
        </p:nvSpPr>
        <p:spPr/>
        <p:txBody>
          <a:bodyPr/>
          <a:lstStyle/>
          <a:p>
            <a:fld id="{2137C638-EF9B-4E99-89A8-0D440D12FEEE}" type="slidenum">
              <a:rPr lang="en-US" smtClean="0"/>
              <a:pPr/>
              <a:t>2</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95600" y="762000"/>
            <a:ext cx="3910814" cy="461665"/>
          </a:xfrm>
          <a:prstGeom prst="rect">
            <a:avLst/>
          </a:prstGeom>
          <a:solidFill>
            <a:srgbClr val="0000FF">
              <a:alpha val="53000"/>
            </a:srgbClr>
          </a:solidFill>
        </p:spPr>
        <p:txBody>
          <a:bodyPr wrap="none">
            <a:spAutoFit/>
          </a:bodyPr>
          <a:lstStyle/>
          <a:p>
            <a:r>
              <a:rPr lang="en-US" sz="2400" dirty="0" smtClean="0"/>
              <a:t>2. TID Structure and functions</a:t>
            </a:r>
          </a:p>
        </p:txBody>
      </p:sp>
      <p:sp>
        <p:nvSpPr>
          <p:cNvPr id="3" name="Rectangle 2"/>
          <p:cNvSpPr/>
          <p:nvPr/>
        </p:nvSpPr>
        <p:spPr>
          <a:xfrm>
            <a:off x="381000" y="3124200"/>
            <a:ext cx="12954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2"/>
          <p:cNvPicPr>
            <a:picLocks noChangeAspect="1" noChangeArrowheads="1"/>
          </p:cNvPicPr>
          <p:nvPr/>
        </p:nvPicPr>
        <p:blipFill>
          <a:blip r:embed="rId2" cstate="print"/>
          <a:srcRect/>
          <a:stretch>
            <a:fillRect/>
          </a:stretch>
        </p:blipFill>
        <p:spPr bwMode="auto">
          <a:xfrm rot="16200000">
            <a:off x="2139284" y="1975516"/>
            <a:ext cx="5351299" cy="3686267"/>
          </a:xfrm>
          <a:prstGeom prst="rect">
            <a:avLst/>
          </a:prstGeom>
          <a:noFill/>
          <a:ln w="9525">
            <a:noFill/>
            <a:miter lim="800000"/>
            <a:headEnd/>
            <a:tailEnd/>
          </a:ln>
          <a:effectLst/>
        </p:spPr>
      </p:pic>
      <p:sp>
        <p:nvSpPr>
          <p:cNvPr id="5" name="TextBox 4"/>
          <p:cNvSpPr txBox="1"/>
          <p:nvPr/>
        </p:nvSpPr>
        <p:spPr>
          <a:xfrm>
            <a:off x="381000" y="3124200"/>
            <a:ext cx="1371600" cy="1200329"/>
          </a:xfrm>
          <a:prstGeom prst="rect">
            <a:avLst/>
          </a:prstGeom>
          <a:noFill/>
        </p:spPr>
        <p:txBody>
          <a:bodyPr wrap="square" rtlCol="0">
            <a:spAutoFit/>
          </a:bodyPr>
          <a:lstStyle/>
          <a:p>
            <a:r>
              <a:rPr lang="en-US" dirty="0" smtClean="0"/>
              <a:t>Optical IO</a:t>
            </a:r>
          </a:p>
          <a:p>
            <a:r>
              <a:rPr lang="en-US" dirty="0" smtClean="0"/>
              <a:t>HFBR-7924</a:t>
            </a:r>
          </a:p>
          <a:p>
            <a:r>
              <a:rPr lang="en-US" dirty="0" smtClean="0"/>
              <a:t>#1,#2,#3,#4,</a:t>
            </a:r>
          </a:p>
          <a:p>
            <a:r>
              <a:rPr lang="en-US" dirty="0" smtClean="0"/>
              <a:t>#5,#6,#7,#8</a:t>
            </a:r>
            <a:endParaRPr lang="en-US" dirty="0"/>
          </a:p>
        </p:txBody>
      </p:sp>
      <p:cxnSp>
        <p:nvCxnSpPr>
          <p:cNvPr id="6" name="Straight Arrow Connector 5"/>
          <p:cNvCxnSpPr/>
          <p:nvPr/>
        </p:nvCxnSpPr>
        <p:spPr>
          <a:xfrm flipV="1">
            <a:off x="1447800" y="1600200"/>
            <a:ext cx="1981200" cy="16002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1447800" y="2133600"/>
            <a:ext cx="1905000" cy="12954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1447800" y="2514600"/>
            <a:ext cx="1981200" cy="10668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1447800" y="2971800"/>
            <a:ext cx="1981200" cy="7239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1447800" y="3581400"/>
            <a:ext cx="1905000" cy="2286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371600" y="3962400"/>
            <a:ext cx="1981200" cy="762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1447800" y="4191000"/>
            <a:ext cx="1981200" cy="4572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1371600" y="4267200"/>
            <a:ext cx="1981200" cy="7620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762000" y="1524000"/>
            <a:ext cx="9144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smtClean="0"/>
              <a:t>TrgSv</a:t>
            </a:r>
            <a:r>
              <a:rPr lang="en-US" sz="1200" dirty="0" smtClean="0"/>
              <a:t> Rev. 2 interface</a:t>
            </a:r>
            <a:endParaRPr lang="en-US" sz="1200" dirty="0"/>
          </a:p>
        </p:txBody>
      </p:sp>
      <p:cxnSp>
        <p:nvCxnSpPr>
          <p:cNvPr id="15" name="Straight Arrow Connector 14"/>
          <p:cNvCxnSpPr>
            <a:stCxn id="14" idx="3"/>
          </p:cNvCxnSpPr>
          <p:nvPr/>
        </p:nvCxnSpPr>
        <p:spPr>
          <a:xfrm>
            <a:off x="1676400" y="1866900"/>
            <a:ext cx="2514600" cy="38100"/>
          </a:xfrm>
          <a:prstGeom prst="straightConnector1">
            <a:avLst/>
          </a:prstGeom>
          <a:ln w="15875">
            <a:headEnd type="arrow"/>
            <a:tailEnd type="arrow"/>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1143000" y="5334000"/>
            <a:ext cx="11430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External I/O</a:t>
            </a:r>
          </a:p>
          <a:p>
            <a:pPr algn="ctr"/>
            <a:r>
              <a:rPr lang="en-US" sz="1600" dirty="0" smtClean="0"/>
              <a:t>(</a:t>
            </a:r>
            <a:r>
              <a:rPr lang="en-US" sz="1600" dirty="0" err="1" smtClean="0"/>
              <a:t>trg</a:t>
            </a:r>
            <a:r>
              <a:rPr lang="en-US" sz="1600" dirty="0" smtClean="0"/>
              <a:t>, </a:t>
            </a:r>
            <a:r>
              <a:rPr lang="en-US" sz="1600" dirty="0" err="1" smtClean="0"/>
              <a:t>clk</a:t>
            </a:r>
            <a:r>
              <a:rPr lang="en-US" sz="1600" dirty="0" smtClean="0"/>
              <a:t>…)</a:t>
            </a:r>
            <a:endParaRPr lang="en-US" sz="1600" dirty="0"/>
          </a:p>
        </p:txBody>
      </p:sp>
      <p:cxnSp>
        <p:nvCxnSpPr>
          <p:cNvPr id="17" name="Straight Arrow Connector 16"/>
          <p:cNvCxnSpPr>
            <a:stCxn id="16" idx="3"/>
          </p:cNvCxnSpPr>
          <p:nvPr/>
        </p:nvCxnSpPr>
        <p:spPr>
          <a:xfrm>
            <a:off x="2286000" y="5715000"/>
            <a:ext cx="838200"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5181600" y="1371600"/>
            <a:ext cx="1066800" cy="1143000"/>
          </a:xfrm>
          <a:prstGeom prst="ellipse">
            <a:avLst/>
          </a:prstGeom>
          <a:solidFill>
            <a:schemeClr val="accent6">
              <a:lumMod val="60000"/>
              <a:lumOff val="40000"/>
              <a:alpha val="48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391400" y="762000"/>
            <a:ext cx="15240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VME</a:t>
            </a:r>
            <a:r>
              <a:rPr lang="en-US" sz="1200" dirty="0" smtClean="0">
                <a:sym typeface="Wingdings" pitchFamily="2" charset="2"/>
              </a:rPr>
              <a:t>PROM </a:t>
            </a:r>
          </a:p>
          <a:p>
            <a:pPr algn="ctr"/>
            <a:r>
              <a:rPr lang="en-US" sz="1200" dirty="0" smtClean="0">
                <a:sym typeface="Wingdings" pitchFamily="2" charset="2"/>
              </a:rPr>
              <a:t>(FPGA firmware)</a:t>
            </a:r>
          </a:p>
          <a:p>
            <a:pPr algn="ctr"/>
            <a:r>
              <a:rPr lang="en-US" sz="1200" dirty="0" smtClean="0">
                <a:sym typeface="Wingdings" pitchFamily="2" charset="2"/>
              </a:rPr>
              <a:t>Emergency/remote</a:t>
            </a:r>
          </a:p>
          <a:p>
            <a:pPr algn="ctr"/>
            <a:r>
              <a:rPr lang="en-US" sz="1200" dirty="0" smtClean="0">
                <a:sym typeface="Wingdings" pitchFamily="2" charset="2"/>
              </a:rPr>
              <a:t>re-programming</a:t>
            </a:r>
            <a:endParaRPr lang="en-US" sz="1200" dirty="0"/>
          </a:p>
        </p:txBody>
      </p:sp>
      <p:cxnSp>
        <p:nvCxnSpPr>
          <p:cNvPr id="20" name="Straight Arrow Connector 19"/>
          <p:cNvCxnSpPr>
            <a:stCxn id="19" idx="1"/>
            <a:endCxn id="18" idx="6"/>
          </p:cNvCxnSpPr>
          <p:nvPr/>
        </p:nvCxnSpPr>
        <p:spPr>
          <a:xfrm rot="10800000" flipV="1">
            <a:off x="6248400" y="1143000"/>
            <a:ext cx="1143000" cy="8001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7391400" y="3276600"/>
            <a:ext cx="15240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VXS P0</a:t>
            </a:r>
          </a:p>
          <a:p>
            <a:pPr algn="ctr"/>
            <a:r>
              <a:rPr lang="en-US" sz="1400" dirty="0" smtClean="0"/>
              <a:t>TD mode: from SD</a:t>
            </a:r>
          </a:p>
          <a:p>
            <a:pPr algn="ctr"/>
            <a:r>
              <a:rPr lang="en-US" sz="1400" dirty="0" smtClean="0"/>
              <a:t>TI/TS mode: to SD</a:t>
            </a:r>
            <a:endParaRPr lang="en-US" sz="1400" dirty="0"/>
          </a:p>
        </p:txBody>
      </p:sp>
      <p:cxnSp>
        <p:nvCxnSpPr>
          <p:cNvPr id="22" name="Straight Arrow Connector 21"/>
          <p:cNvCxnSpPr>
            <a:stCxn id="21" idx="1"/>
            <a:endCxn id="4" idx="2"/>
          </p:cNvCxnSpPr>
          <p:nvPr/>
        </p:nvCxnSpPr>
        <p:spPr>
          <a:xfrm rot="10800000" flipV="1">
            <a:off x="6658068" y="3657599"/>
            <a:ext cx="733333" cy="161049"/>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7467600" y="2438400"/>
            <a:ext cx="9906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VME 64x</a:t>
            </a:r>
            <a:endParaRPr lang="en-US" sz="1600" dirty="0"/>
          </a:p>
        </p:txBody>
      </p:sp>
      <p:cxnSp>
        <p:nvCxnSpPr>
          <p:cNvPr id="24" name="Straight Arrow Connector 23"/>
          <p:cNvCxnSpPr>
            <a:stCxn id="23" idx="1"/>
          </p:cNvCxnSpPr>
          <p:nvPr/>
        </p:nvCxnSpPr>
        <p:spPr>
          <a:xfrm rot="10800000">
            <a:off x="6553200" y="2667000"/>
            <a:ext cx="914400" cy="381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23" idx="1"/>
          </p:cNvCxnSpPr>
          <p:nvPr/>
        </p:nvCxnSpPr>
        <p:spPr>
          <a:xfrm rot="10800000" flipV="1">
            <a:off x="6553200" y="2705100"/>
            <a:ext cx="914400" cy="22479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7620000" y="4191000"/>
            <a:ext cx="12954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One dedicated link for redundant data collection</a:t>
            </a:r>
            <a:endParaRPr lang="en-US" sz="1200" dirty="0"/>
          </a:p>
        </p:txBody>
      </p:sp>
      <p:cxnSp>
        <p:nvCxnSpPr>
          <p:cNvPr id="27" name="Straight Arrow Connector 26"/>
          <p:cNvCxnSpPr>
            <a:stCxn id="26" idx="1"/>
          </p:cNvCxnSpPr>
          <p:nvPr/>
        </p:nvCxnSpPr>
        <p:spPr>
          <a:xfrm rot="10800000">
            <a:off x="6629400" y="4038600"/>
            <a:ext cx="990600" cy="4572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7772400" y="5334000"/>
            <a:ext cx="10668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smtClean="0"/>
              <a:t>Trg</a:t>
            </a:r>
            <a:r>
              <a:rPr lang="en-US" sz="1400" dirty="0" smtClean="0"/>
              <a:t>/</a:t>
            </a:r>
            <a:r>
              <a:rPr lang="en-US" sz="1400" dirty="0" err="1" smtClean="0"/>
              <a:t>Clk</a:t>
            </a:r>
            <a:r>
              <a:rPr lang="en-US" sz="1400" dirty="0" smtClean="0"/>
              <a:t>/</a:t>
            </a:r>
            <a:r>
              <a:rPr lang="en-US" sz="1400" dirty="0" err="1" smtClean="0"/>
              <a:t>Syc</a:t>
            </a:r>
            <a:endParaRPr lang="en-US" sz="1400" dirty="0" smtClean="0"/>
          </a:p>
          <a:p>
            <a:pPr algn="ctr"/>
            <a:r>
              <a:rPr lang="en-US" sz="1400" dirty="0" smtClean="0"/>
              <a:t>outputs</a:t>
            </a:r>
          </a:p>
          <a:p>
            <a:pPr algn="ctr"/>
            <a:r>
              <a:rPr lang="en-US" sz="1400" dirty="0" smtClean="0"/>
              <a:t>On </a:t>
            </a:r>
            <a:r>
              <a:rPr lang="en-US" sz="1400" dirty="0" err="1" smtClean="0"/>
              <a:t>row_C</a:t>
            </a:r>
            <a:endParaRPr lang="en-US" sz="1400" dirty="0"/>
          </a:p>
        </p:txBody>
      </p:sp>
      <p:cxnSp>
        <p:nvCxnSpPr>
          <p:cNvPr id="29" name="Straight Arrow Connector 28"/>
          <p:cNvCxnSpPr>
            <a:stCxn id="28" idx="1"/>
          </p:cNvCxnSpPr>
          <p:nvPr/>
        </p:nvCxnSpPr>
        <p:spPr>
          <a:xfrm rot="10800000">
            <a:off x="6553200" y="5638800"/>
            <a:ext cx="1219200"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7467600" y="1676400"/>
            <a:ext cx="13716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Xilinx Virtex-5</a:t>
            </a:r>
          </a:p>
          <a:p>
            <a:pPr algn="ctr"/>
            <a:r>
              <a:rPr lang="en-US" sz="1600" dirty="0" smtClean="0"/>
              <a:t>LX30T-FG665</a:t>
            </a:r>
            <a:endParaRPr lang="en-US" sz="1600" dirty="0"/>
          </a:p>
        </p:txBody>
      </p:sp>
      <p:cxnSp>
        <p:nvCxnSpPr>
          <p:cNvPr id="31" name="Straight Arrow Connector 30"/>
          <p:cNvCxnSpPr>
            <a:stCxn id="30" idx="1"/>
          </p:cNvCxnSpPr>
          <p:nvPr/>
        </p:nvCxnSpPr>
        <p:spPr>
          <a:xfrm rot="10800000" flipV="1">
            <a:off x="4800600" y="1943100"/>
            <a:ext cx="2667000" cy="11811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32" name="Date Placeholder 31"/>
          <p:cNvSpPr>
            <a:spLocks noGrp="1"/>
          </p:cNvSpPr>
          <p:nvPr>
            <p:ph type="dt" sz="half" idx="10"/>
          </p:nvPr>
        </p:nvSpPr>
        <p:spPr/>
        <p:txBody>
          <a:bodyPr/>
          <a:lstStyle/>
          <a:p>
            <a:fld id="{D7F1095E-7AF1-43D8-B259-719B57B3801D}" type="datetime1">
              <a:rPr lang="en-US" smtClean="0"/>
              <a:t>7/2/2010</a:t>
            </a:fld>
            <a:endParaRPr lang="en-US"/>
          </a:p>
        </p:txBody>
      </p:sp>
      <p:sp>
        <p:nvSpPr>
          <p:cNvPr id="33" name="Slide Number Placeholder 32"/>
          <p:cNvSpPr>
            <a:spLocks noGrp="1"/>
          </p:cNvSpPr>
          <p:nvPr>
            <p:ph type="sldNum" sz="quarter" idx="12"/>
          </p:nvPr>
        </p:nvSpPr>
        <p:spPr/>
        <p:txBody>
          <a:bodyPr/>
          <a:lstStyle/>
          <a:p>
            <a:fld id="{2137C638-EF9B-4E99-89A8-0D440D12FEEE}" type="slidenum">
              <a:rPr lang="en-US" smtClean="0"/>
              <a:pPr/>
              <a:t>3</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67275" y="685800"/>
            <a:ext cx="3910814" cy="461665"/>
          </a:xfrm>
          <a:prstGeom prst="rect">
            <a:avLst/>
          </a:prstGeom>
          <a:solidFill>
            <a:srgbClr val="0000FF">
              <a:alpha val="51000"/>
            </a:srgbClr>
          </a:solidFill>
        </p:spPr>
        <p:txBody>
          <a:bodyPr wrap="none">
            <a:spAutoFit/>
          </a:bodyPr>
          <a:lstStyle/>
          <a:p>
            <a:r>
              <a:rPr lang="en-US" sz="2400" dirty="0" smtClean="0"/>
              <a:t>2. TID Structure and functions</a:t>
            </a:r>
          </a:p>
        </p:txBody>
      </p:sp>
      <p:cxnSp>
        <p:nvCxnSpPr>
          <p:cNvPr id="3" name="Straight Arrow Connector 2"/>
          <p:cNvCxnSpPr/>
          <p:nvPr/>
        </p:nvCxnSpPr>
        <p:spPr>
          <a:xfrm>
            <a:off x="4953000" y="1905000"/>
            <a:ext cx="1371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4761352" y="1600200"/>
            <a:ext cx="1563248" cy="369332"/>
          </a:xfrm>
          <a:prstGeom prst="rect">
            <a:avLst/>
          </a:prstGeom>
          <a:noFill/>
        </p:spPr>
        <p:txBody>
          <a:bodyPr wrap="none" rtlCol="0">
            <a:spAutoFit/>
          </a:bodyPr>
          <a:lstStyle/>
          <a:p>
            <a:r>
              <a:rPr lang="en-US" dirty="0" smtClean="0"/>
              <a:t>P0_SD_CLK_IN</a:t>
            </a:r>
            <a:endParaRPr lang="en-US" dirty="0"/>
          </a:p>
        </p:txBody>
      </p:sp>
      <p:sp>
        <p:nvSpPr>
          <p:cNvPr id="5" name="Rectangle 4"/>
          <p:cNvSpPr/>
          <p:nvPr/>
        </p:nvSpPr>
        <p:spPr>
          <a:xfrm>
            <a:off x="6324600" y="990600"/>
            <a:ext cx="914400" cy="2971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smtClean="0"/>
              <a:t>MC100LVEP111</a:t>
            </a:r>
            <a:endParaRPr lang="en-US" dirty="0"/>
          </a:p>
        </p:txBody>
      </p:sp>
      <p:cxnSp>
        <p:nvCxnSpPr>
          <p:cNvPr id="6" name="Straight Arrow Connector 5"/>
          <p:cNvCxnSpPr/>
          <p:nvPr/>
        </p:nvCxnSpPr>
        <p:spPr>
          <a:xfrm>
            <a:off x="4953000" y="2590800"/>
            <a:ext cx="1371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029200" y="2286000"/>
            <a:ext cx="1274773" cy="369332"/>
          </a:xfrm>
          <a:prstGeom prst="rect">
            <a:avLst/>
          </a:prstGeom>
          <a:noFill/>
        </p:spPr>
        <p:txBody>
          <a:bodyPr wrap="none" rtlCol="0">
            <a:spAutoFit/>
          </a:bodyPr>
          <a:lstStyle/>
          <a:p>
            <a:r>
              <a:rPr lang="en-US" dirty="0" smtClean="0"/>
              <a:t>TID_SELECT</a:t>
            </a:r>
            <a:endParaRPr lang="en-US" dirty="0"/>
          </a:p>
        </p:txBody>
      </p:sp>
      <p:cxnSp>
        <p:nvCxnSpPr>
          <p:cNvPr id="8" name="Straight Arrow Connector 7"/>
          <p:cNvCxnSpPr/>
          <p:nvPr/>
        </p:nvCxnSpPr>
        <p:spPr>
          <a:xfrm>
            <a:off x="4953000" y="3352800"/>
            <a:ext cx="1371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029200" y="3048000"/>
            <a:ext cx="1109599" cy="369332"/>
          </a:xfrm>
          <a:prstGeom prst="rect">
            <a:avLst/>
          </a:prstGeom>
          <a:noFill/>
        </p:spPr>
        <p:txBody>
          <a:bodyPr wrap="none" rtlCol="0">
            <a:spAutoFit/>
          </a:bodyPr>
          <a:lstStyle/>
          <a:p>
            <a:r>
              <a:rPr lang="en-US" dirty="0" smtClean="0"/>
              <a:t>CLK250_1</a:t>
            </a:r>
            <a:endParaRPr lang="en-US" dirty="0"/>
          </a:p>
        </p:txBody>
      </p:sp>
      <p:cxnSp>
        <p:nvCxnSpPr>
          <p:cNvPr id="10" name="Straight Arrow Connector 9"/>
          <p:cNvCxnSpPr/>
          <p:nvPr/>
        </p:nvCxnSpPr>
        <p:spPr>
          <a:xfrm>
            <a:off x="7239000" y="1066800"/>
            <a:ext cx="990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315200" y="838200"/>
            <a:ext cx="755335" cy="307777"/>
          </a:xfrm>
          <a:prstGeom prst="rect">
            <a:avLst/>
          </a:prstGeom>
          <a:noFill/>
        </p:spPr>
        <p:txBody>
          <a:bodyPr wrap="none" rtlCol="0">
            <a:spAutoFit/>
          </a:bodyPr>
          <a:lstStyle/>
          <a:p>
            <a:r>
              <a:rPr lang="en-US" sz="1400" dirty="0" smtClean="0"/>
              <a:t>HFBR_1</a:t>
            </a:r>
            <a:endParaRPr lang="en-US" sz="1400" dirty="0"/>
          </a:p>
        </p:txBody>
      </p:sp>
      <p:cxnSp>
        <p:nvCxnSpPr>
          <p:cNvPr id="12" name="Straight Arrow Connector 11"/>
          <p:cNvCxnSpPr/>
          <p:nvPr/>
        </p:nvCxnSpPr>
        <p:spPr>
          <a:xfrm>
            <a:off x="7239000" y="3733800"/>
            <a:ext cx="990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315200" y="3505200"/>
            <a:ext cx="755335" cy="307777"/>
          </a:xfrm>
          <a:prstGeom prst="rect">
            <a:avLst/>
          </a:prstGeom>
          <a:noFill/>
        </p:spPr>
        <p:txBody>
          <a:bodyPr wrap="none" rtlCol="0">
            <a:spAutoFit/>
          </a:bodyPr>
          <a:lstStyle/>
          <a:p>
            <a:r>
              <a:rPr lang="en-US" sz="1400" dirty="0" smtClean="0"/>
              <a:t>CLK2AD</a:t>
            </a:r>
            <a:endParaRPr lang="en-US" sz="1400" dirty="0"/>
          </a:p>
        </p:txBody>
      </p:sp>
      <p:cxnSp>
        <p:nvCxnSpPr>
          <p:cNvPr id="14" name="Straight Arrow Connector 13"/>
          <p:cNvCxnSpPr/>
          <p:nvPr/>
        </p:nvCxnSpPr>
        <p:spPr>
          <a:xfrm>
            <a:off x="7239000" y="3505200"/>
            <a:ext cx="990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315200" y="3276600"/>
            <a:ext cx="780406" cy="307777"/>
          </a:xfrm>
          <a:prstGeom prst="rect">
            <a:avLst/>
          </a:prstGeom>
          <a:noFill/>
        </p:spPr>
        <p:txBody>
          <a:bodyPr wrap="none" rtlCol="0">
            <a:spAutoFit/>
          </a:bodyPr>
          <a:lstStyle/>
          <a:p>
            <a:r>
              <a:rPr lang="en-US" sz="1400" dirty="0" err="1" smtClean="0"/>
              <a:t>SyncCLK</a:t>
            </a:r>
            <a:endParaRPr lang="en-US" sz="1400" dirty="0"/>
          </a:p>
        </p:txBody>
      </p:sp>
      <p:cxnSp>
        <p:nvCxnSpPr>
          <p:cNvPr id="16" name="Straight Arrow Connector 15"/>
          <p:cNvCxnSpPr/>
          <p:nvPr/>
        </p:nvCxnSpPr>
        <p:spPr>
          <a:xfrm>
            <a:off x="7239000" y="3200400"/>
            <a:ext cx="990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7315200" y="2971800"/>
            <a:ext cx="755335" cy="307777"/>
          </a:xfrm>
          <a:prstGeom prst="rect">
            <a:avLst/>
          </a:prstGeom>
          <a:noFill/>
        </p:spPr>
        <p:txBody>
          <a:bodyPr wrap="none" rtlCol="0">
            <a:spAutoFit/>
          </a:bodyPr>
          <a:lstStyle/>
          <a:p>
            <a:r>
              <a:rPr lang="en-US" sz="1400" dirty="0" smtClean="0"/>
              <a:t>HFBR_8</a:t>
            </a:r>
            <a:endParaRPr lang="en-US" sz="1400" dirty="0"/>
          </a:p>
        </p:txBody>
      </p:sp>
      <p:cxnSp>
        <p:nvCxnSpPr>
          <p:cNvPr id="18" name="Straight Arrow Connector 17"/>
          <p:cNvCxnSpPr/>
          <p:nvPr/>
        </p:nvCxnSpPr>
        <p:spPr>
          <a:xfrm>
            <a:off x="7239000" y="2895600"/>
            <a:ext cx="990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7315200" y="2667000"/>
            <a:ext cx="755335" cy="307777"/>
          </a:xfrm>
          <a:prstGeom prst="rect">
            <a:avLst/>
          </a:prstGeom>
          <a:noFill/>
        </p:spPr>
        <p:txBody>
          <a:bodyPr wrap="none" rtlCol="0">
            <a:spAutoFit/>
          </a:bodyPr>
          <a:lstStyle/>
          <a:p>
            <a:r>
              <a:rPr lang="en-US" sz="1400" dirty="0" smtClean="0"/>
              <a:t>HFBR_7</a:t>
            </a:r>
            <a:endParaRPr lang="en-US" sz="1400" dirty="0"/>
          </a:p>
        </p:txBody>
      </p:sp>
      <p:cxnSp>
        <p:nvCxnSpPr>
          <p:cNvPr id="20" name="Straight Arrow Connector 19"/>
          <p:cNvCxnSpPr/>
          <p:nvPr/>
        </p:nvCxnSpPr>
        <p:spPr>
          <a:xfrm>
            <a:off x="7239000" y="2590800"/>
            <a:ext cx="990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7315200" y="2362200"/>
            <a:ext cx="755335" cy="307777"/>
          </a:xfrm>
          <a:prstGeom prst="rect">
            <a:avLst/>
          </a:prstGeom>
          <a:noFill/>
        </p:spPr>
        <p:txBody>
          <a:bodyPr wrap="none" rtlCol="0">
            <a:spAutoFit/>
          </a:bodyPr>
          <a:lstStyle/>
          <a:p>
            <a:r>
              <a:rPr lang="en-US" sz="1400" dirty="0" smtClean="0"/>
              <a:t>HFBR_6</a:t>
            </a:r>
            <a:endParaRPr lang="en-US" sz="1400" dirty="0"/>
          </a:p>
        </p:txBody>
      </p:sp>
      <p:cxnSp>
        <p:nvCxnSpPr>
          <p:cNvPr id="22" name="Straight Arrow Connector 21"/>
          <p:cNvCxnSpPr/>
          <p:nvPr/>
        </p:nvCxnSpPr>
        <p:spPr>
          <a:xfrm>
            <a:off x="7239000" y="2286000"/>
            <a:ext cx="990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7315200" y="2057400"/>
            <a:ext cx="755335" cy="307777"/>
          </a:xfrm>
          <a:prstGeom prst="rect">
            <a:avLst/>
          </a:prstGeom>
          <a:noFill/>
        </p:spPr>
        <p:txBody>
          <a:bodyPr wrap="none" rtlCol="0">
            <a:spAutoFit/>
          </a:bodyPr>
          <a:lstStyle/>
          <a:p>
            <a:r>
              <a:rPr lang="en-US" sz="1400" dirty="0" smtClean="0"/>
              <a:t>HFBR_5</a:t>
            </a:r>
            <a:endParaRPr lang="en-US" sz="1400" dirty="0"/>
          </a:p>
        </p:txBody>
      </p:sp>
      <p:cxnSp>
        <p:nvCxnSpPr>
          <p:cNvPr id="24" name="Straight Arrow Connector 23"/>
          <p:cNvCxnSpPr/>
          <p:nvPr/>
        </p:nvCxnSpPr>
        <p:spPr>
          <a:xfrm>
            <a:off x="7239000" y="1981200"/>
            <a:ext cx="990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7315200" y="1752600"/>
            <a:ext cx="755335" cy="307777"/>
          </a:xfrm>
          <a:prstGeom prst="rect">
            <a:avLst/>
          </a:prstGeom>
          <a:noFill/>
        </p:spPr>
        <p:txBody>
          <a:bodyPr wrap="none" rtlCol="0">
            <a:spAutoFit/>
          </a:bodyPr>
          <a:lstStyle/>
          <a:p>
            <a:r>
              <a:rPr lang="en-US" sz="1400" dirty="0" smtClean="0"/>
              <a:t>HFBR_4</a:t>
            </a:r>
            <a:endParaRPr lang="en-US" sz="1400" dirty="0"/>
          </a:p>
        </p:txBody>
      </p:sp>
      <p:cxnSp>
        <p:nvCxnSpPr>
          <p:cNvPr id="26" name="Straight Arrow Connector 25"/>
          <p:cNvCxnSpPr/>
          <p:nvPr/>
        </p:nvCxnSpPr>
        <p:spPr>
          <a:xfrm>
            <a:off x="7239000" y="1676400"/>
            <a:ext cx="990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7315200" y="1447800"/>
            <a:ext cx="755335" cy="307777"/>
          </a:xfrm>
          <a:prstGeom prst="rect">
            <a:avLst/>
          </a:prstGeom>
          <a:noFill/>
        </p:spPr>
        <p:txBody>
          <a:bodyPr wrap="none" rtlCol="0">
            <a:spAutoFit/>
          </a:bodyPr>
          <a:lstStyle/>
          <a:p>
            <a:r>
              <a:rPr lang="en-US" sz="1400" dirty="0" smtClean="0"/>
              <a:t>HFBR_3</a:t>
            </a:r>
            <a:endParaRPr lang="en-US" sz="1400" dirty="0"/>
          </a:p>
        </p:txBody>
      </p:sp>
      <p:cxnSp>
        <p:nvCxnSpPr>
          <p:cNvPr id="28" name="Straight Arrow Connector 27"/>
          <p:cNvCxnSpPr/>
          <p:nvPr/>
        </p:nvCxnSpPr>
        <p:spPr>
          <a:xfrm>
            <a:off x="7239000" y="1371600"/>
            <a:ext cx="990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7315200" y="1143000"/>
            <a:ext cx="755335" cy="307777"/>
          </a:xfrm>
          <a:prstGeom prst="rect">
            <a:avLst/>
          </a:prstGeom>
          <a:noFill/>
        </p:spPr>
        <p:txBody>
          <a:bodyPr wrap="none" rtlCol="0">
            <a:spAutoFit/>
          </a:bodyPr>
          <a:lstStyle/>
          <a:p>
            <a:r>
              <a:rPr lang="en-US" sz="1400" dirty="0" smtClean="0"/>
              <a:t>HFBR_2</a:t>
            </a:r>
          </a:p>
        </p:txBody>
      </p:sp>
      <p:sp>
        <p:nvSpPr>
          <p:cNvPr id="30" name="Rectangle 29"/>
          <p:cNvSpPr/>
          <p:nvPr/>
        </p:nvSpPr>
        <p:spPr>
          <a:xfrm>
            <a:off x="4038600" y="3124200"/>
            <a:ext cx="914400" cy="3429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smtClean="0"/>
              <a:t>AD9510</a:t>
            </a:r>
            <a:endParaRPr lang="en-US" dirty="0"/>
          </a:p>
        </p:txBody>
      </p:sp>
      <p:sp>
        <p:nvSpPr>
          <p:cNvPr id="31" name="Rectangle 30"/>
          <p:cNvSpPr/>
          <p:nvPr/>
        </p:nvSpPr>
        <p:spPr>
          <a:xfrm>
            <a:off x="6324600" y="4572000"/>
            <a:ext cx="914400" cy="2057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smtClean="0"/>
              <a:t>ON_NB4N840</a:t>
            </a:r>
          </a:p>
          <a:p>
            <a:pPr algn="ctr"/>
            <a:r>
              <a:rPr lang="en-US" dirty="0" smtClean="0"/>
              <a:t>&amp; SY55857</a:t>
            </a:r>
            <a:endParaRPr lang="en-US" dirty="0"/>
          </a:p>
        </p:txBody>
      </p:sp>
      <p:cxnSp>
        <p:nvCxnSpPr>
          <p:cNvPr id="32" name="Straight Arrow Connector 31"/>
          <p:cNvCxnSpPr/>
          <p:nvPr/>
        </p:nvCxnSpPr>
        <p:spPr>
          <a:xfrm>
            <a:off x="4953000" y="4724400"/>
            <a:ext cx="1371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5029200" y="4419600"/>
            <a:ext cx="1109599" cy="369332"/>
          </a:xfrm>
          <a:prstGeom prst="rect">
            <a:avLst/>
          </a:prstGeom>
          <a:noFill/>
        </p:spPr>
        <p:txBody>
          <a:bodyPr wrap="none" rtlCol="0">
            <a:spAutoFit/>
          </a:bodyPr>
          <a:lstStyle/>
          <a:p>
            <a:r>
              <a:rPr lang="en-US" dirty="0" smtClean="0"/>
              <a:t>CLK250_2</a:t>
            </a:r>
            <a:endParaRPr lang="en-US" dirty="0"/>
          </a:p>
        </p:txBody>
      </p:sp>
      <p:cxnSp>
        <p:nvCxnSpPr>
          <p:cNvPr id="34" name="Straight Arrow Connector 33"/>
          <p:cNvCxnSpPr/>
          <p:nvPr/>
        </p:nvCxnSpPr>
        <p:spPr>
          <a:xfrm>
            <a:off x="4953000" y="5029200"/>
            <a:ext cx="1371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5029200" y="4724400"/>
            <a:ext cx="877163" cy="369332"/>
          </a:xfrm>
          <a:prstGeom prst="rect">
            <a:avLst/>
          </a:prstGeom>
          <a:noFill/>
        </p:spPr>
        <p:txBody>
          <a:bodyPr wrap="none" rtlCol="0">
            <a:spAutoFit/>
          </a:bodyPr>
          <a:lstStyle/>
          <a:p>
            <a:r>
              <a:rPr lang="en-US" dirty="0" smtClean="0"/>
              <a:t>CLK125</a:t>
            </a:r>
            <a:endParaRPr lang="en-US" dirty="0"/>
          </a:p>
        </p:txBody>
      </p:sp>
      <p:cxnSp>
        <p:nvCxnSpPr>
          <p:cNvPr id="36" name="Straight Arrow Connector 35"/>
          <p:cNvCxnSpPr/>
          <p:nvPr/>
        </p:nvCxnSpPr>
        <p:spPr>
          <a:xfrm>
            <a:off x="5486400" y="5334000"/>
            <a:ext cx="838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5334000" y="5029200"/>
            <a:ext cx="1066800" cy="369332"/>
          </a:xfrm>
          <a:prstGeom prst="rect">
            <a:avLst/>
          </a:prstGeom>
          <a:noFill/>
        </p:spPr>
        <p:txBody>
          <a:bodyPr wrap="square" rtlCol="0">
            <a:spAutoFit/>
          </a:bodyPr>
          <a:lstStyle/>
          <a:p>
            <a:r>
              <a:rPr lang="en-US" dirty="0" smtClean="0"/>
              <a:t>ASEL[1:0]</a:t>
            </a:r>
            <a:endParaRPr lang="en-US" dirty="0"/>
          </a:p>
        </p:txBody>
      </p:sp>
      <p:cxnSp>
        <p:nvCxnSpPr>
          <p:cNvPr id="38" name="Straight Arrow Connector 37"/>
          <p:cNvCxnSpPr/>
          <p:nvPr/>
        </p:nvCxnSpPr>
        <p:spPr>
          <a:xfrm>
            <a:off x="5181600" y="6477000"/>
            <a:ext cx="1143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5181600" y="6172200"/>
            <a:ext cx="1109484" cy="369332"/>
          </a:xfrm>
          <a:prstGeom prst="rect">
            <a:avLst/>
          </a:prstGeom>
          <a:noFill/>
        </p:spPr>
        <p:txBody>
          <a:bodyPr wrap="square" rtlCol="0">
            <a:spAutoFit/>
          </a:bodyPr>
          <a:lstStyle/>
          <a:p>
            <a:r>
              <a:rPr lang="en-US" dirty="0" smtClean="0"/>
              <a:t>BSEL[1:0]</a:t>
            </a:r>
            <a:endParaRPr lang="en-US" dirty="0"/>
          </a:p>
        </p:txBody>
      </p:sp>
      <p:cxnSp>
        <p:nvCxnSpPr>
          <p:cNvPr id="40" name="Straight Connector 39"/>
          <p:cNvCxnSpPr/>
          <p:nvPr/>
        </p:nvCxnSpPr>
        <p:spPr>
          <a:xfrm>
            <a:off x="6553200" y="5943600"/>
            <a:ext cx="381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6819900" y="6057900"/>
            <a:ext cx="2286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6438900" y="6057900"/>
            <a:ext cx="2286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6553200" y="6172200"/>
            <a:ext cx="381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6553200" y="5943600"/>
            <a:ext cx="381000" cy="22860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553200" y="5943600"/>
            <a:ext cx="381000" cy="22860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553200" y="4800600"/>
            <a:ext cx="381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a:off x="6819900" y="4914900"/>
            <a:ext cx="2286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5400000">
            <a:off x="6438900" y="4914900"/>
            <a:ext cx="2286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6553200" y="5029200"/>
            <a:ext cx="381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6553200" y="4800600"/>
            <a:ext cx="381000" cy="22860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6553200" y="4800600"/>
            <a:ext cx="381000" cy="22860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7239000" y="4724400"/>
            <a:ext cx="914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7239000" y="4495800"/>
            <a:ext cx="827471" cy="307777"/>
          </a:xfrm>
          <a:prstGeom prst="rect">
            <a:avLst/>
          </a:prstGeom>
          <a:noFill/>
        </p:spPr>
        <p:txBody>
          <a:bodyPr wrap="none" rtlCol="0">
            <a:spAutoFit/>
          </a:bodyPr>
          <a:lstStyle/>
          <a:p>
            <a:r>
              <a:rPr lang="en-US" sz="1400" dirty="0" smtClean="0"/>
              <a:t>P0_CLKA</a:t>
            </a:r>
            <a:endParaRPr lang="en-US" sz="1400" dirty="0"/>
          </a:p>
        </p:txBody>
      </p:sp>
      <p:cxnSp>
        <p:nvCxnSpPr>
          <p:cNvPr id="54" name="Straight Arrow Connector 53"/>
          <p:cNvCxnSpPr/>
          <p:nvPr/>
        </p:nvCxnSpPr>
        <p:spPr>
          <a:xfrm>
            <a:off x="7239000" y="5943600"/>
            <a:ext cx="914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7239000" y="5715000"/>
            <a:ext cx="821059" cy="307777"/>
          </a:xfrm>
          <a:prstGeom prst="rect">
            <a:avLst/>
          </a:prstGeom>
          <a:noFill/>
        </p:spPr>
        <p:txBody>
          <a:bodyPr wrap="none" rtlCol="0">
            <a:spAutoFit/>
          </a:bodyPr>
          <a:lstStyle/>
          <a:p>
            <a:r>
              <a:rPr lang="en-US" sz="1400" dirty="0" smtClean="0"/>
              <a:t>P0_CLKB</a:t>
            </a:r>
            <a:endParaRPr lang="en-US" sz="1400" dirty="0"/>
          </a:p>
        </p:txBody>
      </p:sp>
      <p:cxnSp>
        <p:nvCxnSpPr>
          <p:cNvPr id="56" name="Straight Arrow Connector 55"/>
          <p:cNvCxnSpPr/>
          <p:nvPr/>
        </p:nvCxnSpPr>
        <p:spPr>
          <a:xfrm>
            <a:off x="7239000" y="4953000"/>
            <a:ext cx="914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7239000" y="4724400"/>
            <a:ext cx="812595" cy="307777"/>
          </a:xfrm>
          <a:prstGeom prst="rect">
            <a:avLst/>
          </a:prstGeom>
          <a:noFill/>
        </p:spPr>
        <p:txBody>
          <a:bodyPr wrap="none" rtlCol="0">
            <a:spAutoFit/>
          </a:bodyPr>
          <a:lstStyle/>
          <a:p>
            <a:r>
              <a:rPr lang="en-US" sz="1400" dirty="0" smtClean="0"/>
              <a:t>P0_CLKC</a:t>
            </a:r>
            <a:endParaRPr lang="en-US" sz="1400" dirty="0"/>
          </a:p>
        </p:txBody>
      </p:sp>
      <p:cxnSp>
        <p:nvCxnSpPr>
          <p:cNvPr id="58" name="Straight Arrow Connector 57"/>
          <p:cNvCxnSpPr/>
          <p:nvPr/>
        </p:nvCxnSpPr>
        <p:spPr>
          <a:xfrm>
            <a:off x="7239000" y="6172200"/>
            <a:ext cx="914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7239000" y="5943600"/>
            <a:ext cx="833883" cy="307777"/>
          </a:xfrm>
          <a:prstGeom prst="rect">
            <a:avLst/>
          </a:prstGeom>
          <a:noFill/>
        </p:spPr>
        <p:txBody>
          <a:bodyPr wrap="none" rtlCol="0">
            <a:spAutoFit/>
          </a:bodyPr>
          <a:lstStyle/>
          <a:p>
            <a:r>
              <a:rPr lang="en-US" sz="1400" dirty="0" smtClean="0"/>
              <a:t>P0_CLKD</a:t>
            </a:r>
            <a:endParaRPr lang="en-US" sz="1400" dirty="0"/>
          </a:p>
        </p:txBody>
      </p:sp>
      <p:sp>
        <p:nvSpPr>
          <p:cNvPr id="60" name="Rectangle 59"/>
          <p:cNvSpPr/>
          <p:nvPr/>
        </p:nvSpPr>
        <p:spPr>
          <a:xfrm>
            <a:off x="2362200" y="2209800"/>
            <a:ext cx="914400" cy="1676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smtClean="0"/>
              <a:t>MC100EP57</a:t>
            </a:r>
            <a:endParaRPr lang="en-US" dirty="0"/>
          </a:p>
        </p:txBody>
      </p:sp>
      <p:cxnSp>
        <p:nvCxnSpPr>
          <p:cNvPr id="61" name="Straight Arrow Connector 60"/>
          <p:cNvCxnSpPr/>
          <p:nvPr/>
        </p:nvCxnSpPr>
        <p:spPr>
          <a:xfrm>
            <a:off x="3276600" y="3429000"/>
            <a:ext cx="762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4347603" y="3886200"/>
            <a:ext cx="681597" cy="276999"/>
          </a:xfrm>
          <a:prstGeom prst="rect">
            <a:avLst/>
          </a:prstGeom>
          <a:noFill/>
        </p:spPr>
        <p:txBody>
          <a:bodyPr wrap="none" rtlCol="0">
            <a:spAutoFit/>
          </a:bodyPr>
          <a:lstStyle/>
          <a:p>
            <a:r>
              <a:rPr lang="en-US" sz="1200" dirty="0" smtClean="0"/>
              <a:t>CLK2_in</a:t>
            </a:r>
            <a:endParaRPr lang="en-US" sz="1200" dirty="0"/>
          </a:p>
        </p:txBody>
      </p:sp>
      <p:cxnSp>
        <p:nvCxnSpPr>
          <p:cNvPr id="63" name="Straight Arrow Connector 62"/>
          <p:cNvCxnSpPr/>
          <p:nvPr/>
        </p:nvCxnSpPr>
        <p:spPr>
          <a:xfrm>
            <a:off x="4953000" y="4038600"/>
            <a:ext cx="990600" cy="1588"/>
          </a:xfrm>
          <a:prstGeom prst="straightConnector1">
            <a:avLst/>
          </a:prstGeom>
          <a:ln>
            <a:headEnd type="arrow"/>
            <a:tailEnd type="none"/>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4953000" y="3810000"/>
            <a:ext cx="755335" cy="307777"/>
          </a:xfrm>
          <a:prstGeom prst="rect">
            <a:avLst/>
          </a:prstGeom>
          <a:noFill/>
        </p:spPr>
        <p:txBody>
          <a:bodyPr wrap="none" rtlCol="0">
            <a:spAutoFit/>
          </a:bodyPr>
          <a:lstStyle/>
          <a:p>
            <a:r>
              <a:rPr lang="en-US" sz="1400" dirty="0" smtClean="0"/>
              <a:t>CLK2AD</a:t>
            </a:r>
            <a:endParaRPr lang="en-US" sz="1400" dirty="0"/>
          </a:p>
        </p:txBody>
      </p:sp>
      <p:cxnSp>
        <p:nvCxnSpPr>
          <p:cNvPr id="65" name="Straight Arrow Connector 64"/>
          <p:cNvCxnSpPr/>
          <p:nvPr/>
        </p:nvCxnSpPr>
        <p:spPr>
          <a:xfrm>
            <a:off x="1371600" y="3352800"/>
            <a:ext cx="990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1447800" y="3124200"/>
            <a:ext cx="1015214" cy="307777"/>
          </a:xfrm>
          <a:prstGeom prst="rect">
            <a:avLst/>
          </a:prstGeom>
          <a:noFill/>
        </p:spPr>
        <p:txBody>
          <a:bodyPr wrap="none" rtlCol="0">
            <a:spAutoFit/>
          </a:bodyPr>
          <a:lstStyle/>
          <a:p>
            <a:r>
              <a:rPr lang="en-US" sz="1400" dirty="0" err="1" smtClean="0"/>
              <a:t>External_In</a:t>
            </a:r>
            <a:endParaRPr lang="en-US" sz="1400" dirty="0"/>
          </a:p>
        </p:txBody>
      </p:sp>
      <p:cxnSp>
        <p:nvCxnSpPr>
          <p:cNvPr id="67" name="Straight Arrow Connector 66"/>
          <p:cNvCxnSpPr/>
          <p:nvPr/>
        </p:nvCxnSpPr>
        <p:spPr>
          <a:xfrm>
            <a:off x="1371600" y="2362200"/>
            <a:ext cx="990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1447800" y="2133600"/>
            <a:ext cx="835485" cy="307777"/>
          </a:xfrm>
          <a:prstGeom prst="rect">
            <a:avLst/>
          </a:prstGeom>
          <a:noFill/>
        </p:spPr>
        <p:txBody>
          <a:bodyPr wrap="none" rtlCol="0">
            <a:spAutoFit/>
          </a:bodyPr>
          <a:lstStyle/>
          <a:p>
            <a:r>
              <a:rPr lang="en-US" sz="1400" dirty="0" smtClean="0"/>
              <a:t>CLK_OSC</a:t>
            </a:r>
            <a:endParaRPr lang="en-US" sz="1400" dirty="0"/>
          </a:p>
        </p:txBody>
      </p:sp>
      <p:cxnSp>
        <p:nvCxnSpPr>
          <p:cNvPr id="69" name="Straight Arrow Connector 68"/>
          <p:cNvCxnSpPr/>
          <p:nvPr/>
        </p:nvCxnSpPr>
        <p:spPr>
          <a:xfrm>
            <a:off x="1371600" y="3050977"/>
            <a:ext cx="990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1371600" y="2822377"/>
            <a:ext cx="1082348" cy="307777"/>
          </a:xfrm>
          <a:prstGeom prst="rect">
            <a:avLst/>
          </a:prstGeom>
          <a:noFill/>
        </p:spPr>
        <p:txBody>
          <a:bodyPr wrap="none" rtlCol="0">
            <a:spAutoFit/>
          </a:bodyPr>
          <a:lstStyle/>
          <a:p>
            <a:r>
              <a:rPr lang="en-US" sz="1400" dirty="0" smtClean="0"/>
              <a:t>SUBSYS_CLK</a:t>
            </a:r>
            <a:endParaRPr lang="en-US" sz="1400" dirty="0"/>
          </a:p>
        </p:txBody>
      </p:sp>
      <p:cxnSp>
        <p:nvCxnSpPr>
          <p:cNvPr id="71" name="Straight Arrow Connector 70"/>
          <p:cNvCxnSpPr/>
          <p:nvPr/>
        </p:nvCxnSpPr>
        <p:spPr>
          <a:xfrm>
            <a:off x="1371600" y="2667000"/>
            <a:ext cx="990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1447800" y="2438400"/>
            <a:ext cx="707951" cy="307777"/>
          </a:xfrm>
          <a:prstGeom prst="rect">
            <a:avLst/>
          </a:prstGeom>
          <a:noFill/>
        </p:spPr>
        <p:txBody>
          <a:bodyPr wrap="none" rtlCol="0">
            <a:spAutoFit/>
          </a:bodyPr>
          <a:lstStyle/>
          <a:p>
            <a:r>
              <a:rPr lang="en-US" sz="1400" dirty="0" smtClean="0"/>
              <a:t>TS_CLK</a:t>
            </a:r>
            <a:endParaRPr lang="en-US" sz="1400" dirty="0"/>
          </a:p>
        </p:txBody>
      </p:sp>
      <p:cxnSp>
        <p:nvCxnSpPr>
          <p:cNvPr id="73" name="Straight Arrow Connector 72"/>
          <p:cNvCxnSpPr/>
          <p:nvPr/>
        </p:nvCxnSpPr>
        <p:spPr>
          <a:xfrm rot="10800000">
            <a:off x="3048000" y="4648200"/>
            <a:ext cx="990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3124200" y="4419600"/>
            <a:ext cx="939681" cy="307777"/>
          </a:xfrm>
          <a:prstGeom prst="rect">
            <a:avLst/>
          </a:prstGeom>
          <a:noFill/>
        </p:spPr>
        <p:txBody>
          <a:bodyPr wrap="none" rtlCol="0">
            <a:spAutoFit/>
          </a:bodyPr>
          <a:lstStyle/>
          <a:p>
            <a:r>
              <a:rPr lang="en-US" sz="1400" dirty="0" smtClean="0"/>
              <a:t>CLKFPGAR</a:t>
            </a:r>
            <a:endParaRPr lang="en-US" sz="1400" dirty="0"/>
          </a:p>
        </p:txBody>
      </p:sp>
      <p:cxnSp>
        <p:nvCxnSpPr>
          <p:cNvPr id="75" name="Straight Arrow Connector 74"/>
          <p:cNvCxnSpPr/>
          <p:nvPr/>
        </p:nvCxnSpPr>
        <p:spPr>
          <a:xfrm rot="10800000">
            <a:off x="3048000" y="5334000"/>
            <a:ext cx="990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3124200" y="5105400"/>
            <a:ext cx="904415" cy="307777"/>
          </a:xfrm>
          <a:prstGeom prst="rect">
            <a:avLst/>
          </a:prstGeom>
          <a:noFill/>
        </p:spPr>
        <p:txBody>
          <a:bodyPr wrap="none" rtlCol="0">
            <a:spAutoFit/>
          </a:bodyPr>
          <a:lstStyle/>
          <a:p>
            <a:r>
              <a:rPr lang="en-US" sz="1400" dirty="0" smtClean="0"/>
              <a:t>CLK250_3</a:t>
            </a:r>
            <a:endParaRPr lang="en-US" sz="1400" dirty="0"/>
          </a:p>
        </p:txBody>
      </p:sp>
      <p:cxnSp>
        <p:nvCxnSpPr>
          <p:cNvPr id="77" name="Straight Arrow Connector 76"/>
          <p:cNvCxnSpPr/>
          <p:nvPr/>
        </p:nvCxnSpPr>
        <p:spPr>
          <a:xfrm rot="10800000">
            <a:off x="3048000" y="5791200"/>
            <a:ext cx="990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8" name="TextBox 77"/>
          <p:cNvSpPr txBox="1"/>
          <p:nvPr/>
        </p:nvSpPr>
        <p:spPr>
          <a:xfrm>
            <a:off x="3124200" y="5562600"/>
            <a:ext cx="1015406" cy="307777"/>
          </a:xfrm>
          <a:prstGeom prst="rect">
            <a:avLst/>
          </a:prstGeom>
          <a:noFill/>
        </p:spPr>
        <p:txBody>
          <a:bodyPr wrap="none" rtlCol="0">
            <a:spAutoFit/>
          </a:bodyPr>
          <a:lstStyle/>
          <a:p>
            <a:r>
              <a:rPr lang="en-US" sz="1400" dirty="0" smtClean="0"/>
              <a:t>CLK_FREQ1</a:t>
            </a:r>
            <a:endParaRPr lang="en-US" sz="1400" dirty="0"/>
          </a:p>
        </p:txBody>
      </p:sp>
      <p:cxnSp>
        <p:nvCxnSpPr>
          <p:cNvPr id="79" name="Elbow Connector 78"/>
          <p:cNvCxnSpPr/>
          <p:nvPr/>
        </p:nvCxnSpPr>
        <p:spPr>
          <a:xfrm>
            <a:off x="5257800" y="5029200"/>
            <a:ext cx="1066800" cy="838200"/>
          </a:xfrm>
          <a:prstGeom prst="bentConnector3">
            <a:avLst>
              <a:gd name="adj1" fmla="val 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a:off x="4953000" y="6172200"/>
            <a:ext cx="1371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5105400" y="5867400"/>
            <a:ext cx="994183" cy="369332"/>
          </a:xfrm>
          <a:prstGeom prst="rect">
            <a:avLst/>
          </a:prstGeom>
          <a:noFill/>
        </p:spPr>
        <p:txBody>
          <a:bodyPr wrap="none" rtlCol="0">
            <a:spAutoFit/>
          </a:bodyPr>
          <a:lstStyle/>
          <a:p>
            <a:r>
              <a:rPr lang="en-US" dirty="0" smtClean="0"/>
              <a:t>CLK3125</a:t>
            </a:r>
            <a:endParaRPr lang="en-US" dirty="0"/>
          </a:p>
        </p:txBody>
      </p:sp>
      <p:cxnSp>
        <p:nvCxnSpPr>
          <p:cNvPr id="82" name="Straight Arrow Connector 81"/>
          <p:cNvCxnSpPr/>
          <p:nvPr/>
        </p:nvCxnSpPr>
        <p:spPr>
          <a:xfrm rot="10800000">
            <a:off x="3048000" y="6248400"/>
            <a:ext cx="990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3" name="TextBox 82"/>
          <p:cNvSpPr txBox="1"/>
          <p:nvPr/>
        </p:nvSpPr>
        <p:spPr>
          <a:xfrm>
            <a:off x="3124200" y="6019800"/>
            <a:ext cx="1015406" cy="307777"/>
          </a:xfrm>
          <a:prstGeom prst="rect">
            <a:avLst/>
          </a:prstGeom>
          <a:noFill/>
        </p:spPr>
        <p:txBody>
          <a:bodyPr wrap="none" rtlCol="0">
            <a:spAutoFit/>
          </a:bodyPr>
          <a:lstStyle/>
          <a:p>
            <a:r>
              <a:rPr lang="en-US" sz="1400" dirty="0" smtClean="0"/>
              <a:t>CLK_FREQ2</a:t>
            </a:r>
            <a:endParaRPr lang="en-US" sz="1400" dirty="0"/>
          </a:p>
        </p:txBody>
      </p:sp>
      <p:cxnSp>
        <p:nvCxnSpPr>
          <p:cNvPr id="84" name="Straight Arrow Connector 83"/>
          <p:cNvCxnSpPr/>
          <p:nvPr/>
        </p:nvCxnSpPr>
        <p:spPr>
          <a:xfrm>
            <a:off x="1371600" y="3733800"/>
            <a:ext cx="990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1371600" y="3426023"/>
            <a:ext cx="1032655" cy="307777"/>
          </a:xfrm>
          <a:prstGeom prst="rect">
            <a:avLst/>
          </a:prstGeom>
          <a:noFill/>
        </p:spPr>
        <p:txBody>
          <a:bodyPr wrap="none" rtlCol="0">
            <a:spAutoFit/>
          </a:bodyPr>
          <a:lstStyle/>
          <a:p>
            <a:r>
              <a:rPr lang="en-US" sz="1400" dirty="0" smtClean="0"/>
              <a:t>CLKSEL[1:0]</a:t>
            </a:r>
            <a:endParaRPr lang="en-US" sz="1400" dirty="0"/>
          </a:p>
        </p:txBody>
      </p:sp>
      <p:sp>
        <p:nvSpPr>
          <p:cNvPr id="86" name="Rectangle 85"/>
          <p:cNvSpPr/>
          <p:nvPr/>
        </p:nvSpPr>
        <p:spPr>
          <a:xfrm>
            <a:off x="2133600" y="4876800"/>
            <a:ext cx="914400" cy="1676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smtClean="0"/>
              <a:t>SY58607</a:t>
            </a:r>
            <a:endParaRPr lang="en-US" dirty="0"/>
          </a:p>
        </p:txBody>
      </p:sp>
      <p:cxnSp>
        <p:nvCxnSpPr>
          <p:cNvPr id="87" name="Straight Arrow Connector 86"/>
          <p:cNvCxnSpPr/>
          <p:nvPr/>
        </p:nvCxnSpPr>
        <p:spPr>
          <a:xfrm rot="10800000">
            <a:off x="1143000" y="5029200"/>
            <a:ext cx="990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19200" y="4800600"/>
            <a:ext cx="841897" cy="307777"/>
          </a:xfrm>
          <a:prstGeom prst="rect">
            <a:avLst/>
          </a:prstGeom>
          <a:noFill/>
        </p:spPr>
        <p:txBody>
          <a:bodyPr wrap="none" rtlCol="0">
            <a:spAutoFit/>
          </a:bodyPr>
          <a:lstStyle/>
          <a:p>
            <a:r>
              <a:rPr lang="en-US" sz="1400" dirty="0" smtClean="0"/>
              <a:t>CLKFPGA</a:t>
            </a:r>
            <a:endParaRPr lang="en-US" sz="1400" dirty="0"/>
          </a:p>
        </p:txBody>
      </p:sp>
      <p:cxnSp>
        <p:nvCxnSpPr>
          <p:cNvPr id="89" name="Straight Arrow Connector 88"/>
          <p:cNvCxnSpPr/>
          <p:nvPr/>
        </p:nvCxnSpPr>
        <p:spPr>
          <a:xfrm rot="10800000">
            <a:off x="1143000" y="5257800"/>
            <a:ext cx="990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a:off x="1219200" y="5029200"/>
            <a:ext cx="997389" cy="307777"/>
          </a:xfrm>
          <a:prstGeom prst="rect">
            <a:avLst/>
          </a:prstGeom>
          <a:noFill/>
        </p:spPr>
        <p:txBody>
          <a:bodyPr wrap="none" rtlCol="0">
            <a:spAutoFit/>
          </a:bodyPr>
          <a:lstStyle/>
          <a:p>
            <a:r>
              <a:rPr lang="en-US" sz="1400" dirty="0" smtClean="0"/>
              <a:t>CLK250_P2</a:t>
            </a:r>
            <a:endParaRPr lang="en-US" sz="1400" dirty="0"/>
          </a:p>
        </p:txBody>
      </p:sp>
      <p:cxnSp>
        <p:nvCxnSpPr>
          <p:cNvPr id="91" name="Straight Arrow Connector 90"/>
          <p:cNvCxnSpPr/>
          <p:nvPr/>
        </p:nvCxnSpPr>
        <p:spPr>
          <a:xfrm rot="10800000">
            <a:off x="1143000" y="5562600"/>
            <a:ext cx="990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1219200" y="5334000"/>
            <a:ext cx="1018227" cy="307777"/>
          </a:xfrm>
          <a:prstGeom prst="rect">
            <a:avLst/>
          </a:prstGeom>
          <a:noFill/>
        </p:spPr>
        <p:txBody>
          <a:bodyPr wrap="none" rtlCol="0">
            <a:spAutoFit/>
          </a:bodyPr>
          <a:lstStyle/>
          <a:p>
            <a:r>
              <a:rPr lang="en-US" sz="1400" dirty="0" smtClean="0"/>
              <a:t>CLKTDC_P2</a:t>
            </a:r>
            <a:endParaRPr lang="en-US" sz="1400" dirty="0"/>
          </a:p>
        </p:txBody>
      </p:sp>
      <p:cxnSp>
        <p:nvCxnSpPr>
          <p:cNvPr id="93" name="Straight Arrow Connector 92"/>
          <p:cNvCxnSpPr/>
          <p:nvPr/>
        </p:nvCxnSpPr>
        <p:spPr>
          <a:xfrm rot="10800000">
            <a:off x="1143000" y="5791200"/>
            <a:ext cx="990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4" name="TextBox 93"/>
          <p:cNvSpPr txBox="1"/>
          <p:nvPr/>
        </p:nvSpPr>
        <p:spPr>
          <a:xfrm>
            <a:off x="1219200" y="5562600"/>
            <a:ext cx="744114" cy="307777"/>
          </a:xfrm>
          <a:prstGeom prst="rect">
            <a:avLst/>
          </a:prstGeom>
          <a:noFill/>
        </p:spPr>
        <p:txBody>
          <a:bodyPr wrap="none" rtlCol="0">
            <a:spAutoFit/>
          </a:bodyPr>
          <a:lstStyle/>
          <a:p>
            <a:r>
              <a:rPr lang="en-US" sz="1400" dirty="0" smtClean="0"/>
              <a:t>CLKTDC</a:t>
            </a:r>
            <a:endParaRPr lang="en-US" sz="1400" dirty="0"/>
          </a:p>
        </p:txBody>
      </p:sp>
      <p:cxnSp>
        <p:nvCxnSpPr>
          <p:cNvPr id="95" name="Straight Arrow Connector 94"/>
          <p:cNvCxnSpPr/>
          <p:nvPr/>
        </p:nvCxnSpPr>
        <p:spPr>
          <a:xfrm rot="10800000">
            <a:off x="1143000" y="6172200"/>
            <a:ext cx="990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1219200" y="5943600"/>
            <a:ext cx="1034257" cy="307777"/>
          </a:xfrm>
          <a:prstGeom prst="rect">
            <a:avLst/>
          </a:prstGeom>
          <a:noFill/>
        </p:spPr>
        <p:txBody>
          <a:bodyPr wrap="none" rtlCol="0">
            <a:spAutoFit/>
          </a:bodyPr>
          <a:lstStyle/>
          <a:p>
            <a:r>
              <a:rPr lang="en-US" sz="1400" dirty="0" smtClean="0"/>
              <a:t>CLKADC_P2</a:t>
            </a:r>
            <a:endParaRPr lang="en-US" sz="1400" dirty="0"/>
          </a:p>
        </p:txBody>
      </p:sp>
      <p:cxnSp>
        <p:nvCxnSpPr>
          <p:cNvPr id="97" name="Straight Arrow Connector 96"/>
          <p:cNvCxnSpPr/>
          <p:nvPr/>
        </p:nvCxnSpPr>
        <p:spPr>
          <a:xfrm rot="10800000">
            <a:off x="1143000" y="6400800"/>
            <a:ext cx="990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8" name="TextBox 97"/>
          <p:cNvSpPr txBox="1"/>
          <p:nvPr/>
        </p:nvSpPr>
        <p:spPr>
          <a:xfrm>
            <a:off x="1219200" y="6172200"/>
            <a:ext cx="760144" cy="307777"/>
          </a:xfrm>
          <a:prstGeom prst="rect">
            <a:avLst/>
          </a:prstGeom>
          <a:noFill/>
        </p:spPr>
        <p:txBody>
          <a:bodyPr wrap="none" rtlCol="0">
            <a:spAutoFit/>
          </a:bodyPr>
          <a:lstStyle/>
          <a:p>
            <a:r>
              <a:rPr lang="en-US" sz="1400" dirty="0" smtClean="0"/>
              <a:t>CLKADC</a:t>
            </a:r>
            <a:endParaRPr lang="en-US" sz="1400" dirty="0"/>
          </a:p>
        </p:txBody>
      </p:sp>
      <p:sp>
        <p:nvSpPr>
          <p:cNvPr id="99" name="TextBox 98"/>
          <p:cNvSpPr txBox="1"/>
          <p:nvPr/>
        </p:nvSpPr>
        <p:spPr>
          <a:xfrm>
            <a:off x="1295400" y="1524000"/>
            <a:ext cx="2971800" cy="400110"/>
          </a:xfrm>
          <a:prstGeom prst="rect">
            <a:avLst/>
          </a:prstGeom>
          <a:noFill/>
        </p:spPr>
        <p:txBody>
          <a:bodyPr wrap="square" rtlCol="0">
            <a:spAutoFit/>
          </a:bodyPr>
          <a:lstStyle/>
          <a:p>
            <a:r>
              <a:rPr lang="en-US" sz="2000" dirty="0" smtClean="0"/>
              <a:t>2.1  Clock Distribution</a:t>
            </a:r>
            <a:endParaRPr lang="en-US" sz="2000" dirty="0"/>
          </a:p>
        </p:txBody>
      </p:sp>
      <p:sp>
        <p:nvSpPr>
          <p:cNvPr id="100" name="TextBox 99"/>
          <p:cNvSpPr txBox="1"/>
          <p:nvPr/>
        </p:nvSpPr>
        <p:spPr>
          <a:xfrm>
            <a:off x="3962400" y="3276600"/>
            <a:ext cx="681597" cy="276999"/>
          </a:xfrm>
          <a:prstGeom prst="rect">
            <a:avLst/>
          </a:prstGeom>
          <a:noFill/>
        </p:spPr>
        <p:txBody>
          <a:bodyPr wrap="none" rtlCol="0">
            <a:spAutoFit/>
          </a:bodyPr>
          <a:lstStyle/>
          <a:p>
            <a:r>
              <a:rPr lang="en-US" sz="1200" dirty="0" smtClean="0"/>
              <a:t>CLK1_in</a:t>
            </a:r>
            <a:endParaRPr lang="en-US" sz="1200" dirty="0"/>
          </a:p>
        </p:txBody>
      </p:sp>
      <p:cxnSp>
        <p:nvCxnSpPr>
          <p:cNvPr id="101" name="Elbow Connector 100"/>
          <p:cNvCxnSpPr/>
          <p:nvPr/>
        </p:nvCxnSpPr>
        <p:spPr>
          <a:xfrm>
            <a:off x="5943600" y="4038600"/>
            <a:ext cx="2286000" cy="1588"/>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rot="5400000" flipH="1" flipV="1">
            <a:off x="8077200" y="3886200"/>
            <a:ext cx="304800" cy="0"/>
          </a:xfrm>
          <a:prstGeom prst="line">
            <a:avLst/>
          </a:prstGeom>
        </p:spPr>
        <p:style>
          <a:lnRef idx="1">
            <a:schemeClr val="accent1"/>
          </a:lnRef>
          <a:fillRef idx="0">
            <a:schemeClr val="accent1"/>
          </a:fillRef>
          <a:effectRef idx="0">
            <a:schemeClr val="accent1"/>
          </a:effectRef>
          <a:fontRef idx="minor">
            <a:schemeClr val="tx1"/>
          </a:fontRef>
        </p:style>
      </p:cxnSp>
      <p:sp>
        <p:nvSpPr>
          <p:cNvPr id="103" name="Date Placeholder 102"/>
          <p:cNvSpPr>
            <a:spLocks noGrp="1"/>
          </p:cNvSpPr>
          <p:nvPr>
            <p:ph type="dt" sz="half" idx="10"/>
          </p:nvPr>
        </p:nvSpPr>
        <p:spPr/>
        <p:txBody>
          <a:bodyPr/>
          <a:lstStyle/>
          <a:p>
            <a:fld id="{D45C22B0-C8CC-49F5-A3DC-90CD77FB258D}" type="datetime1">
              <a:rPr lang="en-US" smtClean="0"/>
              <a:t>7/2/2010</a:t>
            </a:fld>
            <a:endParaRPr lang="en-US"/>
          </a:p>
        </p:txBody>
      </p:sp>
      <p:sp>
        <p:nvSpPr>
          <p:cNvPr id="104" name="Slide Number Placeholder 103"/>
          <p:cNvSpPr>
            <a:spLocks noGrp="1"/>
          </p:cNvSpPr>
          <p:nvPr>
            <p:ph type="sldNum" sz="quarter" idx="12"/>
          </p:nvPr>
        </p:nvSpPr>
        <p:spPr/>
        <p:txBody>
          <a:bodyPr/>
          <a:lstStyle/>
          <a:p>
            <a:fld id="{2137C638-EF9B-4E99-89A8-0D440D12FEEE}" type="slidenum">
              <a:rPr lang="en-US" smtClean="0"/>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Rectangle 101"/>
          <p:cNvSpPr/>
          <p:nvPr/>
        </p:nvSpPr>
        <p:spPr>
          <a:xfrm>
            <a:off x="2767275" y="685800"/>
            <a:ext cx="3910814" cy="461665"/>
          </a:xfrm>
          <a:prstGeom prst="rect">
            <a:avLst/>
          </a:prstGeom>
          <a:solidFill>
            <a:srgbClr val="0000FF">
              <a:alpha val="51000"/>
            </a:srgbClr>
          </a:solidFill>
        </p:spPr>
        <p:txBody>
          <a:bodyPr wrap="none">
            <a:spAutoFit/>
          </a:bodyPr>
          <a:lstStyle/>
          <a:p>
            <a:r>
              <a:rPr lang="en-US" sz="2400" dirty="0" smtClean="0"/>
              <a:t>2. TID Structure and functions</a:t>
            </a:r>
          </a:p>
        </p:txBody>
      </p:sp>
      <p:sp>
        <p:nvSpPr>
          <p:cNvPr id="103" name="Rectangle 102"/>
          <p:cNvSpPr/>
          <p:nvPr/>
        </p:nvSpPr>
        <p:spPr>
          <a:xfrm>
            <a:off x="3352800" y="3200400"/>
            <a:ext cx="1905000" cy="1676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FPGA</a:t>
            </a:r>
            <a:endParaRPr lang="en-US" dirty="0"/>
          </a:p>
        </p:txBody>
      </p:sp>
      <p:sp>
        <p:nvSpPr>
          <p:cNvPr id="104" name="Rectangle 103"/>
          <p:cNvSpPr/>
          <p:nvPr/>
        </p:nvSpPr>
        <p:spPr>
          <a:xfrm>
            <a:off x="1066800" y="3429000"/>
            <a:ext cx="8382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Front Panel</a:t>
            </a:r>
            <a:endParaRPr lang="en-US" dirty="0"/>
          </a:p>
        </p:txBody>
      </p:sp>
      <p:sp>
        <p:nvSpPr>
          <p:cNvPr id="105" name="Rectangle 104"/>
          <p:cNvSpPr/>
          <p:nvPr/>
        </p:nvSpPr>
        <p:spPr>
          <a:xfrm>
            <a:off x="1066800" y="4419600"/>
            <a:ext cx="8382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Mezz</a:t>
            </a:r>
            <a:r>
              <a:rPr lang="en-US" dirty="0" smtClean="0"/>
              <a:t>. (Rev2)</a:t>
            </a:r>
            <a:endParaRPr lang="en-US" dirty="0"/>
          </a:p>
        </p:txBody>
      </p:sp>
      <p:sp>
        <p:nvSpPr>
          <p:cNvPr id="106" name="Rectangle 105"/>
          <p:cNvSpPr/>
          <p:nvPr/>
        </p:nvSpPr>
        <p:spPr>
          <a:xfrm>
            <a:off x="6781800" y="1295400"/>
            <a:ext cx="685800"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 lIns="0" tIns="0" rIns="0" bIns="0" rtlCol="0" anchor="ctr"/>
          <a:lstStyle/>
          <a:p>
            <a:pPr algn="ctr"/>
            <a:r>
              <a:rPr lang="en-US" dirty="0" smtClean="0"/>
              <a:t>MC100LVEP14</a:t>
            </a:r>
            <a:endParaRPr lang="en-US" dirty="0"/>
          </a:p>
        </p:txBody>
      </p:sp>
      <p:sp>
        <p:nvSpPr>
          <p:cNvPr id="107" name="Rectangle 106"/>
          <p:cNvSpPr/>
          <p:nvPr/>
        </p:nvSpPr>
        <p:spPr>
          <a:xfrm>
            <a:off x="4953000" y="1981200"/>
            <a:ext cx="9906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SY58607</a:t>
            </a:r>
            <a:endParaRPr lang="en-US" dirty="0"/>
          </a:p>
        </p:txBody>
      </p:sp>
      <p:sp>
        <p:nvSpPr>
          <p:cNvPr id="108" name="Rectangle 107"/>
          <p:cNvSpPr/>
          <p:nvPr/>
        </p:nvSpPr>
        <p:spPr>
          <a:xfrm>
            <a:off x="3048000" y="1981200"/>
            <a:ext cx="11430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ADN2805</a:t>
            </a:r>
            <a:endParaRPr lang="en-US" dirty="0"/>
          </a:p>
        </p:txBody>
      </p:sp>
      <p:sp>
        <p:nvSpPr>
          <p:cNvPr id="109" name="Rectangle 108"/>
          <p:cNvSpPr/>
          <p:nvPr/>
        </p:nvSpPr>
        <p:spPr>
          <a:xfrm>
            <a:off x="1066800" y="1981200"/>
            <a:ext cx="8382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P0</a:t>
            </a:r>
            <a:endParaRPr lang="en-US" dirty="0"/>
          </a:p>
        </p:txBody>
      </p:sp>
      <p:sp>
        <p:nvSpPr>
          <p:cNvPr id="110" name="Freeform 109"/>
          <p:cNvSpPr/>
          <p:nvPr/>
        </p:nvSpPr>
        <p:spPr>
          <a:xfrm>
            <a:off x="6848475" y="1657350"/>
            <a:ext cx="92075" cy="612775"/>
          </a:xfrm>
          <a:custGeom>
            <a:avLst/>
            <a:gdLst>
              <a:gd name="connsiteX0" fmla="*/ 3175 w 92075"/>
              <a:gd name="connsiteY0" fmla="*/ 0 h 612775"/>
              <a:gd name="connsiteX1" fmla="*/ 0 w 92075"/>
              <a:gd name="connsiteY1" fmla="*/ 612775 h 612775"/>
              <a:gd name="connsiteX2" fmla="*/ 85725 w 92075"/>
              <a:gd name="connsiteY2" fmla="*/ 552450 h 612775"/>
              <a:gd name="connsiteX3" fmla="*/ 92075 w 92075"/>
              <a:gd name="connsiteY3" fmla="*/ 63500 h 612775"/>
              <a:gd name="connsiteX4" fmla="*/ 3175 w 92075"/>
              <a:gd name="connsiteY4" fmla="*/ 0 h 612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075" h="612775">
                <a:moveTo>
                  <a:pt x="3175" y="0"/>
                </a:moveTo>
                <a:cubicBezTo>
                  <a:pt x="2117" y="204258"/>
                  <a:pt x="1058" y="408517"/>
                  <a:pt x="0" y="612775"/>
                </a:cubicBezTo>
                <a:lnTo>
                  <a:pt x="85725" y="552450"/>
                </a:lnTo>
                <a:cubicBezTo>
                  <a:pt x="87842" y="389467"/>
                  <a:pt x="89958" y="226483"/>
                  <a:pt x="92075" y="63500"/>
                </a:cubicBezTo>
                <a:lnTo>
                  <a:pt x="3175"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1" name="Straight Connector 110"/>
          <p:cNvCxnSpPr/>
          <p:nvPr/>
        </p:nvCxnSpPr>
        <p:spPr>
          <a:xfrm>
            <a:off x="6934200" y="1981200"/>
            <a:ext cx="304800" cy="0"/>
          </a:xfrm>
          <a:prstGeom prst="line">
            <a:avLst/>
          </a:prstGeom>
        </p:spPr>
        <p:style>
          <a:lnRef idx="1">
            <a:schemeClr val="accent1"/>
          </a:lnRef>
          <a:fillRef idx="0">
            <a:schemeClr val="accent1"/>
          </a:fillRef>
          <a:effectRef idx="0">
            <a:schemeClr val="accent1"/>
          </a:effectRef>
          <a:fontRef idx="minor">
            <a:schemeClr val="tx1"/>
          </a:fontRef>
        </p:style>
      </p:cxnSp>
      <p:sp>
        <p:nvSpPr>
          <p:cNvPr id="112" name="Freeform 111"/>
          <p:cNvSpPr/>
          <p:nvPr/>
        </p:nvSpPr>
        <p:spPr>
          <a:xfrm>
            <a:off x="7321550" y="1390650"/>
            <a:ext cx="98425" cy="152400"/>
          </a:xfrm>
          <a:custGeom>
            <a:avLst/>
            <a:gdLst>
              <a:gd name="connsiteX0" fmla="*/ 0 w 98425"/>
              <a:gd name="connsiteY0" fmla="*/ 0 h 152400"/>
              <a:gd name="connsiteX1" fmla="*/ 0 w 98425"/>
              <a:gd name="connsiteY1" fmla="*/ 152400 h 152400"/>
              <a:gd name="connsiteX2" fmla="*/ 98425 w 98425"/>
              <a:gd name="connsiteY2" fmla="*/ 53975 h 152400"/>
              <a:gd name="connsiteX3" fmla="*/ 0 w 98425"/>
              <a:gd name="connsiteY3" fmla="*/ 0 h 152400"/>
            </a:gdLst>
            <a:ahLst/>
            <a:cxnLst>
              <a:cxn ang="0">
                <a:pos x="connsiteX0" y="connsiteY0"/>
              </a:cxn>
              <a:cxn ang="0">
                <a:pos x="connsiteX1" y="connsiteY1"/>
              </a:cxn>
              <a:cxn ang="0">
                <a:pos x="connsiteX2" y="connsiteY2"/>
              </a:cxn>
              <a:cxn ang="0">
                <a:pos x="connsiteX3" y="connsiteY3"/>
              </a:cxn>
            </a:cxnLst>
            <a:rect l="l" t="t" r="r" b="b"/>
            <a:pathLst>
              <a:path w="98425" h="152400">
                <a:moveTo>
                  <a:pt x="0" y="0"/>
                </a:moveTo>
                <a:lnTo>
                  <a:pt x="0" y="152400"/>
                </a:lnTo>
                <a:lnTo>
                  <a:pt x="98425" y="53975"/>
                </a:lnTo>
                <a:lnTo>
                  <a:pt x="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112"/>
          <p:cNvSpPr/>
          <p:nvPr/>
        </p:nvSpPr>
        <p:spPr>
          <a:xfrm>
            <a:off x="7315200" y="1600200"/>
            <a:ext cx="98425" cy="152400"/>
          </a:xfrm>
          <a:custGeom>
            <a:avLst/>
            <a:gdLst>
              <a:gd name="connsiteX0" fmla="*/ 0 w 98425"/>
              <a:gd name="connsiteY0" fmla="*/ 0 h 152400"/>
              <a:gd name="connsiteX1" fmla="*/ 0 w 98425"/>
              <a:gd name="connsiteY1" fmla="*/ 152400 h 152400"/>
              <a:gd name="connsiteX2" fmla="*/ 98425 w 98425"/>
              <a:gd name="connsiteY2" fmla="*/ 53975 h 152400"/>
              <a:gd name="connsiteX3" fmla="*/ 0 w 98425"/>
              <a:gd name="connsiteY3" fmla="*/ 0 h 152400"/>
            </a:gdLst>
            <a:ahLst/>
            <a:cxnLst>
              <a:cxn ang="0">
                <a:pos x="connsiteX0" y="connsiteY0"/>
              </a:cxn>
              <a:cxn ang="0">
                <a:pos x="connsiteX1" y="connsiteY1"/>
              </a:cxn>
              <a:cxn ang="0">
                <a:pos x="connsiteX2" y="connsiteY2"/>
              </a:cxn>
              <a:cxn ang="0">
                <a:pos x="connsiteX3" y="connsiteY3"/>
              </a:cxn>
            </a:cxnLst>
            <a:rect l="l" t="t" r="r" b="b"/>
            <a:pathLst>
              <a:path w="98425" h="152400">
                <a:moveTo>
                  <a:pt x="0" y="0"/>
                </a:moveTo>
                <a:lnTo>
                  <a:pt x="0" y="152400"/>
                </a:lnTo>
                <a:lnTo>
                  <a:pt x="98425" y="53975"/>
                </a:lnTo>
                <a:lnTo>
                  <a:pt x="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13"/>
          <p:cNvSpPr/>
          <p:nvPr/>
        </p:nvSpPr>
        <p:spPr>
          <a:xfrm>
            <a:off x="7315200" y="1828800"/>
            <a:ext cx="98425" cy="152400"/>
          </a:xfrm>
          <a:custGeom>
            <a:avLst/>
            <a:gdLst>
              <a:gd name="connsiteX0" fmla="*/ 0 w 98425"/>
              <a:gd name="connsiteY0" fmla="*/ 0 h 152400"/>
              <a:gd name="connsiteX1" fmla="*/ 0 w 98425"/>
              <a:gd name="connsiteY1" fmla="*/ 152400 h 152400"/>
              <a:gd name="connsiteX2" fmla="*/ 98425 w 98425"/>
              <a:gd name="connsiteY2" fmla="*/ 53975 h 152400"/>
              <a:gd name="connsiteX3" fmla="*/ 0 w 98425"/>
              <a:gd name="connsiteY3" fmla="*/ 0 h 152400"/>
            </a:gdLst>
            <a:ahLst/>
            <a:cxnLst>
              <a:cxn ang="0">
                <a:pos x="connsiteX0" y="connsiteY0"/>
              </a:cxn>
              <a:cxn ang="0">
                <a:pos x="connsiteX1" y="connsiteY1"/>
              </a:cxn>
              <a:cxn ang="0">
                <a:pos x="connsiteX2" y="connsiteY2"/>
              </a:cxn>
              <a:cxn ang="0">
                <a:pos x="connsiteX3" y="connsiteY3"/>
              </a:cxn>
            </a:cxnLst>
            <a:rect l="l" t="t" r="r" b="b"/>
            <a:pathLst>
              <a:path w="98425" h="152400">
                <a:moveTo>
                  <a:pt x="0" y="0"/>
                </a:moveTo>
                <a:lnTo>
                  <a:pt x="0" y="152400"/>
                </a:lnTo>
                <a:lnTo>
                  <a:pt x="98425" y="53975"/>
                </a:lnTo>
                <a:lnTo>
                  <a:pt x="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114"/>
          <p:cNvSpPr/>
          <p:nvPr/>
        </p:nvSpPr>
        <p:spPr>
          <a:xfrm>
            <a:off x="7315200" y="2057400"/>
            <a:ext cx="98425" cy="152400"/>
          </a:xfrm>
          <a:custGeom>
            <a:avLst/>
            <a:gdLst>
              <a:gd name="connsiteX0" fmla="*/ 0 w 98425"/>
              <a:gd name="connsiteY0" fmla="*/ 0 h 152400"/>
              <a:gd name="connsiteX1" fmla="*/ 0 w 98425"/>
              <a:gd name="connsiteY1" fmla="*/ 152400 h 152400"/>
              <a:gd name="connsiteX2" fmla="*/ 98425 w 98425"/>
              <a:gd name="connsiteY2" fmla="*/ 53975 h 152400"/>
              <a:gd name="connsiteX3" fmla="*/ 0 w 98425"/>
              <a:gd name="connsiteY3" fmla="*/ 0 h 152400"/>
            </a:gdLst>
            <a:ahLst/>
            <a:cxnLst>
              <a:cxn ang="0">
                <a:pos x="connsiteX0" y="connsiteY0"/>
              </a:cxn>
              <a:cxn ang="0">
                <a:pos x="connsiteX1" y="connsiteY1"/>
              </a:cxn>
              <a:cxn ang="0">
                <a:pos x="connsiteX2" y="connsiteY2"/>
              </a:cxn>
              <a:cxn ang="0">
                <a:pos x="connsiteX3" y="connsiteY3"/>
              </a:cxn>
            </a:cxnLst>
            <a:rect l="l" t="t" r="r" b="b"/>
            <a:pathLst>
              <a:path w="98425" h="152400">
                <a:moveTo>
                  <a:pt x="0" y="0"/>
                </a:moveTo>
                <a:lnTo>
                  <a:pt x="0" y="152400"/>
                </a:lnTo>
                <a:lnTo>
                  <a:pt x="98425" y="53975"/>
                </a:lnTo>
                <a:lnTo>
                  <a:pt x="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115"/>
          <p:cNvSpPr/>
          <p:nvPr/>
        </p:nvSpPr>
        <p:spPr>
          <a:xfrm>
            <a:off x="7315200" y="2286000"/>
            <a:ext cx="98425" cy="152400"/>
          </a:xfrm>
          <a:custGeom>
            <a:avLst/>
            <a:gdLst>
              <a:gd name="connsiteX0" fmla="*/ 0 w 98425"/>
              <a:gd name="connsiteY0" fmla="*/ 0 h 152400"/>
              <a:gd name="connsiteX1" fmla="*/ 0 w 98425"/>
              <a:gd name="connsiteY1" fmla="*/ 152400 h 152400"/>
              <a:gd name="connsiteX2" fmla="*/ 98425 w 98425"/>
              <a:gd name="connsiteY2" fmla="*/ 53975 h 152400"/>
              <a:gd name="connsiteX3" fmla="*/ 0 w 98425"/>
              <a:gd name="connsiteY3" fmla="*/ 0 h 152400"/>
            </a:gdLst>
            <a:ahLst/>
            <a:cxnLst>
              <a:cxn ang="0">
                <a:pos x="connsiteX0" y="connsiteY0"/>
              </a:cxn>
              <a:cxn ang="0">
                <a:pos x="connsiteX1" y="connsiteY1"/>
              </a:cxn>
              <a:cxn ang="0">
                <a:pos x="connsiteX2" y="connsiteY2"/>
              </a:cxn>
              <a:cxn ang="0">
                <a:pos x="connsiteX3" y="connsiteY3"/>
              </a:cxn>
            </a:cxnLst>
            <a:rect l="l" t="t" r="r" b="b"/>
            <a:pathLst>
              <a:path w="98425" h="152400">
                <a:moveTo>
                  <a:pt x="0" y="0"/>
                </a:moveTo>
                <a:lnTo>
                  <a:pt x="0" y="152400"/>
                </a:lnTo>
                <a:lnTo>
                  <a:pt x="98425" y="53975"/>
                </a:lnTo>
                <a:lnTo>
                  <a:pt x="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7" name="Straight Connector 116"/>
          <p:cNvCxnSpPr>
            <a:stCxn id="112" idx="2"/>
          </p:cNvCxnSpPr>
          <p:nvPr/>
        </p:nvCxnSpPr>
        <p:spPr>
          <a:xfrm>
            <a:off x="7419975" y="1444625"/>
            <a:ext cx="47625" cy="31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rot="10800000">
            <a:off x="6781800" y="1828800"/>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9" name="Straight Arrow Connector 118"/>
          <p:cNvCxnSpPr>
            <a:stCxn id="109" idx="3"/>
            <a:endCxn id="108" idx="1"/>
          </p:cNvCxnSpPr>
          <p:nvPr/>
        </p:nvCxnSpPr>
        <p:spPr>
          <a:xfrm>
            <a:off x="1905000" y="2247900"/>
            <a:ext cx="1143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0" name="Straight Arrow Connector 119"/>
          <p:cNvCxnSpPr>
            <a:stCxn id="108" idx="3"/>
            <a:endCxn id="107" idx="1"/>
          </p:cNvCxnSpPr>
          <p:nvPr/>
        </p:nvCxnSpPr>
        <p:spPr>
          <a:xfrm>
            <a:off x="4191000" y="2247900"/>
            <a:ext cx="762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1" name="Elbow Connector 120"/>
          <p:cNvCxnSpPr/>
          <p:nvPr/>
        </p:nvCxnSpPr>
        <p:spPr>
          <a:xfrm flipV="1">
            <a:off x="5943600" y="1828800"/>
            <a:ext cx="838200" cy="30480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a:off x="5943600" y="24384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rot="5400000">
            <a:off x="5676900" y="3086100"/>
            <a:ext cx="1295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4" name="Straight Arrow Connector 123"/>
          <p:cNvCxnSpPr/>
          <p:nvPr/>
        </p:nvCxnSpPr>
        <p:spPr>
          <a:xfrm>
            <a:off x="6324600" y="3733800"/>
            <a:ext cx="457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5" name="Rectangle 124"/>
          <p:cNvSpPr/>
          <p:nvPr/>
        </p:nvSpPr>
        <p:spPr>
          <a:xfrm>
            <a:off x="6781800" y="3200400"/>
            <a:ext cx="685800"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 lIns="0" tIns="0" rIns="0" bIns="0" rtlCol="0" anchor="ctr"/>
          <a:lstStyle/>
          <a:p>
            <a:pPr algn="ctr"/>
            <a:r>
              <a:rPr lang="en-US" dirty="0" smtClean="0"/>
              <a:t>MC100LVEP14</a:t>
            </a:r>
            <a:endParaRPr lang="en-US" dirty="0"/>
          </a:p>
        </p:txBody>
      </p:sp>
      <p:sp>
        <p:nvSpPr>
          <p:cNvPr id="126" name="Freeform 125"/>
          <p:cNvSpPr/>
          <p:nvPr/>
        </p:nvSpPr>
        <p:spPr>
          <a:xfrm>
            <a:off x="6848475" y="3562350"/>
            <a:ext cx="92075" cy="612775"/>
          </a:xfrm>
          <a:custGeom>
            <a:avLst/>
            <a:gdLst>
              <a:gd name="connsiteX0" fmla="*/ 3175 w 92075"/>
              <a:gd name="connsiteY0" fmla="*/ 0 h 612775"/>
              <a:gd name="connsiteX1" fmla="*/ 0 w 92075"/>
              <a:gd name="connsiteY1" fmla="*/ 612775 h 612775"/>
              <a:gd name="connsiteX2" fmla="*/ 85725 w 92075"/>
              <a:gd name="connsiteY2" fmla="*/ 552450 h 612775"/>
              <a:gd name="connsiteX3" fmla="*/ 92075 w 92075"/>
              <a:gd name="connsiteY3" fmla="*/ 63500 h 612775"/>
              <a:gd name="connsiteX4" fmla="*/ 3175 w 92075"/>
              <a:gd name="connsiteY4" fmla="*/ 0 h 612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075" h="612775">
                <a:moveTo>
                  <a:pt x="3175" y="0"/>
                </a:moveTo>
                <a:cubicBezTo>
                  <a:pt x="2117" y="204258"/>
                  <a:pt x="1058" y="408517"/>
                  <a:pt x="0" y="612775"/>
                </a:cubicBezTo>
                <a:lnTo>
                  <a:pt x="85725" y="552450"/>
                </a:lnTo>
                <a:cubicBezTo>
                  <a:pt x="87842" y="389467"/>
                  <a:pt x="89958" y="226483"/>
                  <a:pt x="92075" y="63500"/>
                </a:cubicBezTo>
                <a:lnTo>
                  <a:pt x="3175"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7" name="Straight Connector 126"/>
          <p:cNvCxnSpPr/>
          <p:nvPr/>
        </p:nvCxnSpPr>
        <p:spPr>
          <a:xfrm>
            <a:off x="6934200" y="3886200"/>
            <a:ext cx="304800" cy="0"/>
          </a:xfrm>
          <a:prstGeom prst="line">
            <a:avLst/>
          </a:prstGeom>
        </p:spPr>
        <p:style>
          <a:lnRef idx="1">
            <a:schemeClr val="accent1"/>
          </a:lnRef>
          <a:fillRef idx="0">
            <a:schemeClr val="accent1"/>
          </a:fillRef>
          <a:effectRef idx="0">
            <a:schemeClr val="accent1"/>
          </a:effectRef>
          <a:fontRef idx="minor">
            <a:schemeClr val="tx1"/>
          </a:fontRef>
        </p:style>
      </p:cxnSp>
      <p:sp>
        <p:nvSpPr>
          <p:cNvPr id="128" name="Freeform 127"/>
          <p:cNvSpPr/>
          <p:nvPr/>
        </p:nvSpPr>
        <p:spPr>
          <a:xfrm>
            <a:off x="7321550" y="3295650"/>
            <a:ext cx="98425" cy="152400"/>
          </a:xfrm>
          <a:custGeom>
            <a:avLst/>
            <a:gdLst>
              <a:gd name="connsiteX0" fmla="*/ 0 w 98425"/>
              <a:gd name="connsiteY0" fmla="*/ 0 h 152400"/>
              <a:gd name="connsiteX1" fmla="*/ 0 w 98425"/>
              <a:gd name="connsiteY1" fmla="*/ 152400 h 152400"/>
              <a:gd name="connsiteX2" fmla="*/ 98425 w 98425"/>
              <a:gd name="connsiteY2" fmla="*/ 53975 h 152400"/>
              <a:gd name="connsiteX3" fmla="*/ 0 w 98425"/>
              <a:gd name="connsiteY3" fmla="*/ 0 h 152400"/>
            </a:gdLst>
            <a:ahLst/>
            <a:cxnLst>
              <a:cxn ang="0">
                <a:pos x="connsiteX0" y="connsiteY0"/>
              </a:cxn>
              <a:cxn ang="0">
                <a:pos x="connsiteX1" y="connsiteY1"/>
              </a:cxn>
              <a:cxn ang="0">
                <a:pos x="connsiteX2" y="connsiteY2"/>
              </a:cxn>
              <a:cxn ang="0">
                <a:pos x="connsiteX3" y="connsiteY3"/>
              </a:cxn>
            </a:cxnLst>
            <a:rect l="l" t="t" r="r" b="b"/>
            <a:pathLst>
              <a:path w="98425" h="152400">
                <a:moveTo>
                  <a:pt x="0" y="0"/>
                </a:moveTo>
                <a:lnTo>
                  <a:pt x="0" y="152400"/>
                </a:lnTo>
                <a:lnTo>
                  <a:pt x="98425" y="53975"/>
                </a:lnTo>
                <a:lnTo>
                  <a:pt x="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128"/>
          <p:cNvSpPr/>
          <p:nvPr/>
        </p:nvSpPr>
        <p:spPr>
          <a:xfrm>
            <a:off x="7315200" y="3505200"/>
            <a:ext cx="98425" cy="152400"/>
          </a:xfrm>
          <a:custGeom>
            <a:avLst/>
            <a:gdLst>
              <a:gd name="connsiteX0" fmla="*/ 0 w 98425"/>
              <a:gd name="connsiteY0" fmla="*/ 0 h 152400"/>
              <a:gd name="connsiteX1" fmla="*/ 0 w 98425"/>
              <a:gd name="connsiteY1" fmla="*/ 152400 h 152400"/>
              <a:gd name="connsiteX2" fmla="*/ 98425 w 98425"/>
              <a:gd name="connsiteY2" fmla="*/ 53975 h 152400"/>
              <a:gd name="connsiteX3" fmla="*/ 0 w 98425"/>
              <a:gd name="connsiteY3" fmla="*/ 0 h 152400"/>
            </a:gdLst>
            <a:ahLst/>
            <a:cxnLst>
              <a:cxn ang="0">
                <a:pos x="connsiteX0" y="connsiteY0"/>
              </a:cxn>
              <a:cxn ang="0">
                <a:pos x="connsiteX1" y="connsiteY1"/>
              </a:cxn>
              <a:cxn ang="0">
                <a:pos x="connsiteX2" y="connsiteY2"/>
              </a:cxn>
              <a:cxn ang="0">
                <a:pos x="connsiteX3" y="connsiteY3"/>
              </a:cxn>
            </a:cxnLst>
            <a:rect l="l" t="t" r="r" b="b"/>
            <a:pathLst>
              <a:path w="98425" h="152400">
                <a:moveTo>
                  <a:pt x="0" y="0"/>
                </a:moveTo>
                <a:lnTo>
                  <a:pt x="0" y="152400"/>
                </a:lnTo>
                <a:lnTo>
                  <a:pt x="98425" y="53975"/>
                </a:lnTo>
                <a:lnTo>
                  <a:pt x="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129"/>
          <p:cNvSpPr/>
          <p:nvPr/>
        </p:nvSpPr>
        <p:spPr>
          <a:xfrm>
            <a:off x="7315200" y="3733800"/>
            <a:ext cx="98425" cy="152400"/>
          </a:xfrm>
          <a:custGeom>
            <a:avLst/>
            <a:gdLst>
              <a:gd name="connsiteX0" fmla="*/ 0 w 98425"/>
              <a:gd name="connsiteY0" fmla="*/ 0 h 152400"/>
              <a:gd name="connsiteX1" fmla="*/ 0 w 98425"/>
              <a:gd name="connsiteY1" fmla="*/ 152400 h 152400"/>
              <a:gd name="connsiteX2" fmla="*/ 98425 w 98425"/>
              <a:gd name="connsiteY2" fmla="*/ 53975 h 152400"/>
              <a:gd name="connsiteX3" fmla="*/ 0 w 98425"/>
              <a:gd name="connsiteY3" fmla="*/ 0 h 152400"/>
            </a:gdLst>
            <a:ahLst/>
            <a:cxnLst>
              <a:cxn ang="0">
                <a:pos x="connsiteX0" y="connsiteY0"/>
              </a:cxn>
              <a:cxn ang="0">
                <a:pos x="connsiteX1" y="connsiteY1"/>
              </a:cxn>
              <a:cxn ang="0">
                <a:pos x="connsiteX2" y="connsiteY2"/>
              </a:cxn>
              <a:cxn ang="0">
                <a:pos x="connsiteX3" y="connsiteY3"/>
              </a:cxn>
            </a:cxnLst>
            <a:rect l="l" t="t" r="r" b="b"/>
            <a:pathLst>
              <a:path w="98425" h="152400">
                <a:moveTo>
                  <a:pt x="0" y="0"/>
                </a:moveTo>
                <a:lnTo>
                  <a:pt x="0" y="152400"/>
                </a:lnTo>
                <a:lnTo>
                  <a:pt x="98425" y="53975"/>
                </a:lnTo>
                <a:lnTo>
                  <a:pt x="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130"/>
          <p:cNvSpPr/>
          <p:nvPr/>
        </p:nvSpPr>
        <p:spPr>
          <a:xfrm>
            <a:off x="7315200" y="3962400"/>
            <a:ext cx="98425" cy="152400"/>
          </a:xfrm>
          <a:custGeom>
            <a:avLst/>
            <a:gdLst>
              <a:gd name="connsiteX0" fmla="*/ 0 w 98425"/>
              <a:gd name="connsiteY0" fmla="*/ 0 h 152400"/>
              <a:gd name="connsiteX1" fmla="*/ 0 w 98425"/>
              <a:gd name="connsiteY1" fmla="*/ 152400 h 152400"/>
              <a:gd name="connsiteX2" fmla="*/ 98425 w 98425"/>
              <a:gd name="connsiteY2" fmla="*/ 53975 h 152400"/>
              <a:gd name="connsiteX3" fmla="*/ 0 w 98425"/>
              <a:gd name="connsiteY3" fmla="*/ 0 h 152400"/>
            </a:gdLst>
            <a:ahLst/>
            <a:cxnLst>
              <a:cxn ang="0">
                <a:pos x="connsiteX0" y="connsiteY0"/>
              </a:cxn>
              <a:cxn ang="0">
                <a:pos x="connsiteX1" y="connsiteY1"/>
              </a:cxn>
              <a:cxn ang="0">
                <a:pos x="connsiteX2" y="connsiteY2"/>
              </a:cxn>
              <a:cxn ang="0">
                <a:pos x="connsiteX3" y="connsiteY3"/>
              </a:cxn>
            </a:cxnLst>
            <a:rect l="l" t="t" r="r" b="b"/>
            <a:pathLst>
              <a:path w="98425" h="152400">
                <a:moveTo>
                  <a:pt x="0" y="0"/>
                </a:moveTo>
                <a:lnTo>
                  <a:pt x="0" y="152400"/>
                </a:lnTo>
                <a:lnTo>
                  <a:pt x="98425" y="53975"/>
                </a:lnTo>
                <a:lnTo>
                  <a:pt x="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131"/>
          <p:cNvSpPr/>
          <p:nvPr/>
        </p:nvSpPr>
        <p:spPr>
          <a:xfrm>
            <a:off x="7315200" y="4191000"/>
            <a:ext cx="98425" cy="152400"/>
          </a:xfrm>
          <a:custGeom>
            <a:avLst/>
            <a:gdLst>
              <a:gd name="connsiteX0" fmla="*/ 0 w 98425"/>
              <a:gd name="connsiteY0" fmla="*/ 0 h 152400"/>
              <a:gd name="connsiteX1" fmla="*/ 0 w 98425"/>
              <a:gd name="connsiteY1" fmla="*/ 152400 h 152400"/>
              <a:gd name="connsiteX2" fmla="*/ 98425 w 98425"/>
              <a:gd name="connsiteY2" fmla="*/ 53975 h 152400"/>
              <a:gd name="connsiteX3" fmla="*/ 0 w 98425"/>
              <a:gd name="connsiteY3" fmla="*/ 0 h 152400"/>
            </a:gdLst>
            <a:ahLst/>
            <a:cxnLst>
              <a:cxn ang="0">
                <a:pos x="connsiteX0" y="connsiteY0"/>
              </a:cxn>
              <a:cxn ang="0">
                <a:pos x="connsiteX1" y="connsiteY1"/>
              </a:cxn>
              <a:cxn ang="0">
                <a:pos x="connsiteX2" y="connsiteY2"/>
              </a:cxn>
              <a:cxn ang="0">
                <a:pos x="connsiteX3" y="connsiteY3"/>
              </a:cxn>
            </a:cxnLst>
            <a:rect l="l" t="t" r="r" b="b"/>
            <a:pathLst>
              <a:path w="98425" h="152400">
                <a:moveTo>
                  <a:pt x="0" y="0"/>
                </a:moveTo>
                <a:lnTo>
                  <a:pt x="0" y="152400"/>
                </a:lnTo>
                <a:lnTo>
                  <a:pt x="98425" y="53975"/>
                </a:lnTo>
                <a:lnTo>
                  <a:pt x="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3" name="Straight Connector 132"/>
          <p:cNvCxnSpPr>
            <a:stCxn id="128" idx="2"/>
          </p:cNvCxnSpPr>
          <p:nvPr/>
        </p:nvCxnSpPr>
        <p:spPr>
          <a:xfrm>
            <a:off x="7419975" y="3349625"/>
            <a:ext cx="47625" cy="31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0800000">
            <a:off x="6781800" y="3733800"/>
            <a:ext cx="76200" cy="0"/>
          </a:xfrm>
          <a:prstGeom prst="line">
            <a:avLst/>
          </a:prstGeom>
        </p:spPr>
        <p:style>
          <a:lnRef idx="1">
            <a:schemeClr val="accent1"/>
          </a:lnRef>
          <a:fillRef idx="0">
            <a:schemeClr val="accent1"/>
          </a:fillRef>
          <a:effectRef idx="0">
            <a:schemeClr val="accent1"/>
          </a:effectRef>
          <a:fontRef idx="minor">
            <a:schemeClr val="tx1"/>
          </a:fontRef>
        </p:style>
      </p:cxnSp>
      <p:sp>
        <p:nvSpPr>
          <p:cNvPr id="135" name="Rectangle 134"/>
          <p:cNvSpPr/>
          <p:nvPr/>
        </p:nvSpPr>
        <p:spPr>
          <a:xfrm>
            <a:off x="6781800" y="4876800"/>
            <a:ext cx="685800"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 lIns="0" tIns="0" rIns="0" bIns="0" rtlCol="0" anchor="ctr"/>
          <a:lstStyle/>
          <a:p>
            <a:pPr algn="ctr"/>
            <a:r>
              <a:rPr lang="en-US" dirty="0" smtClean="0"/>
              <a:t>MC100LVEP14</a:t>
            </a:r>
            <a:endParaRPr lang="en-US" dirty="0"/>
          </a:p>
        </p:txBody>
      </p:sp>
      <p:sp>
        <p:nvSpPr>
          <p:cNvPr id="136" name="Freeform 135"/>
          <p:cNvSpPr/>
          <p:nvPr/>
        </p:nvSpPr>
        <p:spPr>
          <a:xfrm>
            <a:off x="6848475" y="5238750"/>
            <a:ext cx="92075" cy="612775"/>
          </a:xfrm>
          <a:custGeom>
            <a:avLst/>
            <a:gdLst>
              <a:gd name="connsiteX0" fmla="*/ 3175 w 92075"/>
              <a:gd name="connsiteY0" fmla="*/ 0 h 612775"/>
              <a:gd name="connsiteX1" fmla="*/ 0 w 92075"/>
              <a:gd name="connsiteY1" fmla="*/ 612775 h 612775"/>
              <a:gd name="connsiteX2" fmla="*/ 85725 w 92075"/>
              <a:gd name="connsiteY2" fmla="*/ 552450 h 612775"/>
              <a:gd name="connsiteX3" fmla="*/ 92075 w 92075"/>
              <a:gd name="connsiteY3" fmla="*/ 63500 h 612775"/>
              <a:gd name="connsiteX4" fmla="*/ 3175 w 92075"/>
              <a:gd name="connsiteY4" fmla="*/ 0 h 612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075" h="612775">
                <a:moveTo>
                  <a:pt x="3175" y="0"/>
                </a:moveTo>
                <a:cubicBezTo>
                  <a:pt x="2117" y="204258"/>
                  <a:pt x="1058" y="408517"/>
                  <a:pt x="0" y="612775"/>
                </a:cubicBezTo>
                <a:lnTo>
                  <a:pt x="85725" y="552450"/>
                </a:lnTo>
                <a:cubicBezTo>
                  <a:pt x="87842" y="389467"/>
                  <a:pt x="89958" y="226483"/>
                  <a:pt x="92075" y="63500"/>
                </a:cubicBezTo>
                <a:lnTo>
                  <a:pt x="3175"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7" name="Straight Connector 136"/>
          <p:cNvCxnSpPr/>
          <p:nvPr/>
        </p:nvCxnSpPr>
        <p:spPr>
          <a:xfrm>
            <a:off x="6934200" y="5562600"/>
            <a:ext cx="304800" cy="0"/>
          </a:xfrm>
          <a:prstGeom prst="line">
            <a:avLst/>
          </a:prstGeom>
        </p:spPr>
        <p:style>
          <a:lnRef idx="1">
            <a:schemeClr val="accent1"/>
          </a:lnRef>
          <a:fillRef idx="0">
            <a:schemeClr val="accent1"/>
          </a:fillRef>
          <a:effectRef idx="0">
            <a:schemeClr val="accent1"/>
          </a:effectRef>
          <a:fontRef idx="minor">
            <a:schemeClr val="tx1"/>
          </a:fontRef>
        </p:style>
      </p:cxnSp>
      <p:sp>
        <p:nvSpPr>
          <p:cNvPr id="138" name="Freeform 137"/>
          <p:cNvSpPr/>
          <p:nvPr/>
        </p:nvSpPr>
        <p:spPr>
          <a:xfrm>
            <a:off x="7321550" y="4972050"/>
            <a:ext cx="98425" cy="152400"/>
          </a:xfrm>
          <a:custGeom>
            <a:avLst/>
            <a:gdLst>
              <a:gd name="connsiteX0" fmla="*/ 0 w 98425"/>
              <a:gd name="connsiteY0" fmla="*/ 0 h 152400"/>
              <a:gd name="connsiteX1" fmla="*/ 0 w 98425"/>
              <a:gd name="connsiteY1" fmla="*/ 152400 h 152400"/>
              <a:gd name="connsiteX2" fmla="*/ 98425 w 98425"/>
              <a:gd name="connsiteY2" fmla="*/ 53975 h 152400"/>
              <a:gd name="connsiteX3" fmla="*/ 0 w 98425"/>
              <a:gd name="connsiteY3" fmla="*/ 0 h 152400"/>
            </a:gdLst>
            <a:ahLst/>
            <a:cxnLst>
              <a:cxn ang="0">
                <a:pos x="connsiteX0" y="connsiteY0"/>
              </a:cxn>
              <a:cxn ang="0">
                <a:pos x="connsiteX1" y="connsiteY1"/>
              </a:cxn>
              <a:cxn ang="0">
                <a:pos x="connsiteX2" y="connsiteY2"/>
              </a:cxn>
              <a:cxn ang="0">
                <a:pos x="connsiteX3" y="connsiteY3"/>
              </a:cxn>
            </a:cxnLst>
            <a:rect l="l" t="t" r="r" b="b"/>
            <a:pathLst>
              <a:path w="98425" h="152400">
                <a:moveTo>
                  <a:pt x="0" y="0"/>
                </a:moveTo>
                <a:lnTo>
                  <a:pt x="0" y="152400"/>
                </a:lnTo>
                <a:lnTo>
                  <a:pt x="98425" y="53975"/>
                </a:lnTo>
                <a:lnTo>
                  <a:pt x="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138"/>
          <p:cNvSpPr/>
          <p:nvPr/>
        </p:nvSpPr>
        <p:spPr>
          <a:xfrm>
            <a:off x="7315200" y="5181600"/>
            <a:ext cx="98425" cy="152400"/>
          </a:xfrm>
          <a:custGeom>
            <a:avLst/>
            <a:gdLst>
              <a:gd name="connsiteX0" fmla="*/ 0 w 98425"/>
              <a:gd name="connsiteY0" fmla="*/ 0 h 152400"/>
              <a:gd name="connsiteX1" fmla="*/ 0 w 98425"/>
              <a:gd name="connsiteY1" fmla="*/ 152400 h 152400"/>
              <a:gd name="connsiteX2" fmla="*/ 98425 w 98425"/>
              <a:gd name="connsiteY2" fmla="*/ 53975 h 152400"/>
              <a:gd name="connsiteX3" fmla="*/ 0 w 98425"/>
              <a:gd name="connsiteY3" fmla="*/ 0 h 152400"/>
            </a:gdLst>
            <a:ahLst/>
            <a:cxnLst>
              <a:cxn ang="0">
                <a:pos x="connsiteX0" y="connsiteY0"/>
              </a:cxn>
              <a:cxn ang="0">
                <a:pos x="connsiteX1" y="connsiteY1"/>
              </a:cxn>
              <a:cxn ang="0">
                <a:pos x="connsiteX2" y="connsiteY2"/>
              </a:cxn>
              <a:cxn ang="0">
                <a:pos x="connsiteX3" y="connsiteY3"/>
              </a:cxn>
            </a:cxnLst>
            <a:rect l="l" t="t" r="r" b="b"/>
            <a:pathLst>
              <a:path w="98425" h="152400">
                <a:moveTo>
                  <a:pt x="0" y="0"/>
                </a:moveTo>
                <a:lnTo>
                  <a:pt x="0" y="152400"/>
                </a:lnTo>
                <a:lnTo>
                  <a:pt x="98425" y="53975"/>
                </a:lnTo>
                <a:lnTo>
                  <a:pt x="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139"/>
          <p:cNvSpPr/>
          <p:nvPr/>
        </p:nvSpPr>
        <p:spPr>
          <a:xfrm>
            <a:off x="7315200" y="5410200"/>
            <a:ext cx="98425" cy="152400"/>
          </a:xfrm>
          <a:custGeom>
            <a:avLst/>
            <a:gdLst>
              <a:gd name="connsiteX0" fmla="*/ 0 w 98425"/>
              <a:gd name="connsiteY0" fmla="*/ 0 h 152400"/>
              <a:gd name="connsiteX1" fmla="*/ 0 w 98425"/>
              <a:gd name="connsiteY1" fmla="*/ 152400 h 152400"/>
              <a:gd name="connsiteX2" fmla="*/ 98425 w 98425"/>
              <a:gd name="connsiteY2" fmla="*/ 53975 h 152400"/>
              <a:gd name="connsiteX3" fmla="*/ 0 w 98425"/>
              <a:gd name="connsiteY3" fmla="*/ 0 h 152400"/>
            </a:gdLst>
            <a:ahLst/>
            <a:cxnLst>
              <a:cxn ang="0">
                <a:pos x="connsiteX0" y="connsiteY0"/>
              </a:cxn>
              <a:cxn ang="0">
                <a:pos x="connsiteX1" y="connsiteY1"/>
              </a:cxn>
              <a:cxn ang="0">
                <a:pos x="connsiteX2" y="connsiteY2"/>
              </a:cxn>
              <a:cxn ang="0">
                <a:pos x="connsiteX3" y="connsiteY3"/>
              </a:cxn>
            </a:cxnLst>
            <a:rect l="l" t="t" r="r" b="b"/>
            <a:pathLst>
              <a:path w="98425" h="152400">
                <a:moveTo>
                  <a:pt x="0" y="0"/>
                </a:moveTo>
                <a:lnTo>
                  <a:pt x="0" y="152400"/>
                </a:lnTo>
                <a:lnTo>
                  <a:pt x="98425" y="53975"/>
                </a:lnTo>
                <a:lnTo>
                  <a:pt x="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a:off x="7315200" y="5638800"/>
            <a:ext cx="98425" cy="152400"/>
          </a:xfrm>
          <a:custGeom>
            <a:avLst/>
            <a:gdLst>
              <a:gd name="connsiteX0" fmla="*/ 0 w 98425"/>
              <a:gd name="connsiteY0" fmla="*/ 0 h 152400"/>
              <a:gd name="connsiteX1" fmla="*/ 0 w 98425"/>
              <a:gd name="connsiteY1" fmla="*/ 152400 h 152400"/>
              <a:gd name="connsiteX2" fmla="*/ 98425 w 98425"/>
              <a:gd name="connsiteY2" fmla="*/ 53975 h 152400"/>
              <a:gd name="connsiteX3" fmla="*/ 0 w 98425"/>
              <a:gd name="connsiteY3" fmla="*/ 0 h 152400"/>
            </a:gdLst>
            <a:ahLst/>
            <a:cxnLst>
              <a:cxn ang="0">
                <a:pos x="connsiteX0" y="connsiteY0"/>
              </a:cxn>
              <a:cxn ang="0">
                <a:pos x="connsiteX1" y="connsiteY1"/>
              </a:cxn>
              <a:cxn ang="0">
                <a:pos x="connsiteX2" y="connsiteY2"/>
              </a:cxn>
              <a:cxn ang="0">
                <a:pos x="connsiteX3" y="connsiteY3"/>
              </a:cxn>
            </a:cxnLst>
            <a:rect l="l" t="t" r="r" b="b"/>
            <a:pathLst>
              <a:path w="98425" h="152400">
                <a:moveTo>
                  <a:pt x="0" y="0"/>
                </a:moveTo>
                <a:lnTo>
                  <a:pt x="0" y="152400"/>
                </a:lnTo>
                <a:lnTo>
                  <a:pt x="98425" y="53975"/>
                </a:lnTo>
                <a:lnTo>
                  <a:pt x="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141"/>
          <p:cNvSpPr/>
          <p:nvPr/>
        </p:nvSpPr>
        <p:spPr>
          <a:xfrm>
            <a:off x="7315200" y="5867400"/>
            <a:ext cx="98425" cy="152400"/>
          </a:xfrm>
          <a:custGeom>
            <a:avLst/>
            <a:gdLst>
              <a:gd name="connsiteX0" fmla="*/ 0 w 98425"/>
              <a:gd name="connsiteY0" fmla="*/ 0 h 152400"/>
              <a:gd name="connsiteX1" fmla="*/ 0 w 98425"/>
              <a:gd name="connsiteY1" fmla="*/ 152400 h 152400"/>
              <a:gd name="connsiteX2" fmla="*/ 98425 w 98425"/>
              <a:gd name="connsiteY2" fmla="*/ 53975 h 152400"/>
              <a:gd name="connsiteX3" fmla="*/ 0 w 98425"/>
              <a:gd name="connsiteY3" fmla="*/ 0 h 152400"/>
            </a:gdLst>
            <a:ahLst/>
            <a:cxnLst>
              <a:cxn ang="0">
                <a:pos x="connsiteX0" y="connsiteY0"/>
              </a:cxn>
              <a:cxn ang="0">
                <a:pos x="connsiteX1" y="connsiteY1"/>
              </a:cxn>
              <a:cxn ang="0">
                <a:pos x="connsiteX2" y="connsiteY2"/>
              </a:cxn>
              <a:cxn ang="0">
                <a:pos x="connsiteX3" y="connsiteY3"/>
              </a:cxn>
            </a:cxnLst>
            <a:rect l="l" t="t" r="r" b="b"/>
            <a:pathLst>
              <a:path w="98425" h="152400">
                <a:moveTo>
                  <a:pt x="0" y="0"/>
                </a:moveTo>
                <a:lnTo>
                  <a:pt x="0" y="152400"/>
                </a:lnTo>
                <a:lnTo>
                  <a:pt x="98425" y="53975"/>
                </a:lnTo>
                <a:lnTo>
                  <a:pt x="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3" name="Straight Connector 142"/>
          <p:cNvCxnSpPr>
            <a:stCxn id="138" idx="2"/>
          </p:cNvCxnSpPr>
          <p:nvPr/>
        </p:nvCxnSpPr>
        <p:spPr>
          <a:xfrm>
            <a:off x="7419975" y="5026025"/>
            <a:ext cx="47625" cy="31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rot="10800000">
            <a:off x="6781800" y="5410200"/>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5" name="Elbow Connector 144"/>
          <p:cNvCxnSpPr/>
          <p:nvPr/>
        </p:nvCxnSpPr>
        <p:spPr>
          <a:xfrm flipV="1">
            <a:off x="5257800" y="2133600"/>
            <a:ext cx="1524000" cy="1295400"/>
          </a:xfrm>
          <a:prstGeom prst="bentConnector3">
            <a:avLst>
              <a:gd name="adj1" fmla="val 82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6" name="Elbow Connector 145"/>
          <p:cNvCxnSpPr>
            <a:stCxn id="103" idx="3"/>
          </p:cNvCxnSpPr>
          <p:nvPr/>
        </p:nvCxnSpPr>
        <p:spPr>
          <a:xfrm>
            <a:off x="5257800" y="4038600"/>
            <a:ext cx="1524000" cy="1588"/>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7" name="Elbow Connector 146"/>
          <p:cNvCxnSpPr/>
          <p:nvPr/>
        </p:nvCxnSpPr>
        <p:spPr>
          <a:xfrm>
            <a:off x="5257800" y="4724400"/>
            <a:ext cx="1524000" cy="68580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8" name="Straight Arrow Connector 147"/>
          <p:cNvCxnSpPr/>
          <p:nvPr/>
        </p:nvCxnSpPr>
        <p:spPr>
          <a:xfrm rot="10800000">
            <a:off x="5257800" y="3657600"/>
            <a:ext cx="762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9" name="Straight Arrow Connector 148"/>
          <p:cNvCxnSpPr/>
          <p:nvPr/>
        </p:nvCxnSpPr>
        <p:spPr>
          <a:xfrm rot="10800000">
            <a:off x="5257800" y="4343400"/>
            <a:ext cx="838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0" name="Elbow Connector 149"/>
          <p:cNvCxnSpPr/>
          <p:nvPr/>
        </p:nvCxnSpPr>
        <p:spPr>
          <a:xfrm>
            <a:off x="4648200" y="4876800"/>
            <a:ext cx="2133600" cy="838200"/>
          </a:xfrm>
          <a:prstGeom prst="bentConnector3">
            <a:avLst>
              <a:gd name="adj1" fmla="val -357"/>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1" name="Straight Arrow Connector 150"/>
          <p:cNvCxnSpPr>
            <a:stCxn id="104" idx="3"/>
          </p:cNvCxnSpPr>
          <p:nvPr/>
        </p:nvCxnSpPr>
        <p:spPr>
          <a:xfrm>
            <a:off x="1905000" y="3695700"/>
            <a:ext cx="1447800" cy="38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2" name="Straight Arrow Connector 151"/>
          <p:cNvCxnSpPr>
            <a:stCxn id="105" idx="3"/>
          </p:cNvCxnSpPr>
          <p:nvPr/>
        </p:nvCxnSpPr>
        <p:spPr>
          <a:xfrm>
            <a:off x="1905000" y="4686300"/>
            <a:ext cx="1447800" cy="38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3" name="TextBox 152"/>
          <p:cNvSpPr txBox="1"/>
          <p:nvPr/>
        </p:nvSpPr>
        <p:spPr>
          <a:xfrm>
            <a:off x="1828800" y="1981200"/>
            <a:ext cx="1134926" cy="338554"/>
          </a:xfrm>
          <a:prstGeom prst="rect">
            <a:avLst/>
          </a:prstGeom>
          <a:noFill/>
        </p:spPr>
        <p:txBody>
          <a:bodyPr wrap="none" rtlCol="0">
            <a:spAutoFit/>
          </a:bodyPr>
          <a:lstStyle/>
          <a:p>
            <a:r>
              <a:rPr lang="en-US" sz="1600" dirty="0" smtClean="0"/>
              <a:t>SD_TRG_IN</a:t>
            </a:r>
            <a:endParaRPr lang="en-US" sz="1600" dirty="0"/>
          </a:p>
        </p:txBody>
      </p:sp>
      <p:sp>
        <p:nvSpPr>
          <p:cNvPr id="154" name="TextBox 153"/>
          <p:cNvSpPr txBox="1"/>
          <p:nvPr/>
        </p:nvSpPr>
        <p:spPr>
          <a:xfrm>
            <a:off x="5029200" y="5486400"/>
            <a:ext cx="1335622" cy="338554"/>
          </a:xfrm>
          <a:prstGeom prst="rect">
            <a:avLst/>
          </a:prstGeom>
          <a:noFill/>
        </p:spPr>
        <p:txBody>
          <a:bodyPr wrap="none" rtlCol="0">
            <a:spAutoFit/>
          </a:bodyPr>
          <a:lstStyle/>
          <a:p>
            <a:r>
              <a:rPr lang="en-US" sz="1600" dirty="0" smtClean="0"/>
              <a:t>FPGA_TRIG_1</a:t>
            </a:r>
            <a:endParaRPr lang="en-US" sz="1600" dirty="0"/>
          </a:p>
        </p:txBody>
      </p:sp>
      <p:sp>
        <p:nvSpPr>
          <p:cNvPr id="155" name="TextBox 154"/>
          <p:cNvSpPr txBox="1"/>
          <p:nvPr/>
        </p:nvSpPr>
        <p:spPr>
          <a:xfrm>
            <a:off x="5334000" y="3810000"/>
            <a:ext cx="1033232" cy="338554"/>
          </a:xfrm>
          <a:prstGeom prst="rect">
            <a:avLst/>
          </a:prstGeom>
          <a:noFill/>
        </p:spPr>
        <p:txBody>
          <a:bodyPr wrap="none" rtlCol="0">
            <a:spAutoFit/>
          </a:bodyPr>
          <a:lstStyle/>
          <a:p>
            <a:r>
              <a:rPr lang="en-US" sz="1600" dirty="0" smtClean="0"/>
              <a:t>GTP#1_TX</a:t>
            </a:r>
            <a:endParaRPr lang="en-US" sz="1600" dirty="0"/>
          </a:p>
        </p:txBody>
      </p:sp>
      <p:sp>
        <p:nvSpPr>
          <p:cNvPr id="156" name="TextBox 155"/>
          <p:cNvSpPr txBox="1"/>
          <p:nvPr/>
        </p:nvSpPr>
        <p:spPr>
          <a:xfrm>
            <a:off x="5334000" y="3124200"/>
            <a:ext cx="1033232" cy="338554"/>
          </a:xfrm>
          <a:prstGeom prst="rect">
            <a:avLst/>
          </a:prstGeom>
          <a:noFill/>
        </p:spPr>
        <p:txBody>
          <a:bodyPr wrap="none" rtlCol="0">
            <a:spAutoFit/>
          </a:bodyPr>
          <a:lstStyle/>
          <a:p>
            <a:r>
              <a:rPr lang="en-US" sz="1600" dirty="0" smtClean="0"/>
              <a:t>GTP#5_TX</a:t>
            </a:r>
            <a:endParaRPr lang="en-US" sz="1600" dirty="0"/>
          </a:p>
        </p:txBody>
      </p:sp>
      <p:sp>
        <p:nvSpPr>
          <p:cNvPr id="157" name="TextBox 156"/>
          <p:cNvSpPr txBox="1"/>
          <p:nvPr/>
        </p:nvSpPr>
        <p:spPr>
          <a:xfrm>
            <a:off x="5562600" y="5105400"/>
            <a:ext cx="1033232" cy="338554"/>
          </a:xfrm>
          <a:prstGeom prst="rect">
            <a:avLst/>
          </a:prstGeom>
          <a:noFill/>
        </p:spPr>
        <p:txBody>
          <a:bodyPr wrap="none" rtlCol="0">
            <a:spAutoFit/>
          </a:bodyPr>
          <a:lstStyle/>
          <a:p>
            <a:r>
              <a:rPr lang="en-US" sz="1600" dirty="0" smtClean="0"/>
              <a:t>GTP#3_TX</a:t>
            </a:r>
            <a:endParaRPr lang="en-US" sz="1600" dirty="0"/>
          </a:p>
        </p:txBody>
      </p:sp>
      <p:sp>
        <p:nvSpPr>
          <p:cNvPr id="158" name="TextBox 157"/>
          <p:cNvSpPr txBox="1"/>
          <p:nvPr/>
        </p:nvSpPr>
        <p:spPr>
          <a:xfrm>
            <a:off x="1981200" y="4495800"/>
            <a:ext cx="1210844" cy="338554"/>
          </a:xfrm>
          <a:prstGeom prst="rect">
            <a:avLst/>
          </a:prstGeom>
          <a:noFill/>
        </p:spPr>
        <p:txBody>
          <a:bodyPr wrap="none" rtlCol="0">
            <a:spAutoFit/>
          </a:bodyPr>
          <a:lstStyle/>
          <a:p>
            <a:r>
              <a:rPr lang="en-US" sz="1600" dirty="0" smtClean="0"/>
              <a:t>TS2_TRG_IN</a:t>
            </a:r>
            <a:endParaRPr lang="en-US" sz="1600" dirty="0"/>
          </a:p>
        </p:txBody>
      </p:sp>
      <p:sp>
        <p:nvSpPr>
          <p:cNvPr id="159" name="TextBox 158"/>
          <p:cNvSpPr txBox="1"/>
          <p:nvPr/>
        </p:nvSpPr>
        <p:spPr>
          <a:xfrm>
            <a:off x="1981200" y="3472934"/>
            <a:ext cx="1102866" cy="338554"/>
          </a:xfrm>
          <a:prstGeom prst="rect">
            <a:avLst/>
          </a:prstGeom>
          <a:noFill/>
        </p:spPr>
        <p:txBody>
          <a:bodyPr wrap="none" rtlCol="0">
            <a:spAutoFit/>
          </a:bodyPr>
          <a:lstStyle/>
          <a:p>
            <a:r>
              <a:rPr lang="en-US" sz="1600" dirty="0" err="1" smtClean="0"/>
              <a:t>Ex_TRG_IN</a:t>
            </a:r>
            <a:endParaRPr lang="en-US" sz="1600" dirty="0"/>
          </a:p>
        </p:txBody>
      </p:sp>
      <p:sp>
        <p:nvSpPr>
          <p:cNvPr id="160" name="TextBox 159"/>
          <p:cNvSpPr txBox="1"/>
          <p:nvPr/>
        </p:nvSpPr>
        <p:spPr>
          <a:xfrm>
            <a:off x="5257800" y="4191000"/>
            <a:ext cx="940386" cy="307777"/>
          </a:xfrm>
          <a:prstGeom prst="rect">
            <a:avLst/>
          </a:prstGeom>
          <a:noFill/>
        </p:spPr>
        <p:txBody>
          <a:bodyPr wrap="none" rtlCol="0">
            <a:spAutoFit/>
          </a:bodyPr>
          <a:lstStyle/>
          <a:p>
            <a:r>
              <a:rPr lang="en-US" sz="1400" dirty="0" smtClean="0"/>
              <a:t>GTP#1_RX</a:t>
            </a:r>
            <a:endParaRPr lang="en-US" sz="1400" dirty="0"/>
          </a:p>
        </p:txBody>
      </p:sp>
      <p:sp>
        <p:nvSpPr>
          <p:cNvPr id="161" name="TextBox 160"/>
          <p:cNvSpPr txBox="1"/>
          <p:nvPr/>
        </p:nvSpPr>
        <p:spPr>
          <a:xfrm>
            <a:off x="5257800" y="3488323"/>
            <a:ext cx="940386" cy="307777"/>
          </a:xfrm>
          <a:prstGeom prst="rect">
            <a:avLst/>
          </a:prstGeom>
          <a:noFill/>
        </p:spPr>
        <p:txBody>
          <a:bodyPr wrap="none" rtlCol="0">
            <a:spAutoFit/>
          </a:bodyPr>
          <a:lstStyle/>
          <a:p>
            <a:r>
              <a:rPr lang="en-US" sz="1400" dirty="0" smtClean="0"/>
              <a:t>GTP#5_RX</a:t>
            </a:r>
            <a:endParaRPr lang="en-US" sz="1400" dirty="0"/>
          </a:p>
        </p:txBody>
      </p:sp>
      <p:cxnSp>
        <p:nvCxnSpPr>
          <p:cNvPr id="162" name="Elbow Connector 161"/>
          <p:cNvCxnSpPr/>
          <p:nvPr/>
        </p:nvCxnSpPr>
        <p:spPr>
          <a:xfrm rot="10800000" flipV="1">
            <a:off x="6629400" y="2667000"/>
            <a:ext cx="304800" cy="152400"/>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163" name="Elbow Connector 162"/>
          <p:cNvCxnSpPr/>
          <p:nvPr/>
        </p:nvCxnSpPr>
        <p:spPr>
          <a:xfrm rot="10800000" flipV="1">
            <a:off x="6629400" y="4572000"/>
            <a:ext cx="304800" cy="152400"/>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164" name="Elbow Connector 163"/>
          <p:cNvCxnSpPr/>
          <p:nvPr/>
        </p:nvCxnSpPr>
        <p:spPr>
          <a:xfrm rot="10800000" flipV="1">
            <a:off x="6553200" y="6248400"/>
            <a:ext cx="457200" cy="152400"/>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165" name="Straight Arrow Connector 164"/>
          <p:cNvCxnSpPr/>
          <p:nvPr/>
        </p:nvCxnSpPr>
        <p:spPr>
          <a:xfrm>
            <a:off x="7467600" y="1447800"/>
            <a:ext cx="762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6" name="TextBox 165"/>
          <p:cNvSpPr txBox="1"/>
          <p:nvPr/>
        </p:nvSpPr>
        <p:spPr>
          <a:xfrm>
            <a:off x="7467600" y="1295400"/>
            <a:ext cx="673582" cy="276999"/>
          </a:xfrm>
          <a:prstGeom prst="rect">
            <a:avLst/>
          </a:prstGeom>
          <a:noFill/>
        </p:spPr>
        <p:txBody>
          <a:bodyPr wrap="none" rtlCol="0">
            <a:spAutoFit/>
          </a:bodyPr>
          <a:lstStyle/>
          <a:p>
            <a:r>
              <a:rPr lang="en-US" sz="1200" dirty="0" smtClean="0"/>
              <a:t>HFBR#5</a:t>
            </a:r>
            <a:endParaRPr lang="en-US" sz="1200" dirty="0"/>
          </a:p>
        </p:txBody>
      </p:sp>
      <p:cxnSp>
        <p:nvCxnSpPr>
          <p:cNvPr id="167" name="Straight Connector 166"/>
          <p:cNvCxnSpPr/>
          <p:nvPr/>
        </p:nvCxnSpPr>
        <p:spPr>
          <a:xfrm>
            <a:off x="7419975" y="1673225"/>
            <a:ext cx="47625" cy="31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68" name="Straight Arrow Connector 167"/>
          <p:cNvCxnSpPr/>
          <p:nvPr/>
        </p:nvCxnSpPr>
        <p:spPr>
          <a:xfrm>
            <a:off x="7467600" y="1676400"/>
            <a:ext cx="762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9" name="TextBox 168"/>
          <p:cNvSpPr txBox="1"/>
          <p:nvPr/>
        </p:nvSpPr>
        <p:spPr>
          <a:xfrm>
            <a:off x="7467600" y="1524000"/>
            <a:ext cx="673582" cy="276999"/>
          </a:xfrm>
          <a:prstGeom prst="rect">
            <a:avLst/>
          </a:prstGeom>
          <a:noFill/>
        </p:spPr>
        <p:txBody>
          <a:bodyPr wrap="none" rtlCol="0">
            <a:spAutoFit/>
          </a:bodyPr>
          <a:lstStyle/>
          <a:p>
            <a:r>
              <a:rPr lang="en-US" sz="1200" dirty="0" smtClean="0"/>
              <a:t>HFBR#6</a:t>
            </a:r>
            <a:endParaRPr lang="en-US" sz="1200" dirty="0"/>
          </a:p>
        </p:txBody>
      </p:sp>
      <p:cxnSp>
        <p:nvCxnSpPr>
          <p:cNvPr id="170" name="Straight Connector 169"/>
          <p:cNvCxnSpPr/>
          <p:nvPr/>
        </p:nvCxnSpPr>
        <p:spPr>
          <a:xfrm>
            <a:off x="7419975" y="2130425"/>
            <a:ext cx="47625" cy="31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71" name="Straight Arrow Connector 170"/>
          <p:cNvCxnSpPr/>
          <p:nvPr/>
        </p:nvCxnSpPr>
        <p:spPr>
          <a:xfrm>
            <a:off x="7467600" y="2133600"/>
            <a:ext cx="762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2" name="TextBox 171"/>
          <p:cNvSpPr txBox="1"/>
          <p:nvPr/>
        </p:nvSpPr>
        <p:spPr>
          <a:xfrm>
            <a:off x="7467600" y="1981200"/>
            <a:ext cx="673582" cy="276999"/>
          </a:xfrm>
          <a:prstGeom prst="rect">
            <a:avLst/>
          </a:prstGeom>
          <a:noFill/>
        </p:spPr>
        <p:txBody>
          <a:bodyPr wrap="none" rtlCol="0">
            <a:spAutoFit/>
          </a:bodyPr>
          <a:lstStyle/>
          <a:p>
            <a:r>
              <a:rPr lang="en-US" sz="1200" dirty="0" smtClean="0"/>
              <a:t>HFBR#7</a:t>
            </a:r>
            <a:endParaRPr lang="en-US" sz="1200" dirty="0"/>
          </a:p>
        </p:txBody>
      </p:sp>
      <p:cxnSp>
        <p:nvCxnSpPr>
          <p:cNvPr id="173" name="Straight Connector 172"/>
          <p:cNvCxnSpPr/>
          <p:nvPr/>
        </p:nvCxnSpPr>
        <p:spPr>
          <a:xfrm>
            <a:off x="7419975" y="2359025"/>
            <a:ext cx="47625" cy="31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74" name="Straight Arrow Connector 173"/>
          <p:cNvCxnSpPr/>
          <p:nvPr/>
        </p:nvCxnSpPr>
        <p:spPr>
          <a:xfrm>
            <a:off x="7467600" y="2362200"/>
            <a:ext cx="762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5" name="TextBox 174"/>
          <p:cNvSpPr txBox="1"/>
          <p:nvPr/>
        </p:nvSpPr>
        <p:spPr>
          <a:xfrm>
            <a:off x="7467600" y="2209800"/>
            <a:ext cx="673582" cy="276999"/>
          </a:xfrm>
          <a:prstGeom prst="rect">
            <a:avLst/>
          </a:prstGeom>
          <a:noFill/>
        </p:spPr>
        <p:txBody>
          <a:bodyPr wrap="none" rtlCol="0">
            <a:spAutoFit/>
          </a:bodyPr>
          <a:lstStyle/>
          <a:p>
            <a:r>
              <a:rPr lang="en-US" sz="1200" dirty="0" smtClean="0"/>
              <a:t>HFBR#8</a:t>
            </a:r>
            <a:endParaRPr lang="en-US" sz="1200" dirty="0"/>
          </a:p>
        </p:txBody>
      </p:sp>
      <p:cxnSp>
        <p:nvCxnSpPr>
          <p:cNvPr id="176" name="Straight Connector 175"/>
          <p:cNvCxnSpPr/>
          <p:nvPr/>
        </p:nvCxnSpPr>
        <p:spPr>
          <a:xfrm>
            <a:off x="7419975" y="3349625"/>
            <a:ext cx="47625" cy="31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Arrow Connector 176"/>
          <p:cNvCxnSpPr/>
          <p:nvPr/>
        </p:nvCxnSpPr>
        <p:spPr>
          <a:xfrm>
            <a:off x="7467600" y="3352800"/>
            <a:ext cx="762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a:off x="7419975" y="3578225"/>
            <a:ext cx="47625" cy="31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79" name="Straight Arrow Connector 178"/>
          <p:cNvCxnSpPr/>
          <p:nvPr/>
        </p:nvCxnSpPr>
        <p:spPr>
          <a:xfrm>
            <a:off x="7467600" y="3581400"/>
            <a:ext cx="762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0" name="TextBox 179"/>
          <p:cNvSpPr txBox="1"/>
          <p:nvPr/>
        </p:nvSpPr>
        <p:spPr>
          <a:xfrm>
            <a:off x="7467600" y="3429000"/>
            <a:ext cx="673582" cy="276999"/>
          </a:xfrm>
          <a:prstGeom prst="rect">
            <a:avLst/>
          </a:prstGeom>
          <a:noFill/>
        </p:spPr>
        <p:txBody>
          <a:bodyPr wrap="none" rtlCol="0">
            <a:spAutoFit/>
          </a:bodyPr>
          <a:lstStyle/>
          <a:p>
            <a:r>
              <a:rPr lang="en-US" sz="1200" dirty="0" smtClean="0"/>
              <a:t>HFBR#2</a:t>
            </a:r>
            <a:endParaRPr lang="en-US" sz="1200" dirty="0"/>
          </a:p>
        </p:txBody>
      </p:sp>
      <p:cxnSp>
        <p:nvCxnSpPr>
          <p:cNvPr id="181" name="Straight Connector 180"/>
          <p:cNvCxnSpPr/>
          <p:nvPr/>
        </p:nvCxnSpPr>
        <p:spPr>
          <a:xfrm>
            <a:off x="7419975" y="4035425"/>
            <a:ext cx="47625" cy="31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82" name="Straight Arrow Connector 181"/>
          <p:cNvCxnSpPr/>
          <p:nvPr/>
        </p:nvCxnSpPr>
        <p:spPr>
          <a:xfrm>
            <a:off x="7467600" y="4038600"/>
            <a:ext cx="762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3" name="TextBox 182"/>
          <p:cNvSpPr txBox="1"/>
          <p:nvPr/>
        </p:nvSpPr>
        <p:spPr>
          <a:xfrm>
            <a:off x="7467600" y="3886200"/>
            <a:ext cx="673582" cy="276999"/>
          </a:xfrm>
          <a:prstGeom prst="rect">
            <a:avLst/>
          </a:prstGeom>
          <a:noFill/>
        </p:spPr>
        <p:txBody>
          <a:bodyPr wrap="none" rtlCol="0">
            <a:spAutoFit/>
          </a:bodyPr>
          <a:lstStyle/>
          <a:p>
            <a:r>
              <a:rPr lang="en-US" sz="1200" dirty="0" smtClean="0"/>
              <a:t>HFBR#3</a:t>
            </a:r>
            <a:endParaRPr lang="en-US" sz="1200" dirty="0"/>
          </a:p>
        </p:txBody>
      </p:sp>
      <p:cxnSp>
        <p:nvCxnSpPr>
          <p:cNvPr id="184" name="Straight Connector 183"/>
          <p:cNvCxnSpPr/>
          <p:nvPr/>
        </p:nvCxnSpPr>
        <p:spPr>
          <a:xfrm>
            <a:off x="7419975" y="4264025"/>
            <a:ext cx="47625" cy="31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85" name="Straight Arrow Connector 184"/>
          <p:cNvCxnSpPr/>
          <p:nvPr/>
        </p:nvCxnSpPr>
        <p:spPr>
          <a:xfrm>
            <a:off x="7467600" y="4267200"/>
            <a:ext cx="762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6" name="TextBox 185"/>
          <p:cNvSpPr txBox="1"/>
          <p:nvPr/>
        </p:nvSpPr>
        <p:spPr>
          <a:xfrm>
            <a:off x="7467600" y="4114800"/>
            <a:ext cx="673582" cy="276999"/>
          </a:xfrm>
          <a:prstGeom prst="rect">
            <a:avLst/>
          </a:prstGeom>
          <a:noFill/>
        </p:spPr>
        <p:txBody>
          <a:bodyPr wrap="none" rtlCol="0">
            <a:spAutoFit/>
          </a:bodyPr>
          <a:lstStyle/>
          <a:p>
            <a:r>
              <a:rPr lang="en-US" sz="1200" dirty="0" smtClean="0"/>
              <a:t>HFBR#4</a:t>
            </a:r>
            <a:endParaRPr lang="en-US" sz="1200" dirty="0"/>
          </a:p>
        </p:txBody>
      </p:sp>
      <p:cxnSp>
        <p:nvCxnSpPr>
          <p:cNvPr id="187" name="Straight Connector 186"/>
          <p:cNvCxnSpPr/>
          <p:nvPr/>
        </p:nvCxnSpPr>
        <p:spPr>
          <a:xfrm>
            <a:off x="7419975" y="5026025"/>
            <a:ext cx="47625" cy="31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Arrow Connector 187"/>
          <p:cNvCxnSpPr/>
          <p:nvPr/>
        </p:nvCxnSpPr>
        <p:spPr>
          <a:xfrm>
            <a:off x="7467600" y="5029200"/>
            <a:ext cx="762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7419975" y="5254625"/>
            <a:ext cx="47625" cy="31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90" name="Straight Arrow Connector 189"/>
          <p:cNvCxnSpPr/>
          <p:nvPr/>
        </p:nvCxnSpPr>
        <p:spPr>
          <a:xfrm>
            <a:off x="7467600" y="5257800"/>
            <a:ext cx="762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1" name="TextBox 190"/>
          <p:cNvSpPr txBox="1"/>
          <p:nvPr/>
        </p:nvSpPr>
        <p:spPr>
          <a:xfrm>
            <a:off x="7467600" y="5105400"/>
            <a:ext cx="601640" cy="276999"/>
          </a:xfrm>
          <a:prstGeom prst="rect">
            <a:avLst/>
          </a:prstGeom>
          <a:noFill/>
        </p:spPr>
        <p:txBody>
          <a:bodyPr wrap="none" rtlCol="0">
            <a:spAutoFit/>
          </a:bodyPr>
          <a:lstStyle/>
          <a:p>
            <a:r>
              <a:rPr lang="en-US" sz="1200" dirty="0" smtClean="0"/>
              <a:t>TRG1B</a:t>
            </a:r>
            <a:endParaRPr lang="en-US" sz="1200" dirty="0"/>
          </a:p>
        </p:txBody>
      </p:sp>
      <p:cxnSp>
        <p:nvCxnSpPr>
          <p:cNvPr id="192" name="Straight Connector 191"/>
          <p:cNvCxnSpPr/>
          <p:nvPr/>
        </p:nvCxnSpPr>
        <p:spPr>
          <a:xfrm>
            <a:off x="7419975" y="5711825"/>
            <a:ext cx="47625" cy="31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93" name="Straight Arrow Connector 192"/>
          <p:cNvCxnSpPr/>
          <p:nvPr/>
        </p:nvCxnSpPr>
        <p:spPr>
          <a:xfrm>
            <a:off x="7467600" y="5715000"/>
            <a:ext cx="762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4" name="TextBox 193"/>
          <p:cNvSpPr txBox="1"/>
          <p:nvPr/>
        </p:nvSpPr>
        <p:spPr>
          <a:xfrm>
            <a:off x="7467600" y="5562600"/>
            <a:ext cx="627095" cy="261610"/>
          </a:xfrm>
          <a:prstGeom prst="rect">
            <a:avLst/>
          </a:prstGeom>
          <a:noFill/>
        </p:spPr>
        <p:txBody>
          <a:bodyPr wrap="none" rtlCol="0">
            <a:spAutoFit/>
          </a:bodyPr>
          <a:lstStyle/>
          <a:p>
            <a:r>
              <a:rPr lang="en-US" sz="1100" dirty="0" smtClean="0"/>
              <a:t>F1_TRG</a:t>
            </a:r>
            <a:endParaRPr lang="en-US" sz="1100" dirty="0"/>
          </a:p>
        </p:txBody>
      </p:sp>
      <p:cxnSp>
        <p:nvCxnSpPr>
          <p:cNvPr id="195" name="Straight Connector 194"/>
          <p:cNvCxnSpPr/>
          <p:nvPr/>
        </p:nvCxnSpPr>
        <p:spPr>
          <a:xfrm>
            <a:off x="7419975" y="5940425"/>
            <a:ext cx="47625" cy="31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96" name="Straight Arrow Connector 195"/>
          <p:cNvCxnSpPr/>
          <p:nvPr/>
        </p:nvCxnSpPr>
        <p:spPr>
          <a:xfrm>
            <a:off x="7467600" y="5943600"/>
            <a:ext cx="762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7" name="TextBox 196"/>
          <p:cNvSpPr txBox="1"/>
          <p:nvPr/>
        </p:nvSpPr>
        <p:spPr>
          <a:xfrm>
            <a:off x="7467600" y="5791200"/>
            <a:ext cx="798617" cy="261610"/>
          </a:xfrm>
          <a:prstGeom prst="rect">
            <a:avLst/>
          </a:prstGeom>
          <a:noFill/>
        </p:spPr>
        <p:txBody>
          <a:bodyPr wrap="none" rtlCol="0">
            <a:spAutoFit/>
          </a:bodyPr>
          <a:lstStyle/>
          <a:p>
            <a:r>
              <a:rPr lang="en-US" sz="1100" dirty="0" smtClean="0"/>
              <a:t>FADC_TRG</a:t>
            </a:r>
            <a:endParaRPr lang="en-US" sz="1100" dirty="0"/>
          </a:p>
        </p:txBody>
      </p:sp>
      <p:sp>
        <p:nvSpPr>
          <p:cNvPr id="198" name="TextBox 197"/>
          <p:cNvSpPr txBox="1"/>
          <p:nvPr/>
        </p:nvSpPr>
        <p:spPr>
          <a:xfrm>
            <a:off x="7467600" y="4876800"/>
            <a:ext cx="608052" cy="276999"/>
          </a:xfrm>
          <a:prstGeom prst="rect">
            <a:avLst/>
          </a:prstGeom>
          <a:noFill/>
        </p:spPr>
        <p:txBody>
          <a:bodyPr wrap="none" rtlCol="0">
            <a:spAutoFit/>
          </a:bodyPr>
          <a:lstStyle/>
          <a:p>
            <a:r>
              <a:rPr lang="en-US" sz="1200" dirty="0" smtClean="0"/>
              <a:t>TRG1A</a:t>
            </a:r>
            <a:endParaRPr lang="en-US" sz="1200" dirty="0"/>
          </a:p>
        </p:txBody>
      </p:sp>
      <p:cxnSp>
        <p:nvCxnSpPr>
          <p:cNvPr id="199" name="Straight Connector 198"/>
          <p:cNvCxnSpPr/>
          <p:nvPr/>
        </p:nvCxnSpPr>
        <p:spPr>
          <a:xfrm>
            <a:off x="7419975" y="5483225"/>
            <a:ext cx="47625" cy="31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a:xfrm>
            <a:off x="7419975" y="5483225"/>
            <a:ext cx="47625" cy="31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01" name="Straight Arrow Connector 200"/>
          <p:cNvCxnSpPr/>
          <p:nvPr/>
        </p:nvCxnSpPr>
        <p:spPr>
          <a:xfrm>
            <a:off x="7467600" y="5486400"/>
            <a:ext cx="762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2" name="TextBox 201"/>
          <p:cNvSpPr txBox="1"/>
          <p:nvPr/>
        </p:nvSpPr>
        <p:spPr>
          <a:xfrm>
            <a:off x="7467600" y="5334000"/>
            <a:ext cx="707245" cy="261610"/>
          </a:xfrm>
          <a:prstGeom prst="rect">
            <a:avLst/>
          </a:prstGeom>
          <a:noFill/>
        </p:spPr>
        <p:txBody>
          <a:bodyPr wrap="none" rtlCol="0">
            <a:spAutoFit/>
          </a:bodyPr>
          <a:lstStyle/>
          <a:p>
            <a:r>
              <a:rPr lang="en-US" sz="1100" dirty="0" smtClean="0"/>
              <a:t>P2_TRG1</a:t>
            </a:r>
            <a:endParaRPr lang="en-US" sz="1100" dirty="0"/>
          </a:p>
        </p:txBody>
      </p:sp>
      <p:sp>
        <p:nvSpPr>
          <p:cNvPr id="203" name="TextBox 202"/>
          <p:cNvSpPr txBox="1"/>
          <p:nvPr/>
        </p:nvSpPr>
        <p:spPr>
          <a:xfrm>
            <a:off x="7467600" y="3200400"/>
            <a:ext cx="673582" cy="276999"/>
          </a:xfrm>
          <a:prstGeom prst="rect">
            <a:avLst/>
          </a:prstGeom>
          <a:noFill/>
        </p:spPr>
        <p:txBody>
          <a:bodyPr wrap="none" rtlCol="0">
            <a:spAutoFit/>
          </a:bodyPr>
          <a:lstStyle/>
          <a:p>
            <a:r>
              <a:rPr lang="en-US" sz="1200" dirty="0" smtClean="0"/>
              <a:t>HFBR#1</a:t>
            </a:r>
            <a:endParaRPr lang="en-US" sz="1200" dirty="0"/>
          </a:p>
        </p:txBody>
      </p:sp>
      <p:sp>
        <p:nvSpPr>
          <p:cNvPr id="204" name="TextBox 203"/>
          <p:cNvSpPr txBox="1"/>
          <p:nvPr/>
        </p:nvSpPr>
        <p:spPr>
          <a:xfrm>
            <a:off x="6324600" y="6172200"/>
            <a:ext cx="489236" cy="307777"/>
          </a:xfrm>
          <a:prstGeom prst="rect">
            <a:avLst/>
          </a:prstGeom>
          <a:noFill/>
        </p:spPr>
        <p:txBody>
          <a:bodyPr wrap="none" rtlCol="0">
            <a:spAutoFit/>
          </a:bodyPr>
          <a:lstStyle/>
          <a:p>
            <a:r>
              <a:rPr lang="en-US" sz="1400" dirty="0" smtClean="0"/>
              <a:t>Sel1</a:t>
            </a:r>
            <a:endParaRPr lang="en-US" sz="1400" dirty="0"/>
          </a:p>
        </p:txBody>
      </p:sp>
      <p:sp>
        <p:nvSpPr>
          <p:cNvPr id="205" name="TextBox 204"/>
          <p:cNvSpPr txBox="1"/>
          <p:nvPr/>
        </p:nvSpPr>
        <p:spPr>
          <a:xfrm>
            <a:off x="6477000" y="2590800"/>
            <a:ext cx="489236" cy="307777"/>
          </a:xfrm>
          <a:prstGeom prst="rect">
            <a:avLst/>
          </a:prstGeom>
          <a:noFill/>
        </p:spPr>
        <p:txBody>
          <a:bodyPr wrap="none" rtlCol="0">
            <a:spAutoFit/>
          </a:bodyPr>
          <a:lstStyle/>
          <a:p>
            <a:r>
              <a:rPr lang="en-US" sz="1400" dirty="0" smtClean="0"/>
              <a:t>Sel3</a:t>
            </a:r>
            <a:endParaRPr lang="en-US" sz="1400" dirty="0"/>
          </a:p>
        </p:txBody>
      </p:sp>
      <p:sp>
        <p:nvSpPr>
          <p:cNvPr id="206" name="TextBox 205"/>
          <p:cNvSpPr txBox="1"/>
          <p:nvPr/>
        </p:nvSpPr>
        <p:spPr>
          <a:xfrm>
            <a:off x="6324600" y="4495800"/>
            <a:ext cx="489236" cy="307777"/>
          </a:xfrm>
          <a:prstGeom prst="rect">
            <a:avLst/>
          </a:prstGeom>
          <a:noFill/>
        </p:spPr>
        <p:txBody>
          <a:bodyPr wrap="none" rtlCol="0">
            <a:spAutoFit/>
          </a:bodyPr>
          <a:lstStyle/>
          <a:p>
            <a:r>
              <a:rPr lang="en-US" sz="1400" dirty="0" smtClean="0"/>
              <a:t>Sel2</a:t>
            </a:r>
            <a:endParaRPr lang="en-US" sz="1400" dirty="0"/>
          </a:p>
        </p:txBody>
      </p:sp>
      <p:sp>
        <p:nvSpPr>
          <p:cNvPr id="207" name="TextBox 206"/>
          <p:cNvSpPr txBox="1"/>
          <p:nvPr/>
        </p:nvSpPr>
        <p:spPr>
          <a:xfrm>
            <a:off x="1066800" y="1447800"/>
            <a:ext cx="2786853" cy="369332"/>
          </a:xfrm>
          <a:prstGeom prst="rect">
            <a:avLst/>
          </a:prstGeom>
          <a:noFill/>
        </p:spPr>
        <p:txBody>
          <a:bodyPr wrap="none" rtlCol="0">
            <a:spAutoFit/>
          </a:bodyPr>
          <a:lstStyle/>
          <a:p>
            <a:r>
              <a:rPr lang="en-US" dirty="0" smtClean="0"/>
              <a:t>2.2 TD mode, trigger </a:t>
            </a:r>
            <a:r>
              <a:rPr lang="en-US" dirty="0" err="1" smtClean="0"/>
              <a:t>fanout</a:t>
            </a:r>
            <a:endParaRPr lang="en-US" dirty="0"/>
          </a:p>
        </p:txBody>
      </p:sp>
      <p:sp>
        <p:nvSpPr>
          <p:cNvPr id="208" name="Date Placeholder 207"/>
          <p:cNvSpPr>
            <a:spLocks noGrp="1"/>
          </p:cNvSpPr>
          <p:nvPr>
            <p:ph type="dt" sz="half" idx="10"/>
          </p:nvPr>
        </p:nvSpPr>
        <p:spPr/>
        <p:txBody>
          <a:bodyPr/>
          <a:lstStyle/>
          <a:p>
            <a:fld id="{8B71EF24-6B2C-43BA-81E3-5A1F29B88E8F}" type="datetime1">
              <a:rPr lang="en-US" smtClean="0"/>
              <a:t>7/2/2010</a:t>
            </a:fld>
            <a:endParaRPr lang="en-US"/>
          </a:p>
        </p:txBody>
      </p:sp>
      <p:sp>
        <p:nvSpPr>
          <p:cNvPr id="209" name="Slide Number Placeholder 208"/>
          <p:cNvSpPr>
            <a:spLocks noGrp="1"/>
          </p:cNvSpPr>
          <p:nvPr>
            <p:ph type="sldNum" sz="quarter" idx="12"/>
          </p:nvPr>
        </p:nvSpPr>
        <p:spPr/>
        <p:txBody>
          <a:bodyPr/>
          <a:lstStyle/>
          <a:p>
            <a:fld id="{2137C638-EF9B-4E99-89A8-0D440D12FEEE}" type="slidenum">
              <a:rPr lang="en-US" smtClean="0"/>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90800" y="685800"/>
            <a:ext cx="3910814" cy="461665"/>
          </a:xfrm>
          <a:prstGeom prst="rect">
            <a:avLst/>
          </a:prstGeom>
          <a:solidFill>
            <a:srgbClr val="0000FF">
              <a:alpha val="51000"/>
            </a:srgbClr>
          </a:solidFill>
        </p:spPr>
        <p:txBody>
          <a:bodyPr wrap="none">
            <a:spAutoFit/>
          </a:bodyPr>
          <a:lstStyle/>
          <a:p>
            <a:r>
              <a:rPr lang="en-US" sz="2400" dirty="0" smtClean="0"/>
              <a:t>2. TID Structure and functions</a:t>
            </a:r>
          </a:p>
        </p:txBody>
      </p:sp>
      <p:sp>
        <p:nvSpPr>
          <p:cNvPr id="3" name="Rectangle 2"/>
          <p:cNvSpPr/>
          <p:nvPr/>
        </p:nvSpPr>
        <p:spPr>
          <a:xfrm>
            <a:off x="533400" y="762000"/>
            <a:ext cx="14478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HFBR-7934</a:t>
            </a:r>
          </a:p>
          <a:p>
            <a:pPr algn="ctr"/>
            <a:r>
              <a:rPr lang="en-US" dirty="0" smtClean="0"/>
              <a:t>#1</a:t>
            </a:r>
            <a:endParaRPr lang="en-US" dirty="0"/>
          </a:p>
        </p:txBody>
      </p:sp>
      <p:sp>
        <p:nvSpPr>
          <p:cNvPr id="4" name="TextBox 3"/>
          <p:cNvSpPr txBox="1"/>
          <p:nvPr/>
        </p:nvSpPr>
        <p:spPr>
          <a:xfrm>
            <a:off x="1600200" y="838200"/>
            <a:ext cx="429926" cy="923330"/>
          </a:xfrm>
          <a:prstGeom prst="rect">
            <a:avLst/>
          </a:prstGeom>
          <a:noFill/>
        </p:spPr>
        <p:txBody>
          <a:bodyPr wrap="none" rtlCol="0">
            <a:spAutoFit/>
          </a:bodyPr>
          <a:lstStyle/>
          <a:p>
            <a:r>
              <a:rPr lang="en-US" dirty="0" smtClean="0"/>
              <a:t>RX</a:t>
            </a:r>
          </a:p>
          <a:p>
            <a:endParaRPr lang="en-US" dirty="0"/>
          </a:p>
          <a:p>
            <a:r>
              <a:rPr lang="en-US" dirty="0" smtClean="0"/>
              <a:t>TX</a:t>
            </a:r>
            <a:endParaRPr lang="en-US" dirty="0"/>
          </a:p>
        </p:txBody>
      </p:sp>
      <p:sp>
        <p:nvSpPr>
          <p:cNvPr id="5" name="Rectangle 4"/>
          <p:cNvSpPr/>
          <p:nvPr/>
        </p:nvSpPr>
        <p:spPr>
          <a:xfrm>
            <a:off x="5334000" y="1600200"/>
            <a:ext cx="1524000" cy="2209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FPGA</a:t>
            </a:r>
          </a:p>
          <a:p>
            <a:pPr algn="ctr"/>
            <a:r>
              <a:rPr lang="en-US" dirty="0" smtClean="0"/>
              <a:t>XC5VLX30T</a:t>
            </a:r>
            <a:endParaRPr lang="en-US" dirty="0"/>
          </a:p>
        </p:txBody>
      </p:sp>
      <p:cxnSp>
        <p:nvCxnSpPr>
          <p:cNvPr id="6" name="Elbow Connector 5"/>
          <p:cNvCxnSpPr/>
          <p:nvPr/>
        </p:nvCxnSpPr>
        <p:spPr>
          <a:xfrm>
            <a:off x="1981200" y="990600"/>
            <a:ext cx="3352800" cy="800100"/>
          </a:xfrm>
          <a:prstGeom prst="bentConnector3">
            <a:avLst>
              <a:gd name="adj1" fmla="val 11039"/>
            </a:avLst>
          </a:prstGeom>
          <a:ln>
            <a:tailEnd type="arrow"/>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3124200" y="1828800"/>
            <a:ext cx="609600" cy="1447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smtClean="0"/>
              <a:t>MC100EP14</a:t>
            </a:r>
            <a:endParaRPr lang="en-US" dirty="0"/>
          </a:p>
        </p:txBody>
      </p:sp>
      <p:cxnSp>
        <p:nvCxnSpPr>
          <p:cNvPr id="8" name="Elbow Connector 7"/>
          <p:cNvCxnSpPr/>
          <p:nvPr/>
        </p:nvCxnSpPr>
        <p:spPr>
          <a:xfrm rot="10800000" flipV="1">
            <a:off x="3733800" y="1905000"/>
            <a:ext cx="1600200" cy="304800"/>
          </a:xfrm>
          <a:prstGeom prst="bentConnector3">
            <a:avLst>
              <a:gd name="adj1" fmla="val 6238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Elbow Connector 8"/>
          <p:cNvCxnSpPr/>
          <p:nvPr/>
        </p:nvCxnSpPr>
        <p:spPr>
          <a:xfrm rot="10800000">
            <a:off x="1981200" y="1600200"/>
            <a:ext cx="1143000" cy="457200"/>
          </a:xfrm>
          <a:prstGeom prst="bentConnector3">
            <a:avLst>
              <a:gd name="adj1" fmla="val 78235"/>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533400" y="2362200"/>
            <a:ext cx="14478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HFBR-7934</a:t>
            </a:r>
          </a:p>
          <a:p>
            <a:pPr algn="ctr"/>
            <a:r>
              <a:rPr lang="en-US" dirty="0" smtClean="0"/>
              <a:t>#4</a:t>
            </a:r>
            <a:endParaRPr lang="en-US" dirty="0"/>
          </a:p>
        </p:txBody>
      </p:sp>
      <p:sp>
        <p:nvSpPr>
          <p:cNvPr id="11" name="TextBox 10"/>
          <p:cNvSpPr txBox="1"/>
          <p:nvPr/>
        </p:nvSpPr>
        <p:spPr>
          <a:xfrm>
            <a:off x="1600200" y="2438400"/>
            <a:ext cx="429926" cy="923330"/>
          </a:xfrm>
          <a:prstGeom prst="rect">
            <a:avLst/>
          </a:prstGeom>
          <a:noFill/>
        </p:spPr>
        <p:txBody>
          <a:bodyPr wrap="none" rtlCol="0">
            <a:spAutoFit/>
          </a:bodyPr>
          <a:lstStyle/>
          <a:p>
            <a:r>
              <a:rPr lang="en-US" dirty="0" smtClean="0"/>
              <a:t>RX</a:t>
            </a:r>
          </a:p>
          <a:p>
            <a:endParaRPr lang="en-US" dirty="0"/>
          </a:p>
          <a:p>
            <a:r>
              <a:rPr lang="en-US" dirty="0" smtClean="0"/>
              <a:t>TX</a:t>
            </a:r>
            <a:endParaRPr lang="en-US" dirty="0"/>
          </a:p>
        </p:txBody>
      </p:sp>
      <p:cxnSp>
        <p:nvCxnSpPr>
          <p:cNvPr id="12" name="Straight Connector 11"/>
          <p:cNvCxnSpPr/>
          <p:nvPr/>
        </p:nvCxnSpPr>
        <p:spPr>
          <a:xfrm rot="5400000">
            <a:off x="1059180" y="2141220"/>
            <a:ext cx="320040" cy="0"/>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cxnSp>
        <p:nvCxnSpPr>
          <p:cNvPr id="13" name="Elbow Connector 12"/>
          <p:cNvCxnSpPr/>
          <p:nvPr/>
        </p:nvCxnSpPr>
        <p:spPr>
          <a:xfrm rot="10800000" flipV="1">
            <a:off x="1981200" y="2971800"/>
            <a:ext cx="1143000" cy="22860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2514600" y="2514600"/>
            <a:ext cx="6096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981200" y="26670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2019300" y="3009900"/>
            <a:ext cx="685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362200" y="3352800"/>
            <a:ext cx="2209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flipH="1" flipV="1">
            <a:off x="4152900" y="2933700"/>
            <a:ext cx="838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4572000" y="2514600"/>
            <a:ext cx="762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4686300" y="2247900"/>
            <a:ext cx="5334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533400" y="3733800"/>
            <a:ext cx="14478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HFBR-7934</a:t>
            </a:r>
          </a:p>
          <a:p>
            <a:pPr algn="ctr"/>
            <a:r>
              <a:rPr lang="en-US" dirty="0" smtClean="0"/>
              <a:t>#5</a:t>
            </a:r>
            <a:endParaRPr lang="en-US" dirty="0"/>
          </a:p>
        </p:txBody>
      </p:sp>
      <p:sp>
        <p:nvSpPr>
          <p:cNvPr id="22" name="TextBox 21"/>
          <p:cNvSpPr txBox="1"/>
          <p:nvPr/>
        </p:nvSpPr>
        <p:spPr>
          <a:xfrm>
            <a:off x="1600200" y="3810000"/>
            <a:ext cx="429926" cy="923330"/>
          </a:xfrm>
          <a:prstGeom prst="rect">
            <a:avLst/>
          </a:prstGeom>
          <a:noFill/>
        </p:spPr>
        <p:txBody>
          <a:bodyPr wrap="none" rtlCol="0">
            <a:spAutoFit/>
          </a:bodyPr>
          <a:lstStyle/>
          <a:p>
            <a:r>
              <a:rPr lang="en-US" dirty="0" smtClean="0"/>
              <a:t>RX</a:t>
            </a:r>
          </a:p>
          <a:p>
            <a:endParaRPr lang="en-US" dirty="0"/>
          </a:p>
          <a:p>
            <a:r>
              <a:rPr lang="en-US" dirty="0" smtClean="0"/>
              <a:t>TX</a:t>
            </a:r>
            <a:endParaRPr lang="en-US" dirty="0"/>
          </a:p>
        </p:txBody>
      </p:sp>
      <p:sp>
        <p:nvSpPr>
          <p:cNvPr id="23" name="Rectangle 22"/>
          <p:cNvSpPr/>
          <p:nvPr/>
        </p:nvSpPr>
        <p:spPr>
          <a:xfrm>
            <a:off x="533400" y="5257800"/>
            <a:ext cx="14478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HFBR-7934</a:t>
            </a:r>
          </a:p>
          <a:p>
            <a:pPr algn="ctr"/>
            <a:r>
              <a:rPr lang="en-US" dirty="0" smtClean="0"/>
              <a:t>#8</a:t>
            </a:r>
            <a:endParaRPr lang="en-US" dirty="0"/>
          </a:p>
        </p:txBody>
      </p:sp>
      <p:sp>
        <p:nvSpPr>
          <p:cNvPr id="24" name="TextBox 23"/>
          <p:cNvSpPr txBox="1"/>
          <p:nvPr/>
        </p:nvSpPr>
        <p:spPr>
          <a:xfrm>
            <a:off x="1600200" y="5715000"/>
            <a:ext cx="429926" cy="646331"/>
          </a:xfrm>
          <a:prstGeom prst="rect">
            <a:avLst/>
          </a:prstGeom>
          <a:noFill/>
        </p:spPr>
        <p:txBody>
          <a:bodyPr wrap="none" rtlCol="0">
            <a:spAutoFit/>
          </a:bodyPr>
          <a:lstStyle/>
          <a:p>
            <a:r>
              <a:rPr lang="en-US" dirty="0" smtClean="0"/>
              <a:t>RX</a:t>
            </a:r>
          </a:p>
          <a:p>
            <a:r>
              <a:rPr lang="en-US" dirty="0" smtClean="0"/>
              <a:t>TX</a:t>
            </a:r>
            <a:endParaRPr lang="en-US" dirty="0"/>
          </a:p>
        </p:txBody>
      </p:sp>
      <p:cxnSp>
        <p:nvCxnSpPr>
          <p:cNvPr id="25" name="Straight Connector 24"/>
          <p:cNvCxnSpPr/>
          <p:nvPr/>
        </p:nvCxnSpPr>
        <p:spPr>
          <a:xfrm rot="5400000">
            <a:off x="1104900" y="4991100"/>
            <a:ext cx="228600" cy="0"/>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cxnSp>
        <p:nvCxnSpPr>
          <p:cNvPr id="26" name="Elbow Connector 25"/>
          <p:cNvCxnSpPr/>
          <p:nvPr/>
        </p:nvCxnSpPr>
        <p:spPr>
          <a:xfrm flipV="1">
            <a:off x="1981200" y="2895600"/>
            <a:ext cx="3352800" cy="1066800"/>
          </a:xfrm>
          <a:prstGeom prst="bentConnector3">
            <a:avLst>
              <a:gd name="adj1" fmla="val 8091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Elbow Connector 26"/>
          <p:cNvCxnSpPr/>
          <p:nvPr/>
        </p:nvCxnSpPr>
        <p:spPr>
          <a:xfrm flipV="1">
            <a:off x="1981200" y="3505200"/>
            <a:ext cx="3352800" cy="2362200"/>
          </a:xfrm>
          <a:prstGeom prst="bentConnector3">
            <a:avLst>
              <a:gd name="adj1" fmla="val 84545"/>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3124200" y="4267200"/>
            <a:ext cx="609600" cy="1447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smtClean="0"/>
              <a:t>MC100EP14</a:t>
            </a:r>
            <a:endParaRPr lang="en-US" dirty="0"/>
          </a:p>
        </p:txBody>
      </p:sp>
      <p:cxnSp>
        <p:nvCxnSpPr>
          <p:cNvPr id="29" name="Elbow Connector 28"/>
          <p:cNvCxnSpPr/>
          <p:nvPr/>
        </p:nvCxnSpPr>
        <p:spPr>
          <a:xfrm rot="10800000" flipV="1">
            <a:off x="3733800" y="3657600"/>
            <a:ext cx="1600200" cy="990600"/>
          </a:xfrm>
          <a:prstGeom prst="bentConnector3">
            <a:avLst>
              <a:gd name="adj1" fmla="val 2333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5400000">
            <a:off x="4800600" y="3124200"/>
            <a:ext cx="3048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1" name="Elbow Connector 30"/>
          <p:cNvCxnSpPr/>
          <p:nvPr/>
        </p:nvCxnSpPr>
        <p:spPr>
          <a:xfrm rot="10800000">
            <a:off x="1981200" y="4572000"/>
            <a:ext cx="1143000" cy="1588"/>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Elbow Connector 31"/>
          <p:cNvCxnSpPr/>
          <p:nvPr/>
        </p:nvCxnSpPr>
        <p:spPr>
          <a:xfrm rot="10800000" flipV="1">
            <a:off x="1981200" y="5334000"/>
            <a:ext cx="1143000" cy="83820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2552700" y="4991100"/>
            <a:ext cx="5334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3467100" y="6019800"/>
            <a:ext cx="14478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dirty="0" smtClean="0"/>
              <a:t>MC100EP11</a:t>
            </a:r>
            <a:endParaRPr lang="en-US" dirty="0"/>
          </a:p>
        </p:txBody>
      </p:sp>
      <p:cxnSp>
        <p:nvCxnSpPr>
          <p:cNvPr id="35" name="Straight Connector 34"/>
          <p:cNvCxnSpPr/>
          <p:nvPr/>
        </p:nvCxnSpPr>
        <p:spPr>
          <a:xfrm rot="5400000" flipH="1" flipV="1">
            <a:off x="3581400" y="5638800"/>
            <a:ext cx="76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rot="10800000">
            <a:off x="3733800" y="5257800"/>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flipH="1" flipV="1">
            <a:off x="2819400" y="4419600"/>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rot="10800000">
            <a:off x="3733800" y="2819400"/>
            <a:ext cx="685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4953000" y="6248400"/>
            <a:ext cx="1828800" cy="0"/>
          </a:xfrm>
          <a:prstGeom prst="line">
            <a:avLst/>
          </a:prstGeom>
          <a:ln>
            <a:headEnd type="arrow"/>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4953000" y="5943600"/>
            <a:ext cx="1738233" cy="338554"/>
          </a:xfrm>
          <a:prstGeom prst="rect">
            <a:avLst/>
          </a:prstGeom>
          <a:noFill/>
        </p:spPr>
        <p:txBody>
          <a:bodyPr wrap="none" rtlCol="0">
            <a:spAutoFit/>
          </a:bodyPr>
          <a:lstStyle/>
          <a:p>
            <a:r>
              <a:rPr lang="en-US" sz="1600" dirty="0" smtClean="0"/>
              <a:t>TS_SD_P0_FAN_IN</a:t>
            </a:r>
            <a:endParaRPr lang="en-US" sz="1600" dirty="0"/>
          </a:p>
        </p:txBody>
      </p:sp>
      <p:sp>
        <p:nvSpPr>
          <p:cNvPr id="42" name="TextBox 41"/>
          <p:cNvSpPr txBox="1"/>
          <p:nvPr/>
        </p:nvSpPr>
        <p:spPr>
          <a:xfrm>
            <a:off x="5334000" y="3442900"/>
            <a:ext cx="592663" cy="276999"/>
          </a:xfrm>
          <a:prstGeom prst="rect">
            <a:avLst/>
          </a:prstGeom>
          <a:noFill/>
        </p:spPr>
        <p:txBody>
          <a:bodyPr wrap="none" rtlCol="0">
            <a:spAutoFit/>
          </a:bodyPr>
          <a:lstStyle/>
          <a:p>
            <a:r>
              <a:rPr lang="en-US" sz="1200" dirty="0" smtClean="0"/>
              <a:t>GTP#8</a:t>
            </a:r>
            <a:endParaRPr lang="en-US" sz="1200" dirty="0"/>
          </a:p>
        </p:txBody>
      </p:sp>
      <p:sp>
        <p:nvSpPr>
          <p:cNvPr id="43" name="TextBox 42"/>
          <p:cNvSpPr txBox="1"/>
          <p:nvPr/>
        </p:nvSpPr>
        <p:spPr>
          <a:xfrm>
            <a:off x="5334000" y="1676400"/>
            <a:ext cx="592663" cy="276999"/>
          </a:xfrm>
          <a:prstGeom prst="rect">
            <a:avLst/>
          </a:prstGeom>
          <a:noFill/>
        </p:spPr>
        <p:txBody>
          <a:bodyPr wrap="none" rtlCol="0">
            <a:spAutoFit/>
          </a:bodyPr>
          <a:lstStyle/>
          <a:p>
            <a:r>
              <a:rPr lang="en-US" sz="1200" dirty="0" smtClean="0"/>
              <a:t>GTP#1</a:t>
            </a:r>
            <a:endParaRPr lang="en-US" sz="1200" dirty="0"/>
          </a:p>
        </p:txBody>
      </p:sp>
      <p:sp>
        <p:nvSpPr>
          <p:cNvPr id="44" name="TextBox 43"/>
          <p:cNvSpPr txBox="1"/>
          <p:nvPr/>
        </p:nvSpPr>
        <p:spPr>
          <a:xfrm>
            <a:off x="5334000" y="2362200"/>
            <a:ext cx="592663" cy="276999"/>
          </a:xfrm>
          <a:prstGeom prst="rect">
            <a:avLst/>
          </a:prstGeom>
          <a:noFill/>
        </p:spPr>
        <p:txBody>
          <a:bodyPr wrap="none" rtlCol="0">
            <a:spAutoFit/>
          </a:bodyPr>
          <a:lstStyle/>
          <a:p>
            <a:r>
              <a:rPr lang="en-US" sz="1200" dirty="0" smtClean="0"/>
              <a:t>GTP#4</a:t>
            </a:r>
            <a:endParaRPr lang="en-US" sz="1200" dirty="0"/>
          </a:p>
        </p:txBody>
      </p:sp>
      <p:sp>
        <p:nvSpPr>
          <p:cNvPr id="45" name="TextBox 44"/>
          <p:cNvSpPr txBox="1"/>
          <p:nvPr/>
        </p:nvSpPr>
        <p:spPr>
          <a:xfrm>
            <a:off x="5334000" y="2743200"/>
            <a:ext cx="592663" cy="276999"/>
          </a:xfrm>
          <a:prstGeom prst="rect">
            <a:avLst/>
          </a:prstGeom>
          <a:noFill/>
        </p:spPr>
        <p:txBody>
          <a:bodyPr wrap="none" rtlCol="0">
            <a:spAutoFit/>
          </a:bodyPr>
          <a:lstStyle/>
          <a:p>
            <a:r>
              <a:rPr lang="en-US" sz="1200" dirty="0" smtClean="0"/>
              <a:t>GTP#5</a:t>
            </a:r>
            <a:endParaRPr lang="en-US" sz="1200" dirty="0"/>
          </a:p>
        </p:txBody>
      </p:sp>
      <p:sp>
        <p:nvSpPr>
          <p:cNvPr id="46" name="TextBox 45"/>
          <p:cNvSpPr txBox="1"/>
          <p:nvPr/>
        </p:nvSpPr>
        <p:spPr>
          <a:xfrm>
            <a:off x="5334000" y="1905000"/>
            <a:ext cx="592663" cy="276999"/>
          </a:xfrm>
          <a:prstGeom prst="rect">
            <a:avLst/>
          </a:prstGeom>
          <a:noFill/>
        </p:spPr>
        <p:txBody>
          <a:bodyPr wrap="none" rtlCol="0">
            <a:spAutoFit/>
          </a:bodyPr>
          <a:lstStyle/>
          <a:p>
            <a:r>
              <a:rPr lang="en-US" sz="1200" dirty="0" smtClean="0"/>
              <a:t>GTP#2</a:t>
            </a:r>
            <a:endParaRPr lang="en-US" sz="1200" dirty="0"/>
          </a:p>
        </p:txBody>
      </p:sp>
      <p:sp>
        <p:nvSpPr>
          <p:cNvPr id="47" name="TextBox 46"/>
          <p:cNvSpPr txBox="1"/>
          <p:nvPr/>
        </p:nvSpPr>
        <p:spPr>
          <a:xfrm>
            <a:off x="5334000" y="2133600"/>
            <a:ext cx="592663" cy="276999"/>
          </a:xfrm>
          <a:prstGeom prst="rect">
            <a:avLst/>
          </a:prstGeom>
          <a:noFill/>
        </p:spPr>
        <p:txBody>
          <a:bodyPr wrap="none" rtlCol="0">
            <a:spAutoFit/>
          </a:bodyPr>
          <a:lstStyle/>
          <a:p>
            <a:r>
              <a:rPr lang="en-US" sz="1200" dirty="0" smtClean="0"/>
              <a:t>GTP#3</a:t>
            </a:r>
            <a:endParaRPr lang="en-US" sz="1200" dirty="0"/>
          </a:p>
        </p:txBody>
      </p:sp>
      <p:sp>
        <p:nvSpPr>
          <p:cNvPr id="48" name="TextBox 47"/>
          <p:cNvSpPr txBox="1"/>
          <p:nvPr/>
        </p:nvSpPr>
        <p:spPr>
          <a:xfrm>
            <a:off x="5334000" y="2971800"/>
            <a:ext cx="592663" cy="276999"/>
          </a:xfrm>
          <a:prstGeom prst="rect">
            <a:avLst/>
          </a:prstGeom>
          <a:noFill/>
        </p:spPr>
        <p:txBody>
          <a:bodyPr wrap="none" rtlCol="0">
            <a:spAutoFit/>
          </a:bodyPr>
          <a:lstStyle/>
          <a:p>
            <a:r>
              <a:rPr lang="en-US" sz="1200" dirty="0" smtClean="0"/>
              <a:t>GTP#6</a:t>
            </a:r>
            <a:endParaRPr lang="en-US" sz="1200" dirty="0"/>
          </a:p>
        </p:txBody>
      </p:sp>
      <p:sp>
        <p:nvSpPr>
          <p:cNvPr id="49" name="TextBox 48"/>
          <p:cNvSpPr txBox="1"/>
          <p:nvPr/>
        </p:nvSpPr>
        <p:spPr>
          <a:xfrm>
            <a:off x="5334000" y="3200400"/>
            <a:ext cx="592663" cy="276999"/>
          </a:xfrm>
          <a:prstGeom prst="rect">
            <a:avLst/>
          </a:prstGeom>
          <a:noFill/>
        </p:spPr>
        <p:txBody>
          <a:bodyPr wrap="none" rtlCol="0">
            <a:spAutoFit/>
          </a:bodyPr>
          <a:lstStyle/>
          <a:p>
            <a:r>
              <a:rPr lang="en-US" sz="1200" dirty="0" smtClean="0"/>
              <a:t>GTP#7</a:t>
            </a:r>
            <a:endParaRPr lang="en-US" sz="1200" dirty="0"/>
          </a:p>
        </p:txBody>
      </p:sp>
      <p:cxnSp>
        <p:nvCxnSpPr>
          <p:cNvPr id="50" name="Elbow Connector 49"/>
          <p:cNvCxnSpPr/>
          <p:nvPr/>
        </p:nvCxnSpPr>
        <p:spPr>
          <a:xfrm>
            <a:off x="6553200" y="3810000"/>
            <a:ext cx="990600" cy="762000"/>
          </a:xfrm>
          <a:prstGeom prst="bentConnector3">
            <a:avLst>
              <a:gd name="adj1" fmla="val -769"/>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1" name="Shape 50"/>
          <p:cNvCxnSpPr>
            <a:stCxn id="5" idx="2"/>
          </p:cNvCxnSpPr>
          <p:nvPr/>
        </p:nvCxnSpPr>
        <p:spPr>
          <a:xfrm rot="16200000" flipH="1">
            <a:off x="6553200" y="3352800"/>
            <a:ext cx="1143000" cy="205740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6781800" y="4343400"/>
            <a:ext cx="620683" cy="307777"/>
          </a:xfrm>
          <a:prstGeom prst="rect">
            <a:avLst/>
          </a:prstGeom>
          <a:noFill/>
        </p:spPr>
        <p:txBody>
          <a:bodyPr wrap="none" rtlCol="0">
            <a:spAutoFit/>
          </a:bodyPr>
          <a:lstStyle/>
          <a:p>
            <a:r>
              <a:rPr lang="en-US" sz="1400" dirty="0" smtClean="0"/>
              <a:t>TRIG1</a:t>
            </a:r>
            <a:endParaRPr lang="en-US" sz="1400" dirty="0"/>
          </a:p>
        </p:txBody>
      </p:sp>
      <p:sp>
        <p:nvSpPr>
          <p:cNvPr id="53" name="TextBox 52"/>
          <p:cNvSpPr txBox="1"/>
          <p:nvPr/>
        </p:nvSpPr>
        <p:spPr>
          <a:xfrm>
            <a:off x="7239000" y="4724400"/>
            <a:ext cx="620683" cy="307777"/>
          </a:xfrm>
          <a:prstGeom prst="rect">
            <a:avLst/>
          </a:prstGeom>
          <a:noFill/>
        </p:spPr>
        <p:txBody>
          <a:bodyPr wrap="none" rtlCol="0">
            <a:spAutoFit/>
          </a:bodyPr>
          <a:lstStyle/>
          <a:p>
            <a:r>
              <a:rPr lang="en-US" sz="1400" dirty="0" smtClean="0"/>
              <a:t>TRIG2</a:t>
            </a:r>
            <a:endParaRPr lang="en-US" sz="1400" dirty="0"/>
          </a:p>
        </p:txBody>
      </p:sp>
      <p:cxnSp>
        <p:nvCxnSpPr>
          <p:cNvPr id="54" name="Elbow Connector 53"/>
          <p:cNvCxnSpPr/>
          <p:nvPr/>
        </p:nvCxnSpPr>
        <p:spPr>
          <a:xfrm>
            <a:off x="5562600" y="3810000"/>
            <a:ext cx="2133600" cy="1600200"/>
          </a:xfrm>
          <a:prstGeom prst="bentConnector3">
            <a:avLst>
              <a:gd name="adj1" fmla="val -357"/>
            </a:avLst>
          </a:prstGeom>
          <a:ln>
            <a:tailEnd type="arrow"/>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6477000" y="5181600"/>
            <a:ext cx="1378647" cy="307777"/>
          </a:xfrm>
          <a:prstGeom prst="rect">
            <a:avLst/>
          </a:prstGeom>
          <a:noFill/>
        </p:spPr>
        <p:txBody>
          <a:bodyPr wrap="none" rtlCol="0">
            <a:spAutoFit/>
          </a:bodyPr>
          <a:lstStyle/>
          <a:p>
            <a:r>
              <a:rPr lang="en-US" sz="1400" dirty="0" smtClean="0"/>
              <a:t>WARNING/BUSY</a:t>
            </a:r>
            <a:endParaRPr lang="en-US" sz="1400" dirty="0"/>
          </a:p>
        </p:txBody>
      </p:sp>
      <p:sp>
        <p:nvSpPr>
          <p:cNvPr id="65" name="TextBox 64"/>
          <p:cNvSpPr txBox="1"/>
          <p:nvPr/>
        </p:nvSpPr>
        <p:spPr>
          <a:xfrm>
            <a:off x="6934200" y="1295400"/>
            <a:ext cx="2209801" cy="1846659"/>
          </a:xfrm>
          <a:prstGeom prst="rect">
            <a:avLst/>
          </a:prstGeom>
          <a:noFill/>
        </p:spPr>
        <p:txBody>
          <a:bodyPr wrap="square" rtlCol="0">
            <a:spAutoFit/>
          </a:bodyPr>
          <a:lstStyle/>
          <a:p>
            <a:r>
              <a:rPr lang="en-US" sz="1600" b="1" dirty="0" smtClean="0"/>
              <a:t>GTP connection details</a:t>
            </a:r>
            <a:r>
              <a:rPr lang="en-US" sz="1400" dirty="0" smtClean="0"/>
              <a:t>:</a:t>
            </a:r>
          </a:p>
          <a:p>
            <a:r>
              <a:rPr lang="en-US" sz="1400" dirty="0" smtClean="0"/>
              <a:t>All the eight fibers are connected to the FPGA, they are </a:t>
            </a:r>
            <a:r>
              <a:rPr lang="en-US" sz="1400" dirty="0" smtClean="0"/>
              <a:t>status input and trigger output in </a:t>
            </a:r>
            <a:r>
              <a:rPr lang="en-US" sz="1400" dirty="0" smtClean="0"/>
              <a:t>TD </a:t>
            </a:r>
            <a:r>
              <a:rPr lang="en-US" sz="1400" dirty="0" smtClean="0"/>
              <a:t>mode; </a:t>
            </a:r>
            <a:r>
              <a:rPr lang="en-US" sz="1400" dirty="0" smtClean="0"/>
              <a:t>and </a:t>
            </a:r>
            <a:r>
              <a:rPr lang="en-US" sz="1400" dirty="0" smtClean="0"/>
              <a:t>trigger input and status output in </a:t>
            </a:r>
            <a:r>
              <a:rPr lang="en-US" sz="1400" dirty="0" smtClean="0"/>
              <a:t>TI </a:t>
            </a:r>
            <a:r>
              <a:rPr lang="en-US" sz="1400" dirty="0" smtClean="0"/>
              <a:t>mode.</a:t>
            </a:r>
          </a:p>
          <a:p>
            <a:r>
              <a:rPr lang="en-US" sz="1400" dirty="0" smtClean="0"/>
              <a:t>(different FPGA firmware)</a:t>
            </a:r>
            <a:r>
              <a:rPr lang="en-US" sz="1400" dirty="0" smtClean="0"/>
              <a:t> </a:t>
            </a:r>
            <a:endParaRPr lang="en-US" sz="1400" dirty="0"/>
          </a:p>
        </p:txBody>
      </p:sp>
      <p:sp>
        <p:nvSpPr>
          <p:cNvPr id="56" name="Date Placeholder 55"/>
          <p:cNvSpPr>
            <a:spLocks noGrp="1"/>
          </p:cNvSpPr>
          <p:nvPr>
            <p:ph type="dt" sz="half" idx="10"/>
          </p:nvPr>
        </p:nvSpPr>
        <p:spPr/>
        <p:txBody>
          <a:bodyPr/>
          <a:lstStyle/>
          <a:p>
            <a:fld id="{E34D7523-E3B5-459F-BEB0-FF271893B863}" type="datetime1">
              <a:rPr lang="en-US" smtClean="0"/>
              <a:t>7/2/2010</a:t>
            </a:fld>
            <a:endParaRPr lang="en-US"/>
          </a:p>
        </p:txBody>
      </p:sp>
      <p:sp>
        <p:nvSpPr>
          <p:cNvPr id="57" name="Slide Number Placeholder 56"/>
          <p:cNvSpPr>
            <a:spLocks noGrp="1"/>
          </p:cNvSpPr>
          <p:nvPr>
            <p:ph type="sldNum" sz="quarter" idx="12"/>
          </p:nvPr>
        </p:nvSpPr>
        <p:spPr/>
        <p:txBody>
          <a:bodyPr/>
          <a:lstStyle/>
          <a:p>
            <a:fld id="{2137C638-EF9B-4E99-89A8-0D440D12FEEE}" type="slidenum">
              <a:rPr lang="en-US" smtClean="0"/>
              <a:pPr/>
              <a:t>6</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90800" y="685800"/>
            <a:ext cx="3910814" cy="461665"/>
          </a:xfrm>
          <a:prstGeom prst="rect">
            <a:avLst/>
          </a:prstGeom>
          <a:solidFill>
            <a:srgbClr val="0000FF">
              <a:alpha val="49000"/>
            </a:srgbClr>
          </a:solidFill>
        </p:spPr>
        <p:txBody>
          <a:bodyPr wrap="none">
            <a:spAutoFit/>
          </a:bodyPr>
          <a:lstStyle/>
          <a:p>
            <a:r>
              <a:rPr lang="en-US" sz="2400" dirty="0" smtClean="0"/>
              <a:t>2. TID Structure and functions</a:t>
            </a:r>
          </a:p>
        </p:txBody>
      </p:sp>
      <p:sp>
        <p:nvSpPr>
          <p:cNvPr id="3" name="Rectangle 2"/>
          <p:cNvSpPr/>
          <p:nvPr/>
        </p:nvSpPr>
        <p:spPr>
          <a:xfrm>
            <a:off x="2133600" y="2667000"/>
            <a:ext cx="4419600" cy="3200400"/>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209800" y="3048000"/>
            <a:ext cx="7620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smtClean="0"/>
              <a:t>I_delay</a:t>
            </a:r>
            <a:endParaRPr lang="en-US" sz="1400" dirty="0"/>
          </a:p>
        </p:txBody>
      </p:sp>
      <p:sp>
        <p:nvSpPr>
          <p:cNvPr id="5" name="Rectangle 4"/>
          <p:cNvSpPr/>
          <p:nvPr/>
        </p:nvSpPr>
        <p:spPr>
          <a:xfrm>
            <a:off x="2209800" y="4800600"/>
            <a:ext cx="7620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smtClean="0"/>
              <a:t>I_delay</a:t>
            </a:r>
            <a:endParaRPr lang="en-US" sz="1400" dirty="0"/>
          </a:p>
        </p:txBody>
      </p:sp>
      <p:sp>
        <p:nvSpPr>
          <p:cNvPr id="6" name="Rectangle 5"/>
          <p:cNvSpPr/>
          <p:nvPr/>
        </p:nvSpPr>
        <p:spPr>
          <a:xfrm>
            <a:off x="2971800" y="3886200"/>
            <a:ext cx="9144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Encoding</a:t>
            </a:r>
            <a:endParaRPr lang="en-US" sz="1400" dirty="0"/>
          </a:p>
        </p:txBody>
      </p:sp>
      <p:sp>
        <p:nvSpPr>
          <p:cNvPr id="7" name="Rectangle 6"/>
          <p:cNvSpPr/>
          <p:nvPr/>
        </p:nvSpPr>
        <p:spPr>
          <a:xfrm>
            <a:off x="3429000" y="3048000"/>
            <a:ext cx="10668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Manchester</a:t>
            </a:r>
          </a:p>
          <a:p>
            <a:pPr algn="ctr"/>
            <a:r>
              <a:rPr lang="en-US" sz="1400" dirty="0" smtClean="0"/>
              <a:t>decoding</a:t>
            </a:r>
            <a:endParaRPr lang="en-US" sz="1400" dirty="0"/>
          </a:p>
        </p:txBody>
      </p:sp>
      <p:sp>
        <p:nvSpPr>
          <p:cNvPr id="8" name="Rectangle 7"/>
          <p:cNvSpPr/>
          <p:nvPr/>
        </p:nvSpPr>
        <p:spPr>
          <a:xfrm>
            <a:off x="4724400" y="3048000"/>
            <a:ext cx="9144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Sync</a:t>
            </a:r>
          </a:p>
          <a:p>
            <a:pPr algn="ctr"/>
            <a:r>
              <a:rPr lang="en-US" sz="1400" dirty="0" smtClean="0"/>
              <a:t>decoding</a:t>
            </a:r>
            <a:endParaRPr lang="en-US" sz="1400" dirty="0"/>
          </a:p>
        </p:txBody>
      </p:sp>
      <p:sp>
        <p:nvSpPr>
          <p:cNvPr id="9" name="Rectangle 8"/>
          <p:cNvSpPr/>
          <p:nvPr/>
        </p:nvSpPr>
        <p:spPr>
          <a:xfrm>
            <a:off x="3429000" y="4800600"/>
            <a:ext cx="10668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Manchester</a:t>
            </a:r>
          </a:p>
          <a:p>
            <a:pPr algn="ctr"/>
            <a:r>
              <a:rPr lang="en-US" sz="1400" dirty="0" smtClean="0"/>
              <a:t>encoding</a:t>
            </a:r>
            <a:endParaRPr lang="en-US" sz="1400" dirty="0"/>
          </a:p>
        </p:txBody>
      </p:sp>
      <p:sp>
        <p:nvSpPr>
          <p:cNvPr id="10" name="Rectangle 9"/>
          <p:cNvSpPr/>
          <p:nvPr/>
        </p:nvSpPr>
        <p:spPr>
          <a:xfrm>
            <a:off x="5638800" y="4800600"/>
            <a:ext cx="8382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smtClean="0"/>
              <a:t>O_delay</a:t>
            </a:r>
            <a:endParaRPr lang="en-US" sz="1400" dirty="0"/>
          </a:p>
        </p:txBody>
      </p:sp>
      <p:sp>
        <p:nvSpPr>
          <p:cNvPr id="11" name="Rectangle 10"/>
          <p:cNvSpPr/>
          <p:nvPr/>
        </p:nvSpPr>
        <p:spPr>
          <a:xfrm>
            <a:off x="5638800" y="3886200"/>
            <a:ext cx="8382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smtClean="0"/>
              <a:t>O_delay</a:t>
            </a:r>
            <a:endParaRPr lang="en-US" sz="1400" dirty="0"/>
          </a:p>
        </p:txBody>
      </p:sp>
      <p:sp>
        <p:nvSpPr>
          <p:cNvPr id="12" name="Rectangle 11"/>
          <p:cNvSpPr/>
          <p:nvPr/>
        </p:nvSpPr>
        <p:spPr>
          <a:xfrm>
            <a:off x="4572000" y="3886200"/>
            <a:ext cx="8382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smtClean="0"/>
              <a:t>Mux</a:t>
            </a:r>
            <a:endParaRPr lang="en-US" sz="1400" dirty="0"/>
          </a:p>
        </p:txBody>
      </p:sp>
      <p:cxnSp>
        <p:nvCxnSpPr>
          <p:cNvPr id="13" name="Straight Arrow Connector 12"/>
          <p:cNvCxnSpPr/>
          <p:nvPr/>
        </p:nvCxnSpPr>
        <p:spPr>
          <a:xfrm>
            <a:off x="914400" y="3200400"/>
            <a:ext cx="1295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914400" y="5029200"/>
            <a:ext cx="1295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914400" y="2971800"/>
            <a:ext cx="1248483" cy="338554"/>
          </a:xfrm>
          <a:prstGeom prst="rect">
            <a:avLst/>
          </a:prstGeom>
          <a:noFill/>
        </p:spPr>
        <p:txBody>
          <a:bodyPr wrap="none" rtlCol="0">
            <a:spAutoFit/>
          </a:bodyPr>
          <a:lstStyle/>
          <a:p>
            <a:r>
              <a:rPr lang="en-US" sz="1600" dirty="0" smtClean="0"/>
              <a:t>TD_CLKSYNC</a:t>
            </a:r>
            <a:endParaRPr lang="en-US" sz="1600" dirty="0"/>
          </a:p>
        </p:txBody>
      </p:sp>
      <p:sp>
        <p:nvSpPr>
          <p:cNvPr id="16" name="TextBox 15"/>
          <p:cNvSpPr txBox="1"/>
          <p:nvPr/>
        </p:nvSpPr>
        <p:spPr>
          <a:xfrm>
            <a:off x="4038600" y="5486400"/>
            <a:ext cx="747320" cy="400110"/>
          </a:xfrm>
          <a:prstGeom prst="rect">
            <a:avLst/>
          </a:prstGeom>
          <a:noFill/>
        </p:spPr>
        <p:txBody>
          <a:bodyPr wrap="none" rtlCol="0">
            <a:spAutoFit/>
          </a:bodyPr>
          <a:lstStyle/>
          <a:p>
            <a:r>
              <a:rPr lang="en-US" sz="2000" dirty="0" smtClean="0"/>
              <a:t>FPGA</a:t>
            </a:r>
            <a:endParaRPr lang="en-US" sz="2000" dirty="0"/>
          </a:p>
        </p:txBody>
      </p:sp>
      <p:sp>
        <p:nvSpPr>
          <p:cNvPr id="17" name="TextBox 16"/>
          <p:cNvSpPr txBox="1"/>
          <p:nvPr/>
        </p:nvSpPr>
        <p:spPr>
          <a:xfrm>
            <a:off x="1066800" y="3810000"/>
            <a:ext cx="924933" cy="338554"/>
          </a:xfrm>
          <a:prstGeom prst="rect">
            <a:avLst/>
          </a:prstGeom>
          <a:noFill/>
        </p:spPr>
        <p:txBody>
          <a:bodyPr wrap="none" rtlCol="0">
            <a:spAutoFit/>
          </a:bodyPr>
          <a:lstStyle/>
          <a:p>
            <a:r>
              <a:rPr lang="en-US" sz="1600" dirty="0" err="1" smtClean="0"/>
              <a:t>Ext_Sync</a:t>
            </a:r>
            <a:endParaRPr lang="en-US" sz="1600" dirty="0"/>
          </a:p>
        </p:txBody>
      </p:sp>
      <p:sp>
        <p:nvSpPr>
          <p:cNvPr id="18" name="TextBox 17"/>
          <p:cNvSpPr txBox="1"/>
          <p:nvPr/>
        </p:nvSpPr>
        <p:spPr>
          <a:xfrm>
            <a:off x="990600" y="4800600"/>
            <a:ext cx="1232453" cy="338554"/>
          </a:xfrm>
          <a:prstGeom prst="rect">
            <a:avLst/>
          </a:prstGeom>
          <a:noFill/>
        </p:spPr>
        <p:txBody>
          <a:bodyPr wrap="none" rtlCol="0">
            <a:spAutoFit/>
          </a:bodyPr>
          <a:lstStyle/>
          <a:p>
            <a:r>
              <a:rPr lang="en-US" sz="1600" dirty="0" smtClean="0"/>
              <a:t>P0_CLKSYNC</a:t>
            </a:r>
            <a:endParaRPr lang="en-US" sz="1600" dirty="0"/>
          </a:p>
        </p:txBody>
      </p:sp>
      <p:cxnSp>
        <p:nvCxnSpPr>
          <p:cNvPr id="19" name="Straight Arrow Connector 18"/>
          <p:cNvCxnSpPr>
            <a:endCxn id="6" idx="1"/>
          </p:cNvCxnSpPr>
          <p:nvPr/>
        </p:nvCxnSpPr>
        <p:spPr>
          <a:xfrm>
            <a:off x="990600" y="4114800"/>
            <a:ext cx="1981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0" idx="3"/>
          </p:cNvCxnSpPr>
          <p:nvPr/>
        </p:nvCxnSpPr>
        <p:spPr>
          <a:xfrm>
            <a:off x="6477000" y="5029200"/>
            <a:ext cx="838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7315200" y="4724400"/>
            <a:ext cx="609600" cy="15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 lIns="0" tIns="0" rIns="0" bIns="0" rtlCol="0" anchor="ctr"/>
          <a:lstStyle/>
          <a:p>
            <a:pPr algn="ctr"/>
            <a:r>
              <a:rPr lang="en-US" sz="1600" dirty="0" smtClean="0"/>
              <a:t>MC100LVEP111</a:t>
            </a:r>
            <a:endParaRPr lang="en-US" sz="1600" dirty="0"/>
          </a:p>
        </p:txBody>
      </p:sp>
      <p:cxnSp>
        <p:nvCxnSpPr>
          <p:cNvPr id="22" name="Straight Arrow Connector 21"/>
          <p:cNvCxnSpPr>
            <a:stCxn id="4" idx="3"/>
            <a:endCxn id="7" idx="1"/>
          </p:cNvCxnSpPr>
          <p:nvPr/>
        </p:nvCxnSpPr>
        <p:spPr>
          <a:xfrm>
            <a:off x="2971800" y="3276600"/>
            <a:ext cx="457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7" idx="3"/>
            <a:endCxn id="8" idx="1"/>
          </p:cNvCxnSpPr>
          <p:nvPr/>
        </p:nvCxnSpPr>
        <p:spPr>
          <a:xfrm>
            <a:off x="4495800" y="3276600"/>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endCxn id="12" idx="0"/>
          </p:cNvCxnSpPr>
          <p:nvPr/>
        </p:nvCxnSpPr>
        <p:spPr>
          <a:xfrm rot="16200000" flipH="1">
            <a:off x="4781550" y="3676650"/>
            <a:ext cx="381000" cy="38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6" idx="3"/>
          </p:cNvCxnSpPr>
          <p:nvPr/>
        </p:nvCxnSpPr>
        <p:spPr>
          <a:xfrm>
            <a:off x="3886200" y="4114800"/>
            <a:ext cx="685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2" idx="3"/>
            <a:endCxn id="11" idx="1"/>
          </p:cNvCxnSpPr>
          <p:nvPr/>
        </p:nvCxnSpPr>
        <p:spPr>
          <a:xfrm>
            <a:off x="5410200" y="4114800"/>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5" idx="3"/>
            <a:endCxn id="9" idx="1"/>
          </p:cNvCxnSpPr>
          <p:nvPr/>
        </p:nvCxnSpPr>
        <p:spPr>
          <a:xfrm>
            <a:off x="2971800" y="5029200"/>
            <a:ext cx="457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9" idx="3"/>
            <a:endCxn id="10" idx="1"/>
          </p:cNvCxnSpPr>
          <p:nvPr/>
        </p:nvCxnSpPr>
        <p:spPr>
          <a:xfrm>
            <a:off x="4495800" y="5029200"/>
            <a:ext cx="1143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7315200" y="2743200"/>
            <a:ext cx="609600" cy="15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 lIns="0" tIns="0" rIns="0" bIns="0" rtlCol="0" anchor="ctr"/>
          <a:lstStyle/>
          <a:p>
            <a:pPr algn="ctr"/>
            <a:r>
              <a:rPr lang="en-US" sz="1600" dirty="0" smtClean="0"/>
              <a:t>MC100EP14</a:t>
            </a:r>
            <a:endParaRPr lang="en-US" sz="1600" dirty="0"/>
          </a:p>
        </p:txBody>
      </p:sp>
      <p:cxnSp>
        <p:nvCxnSpPr>
          <p:cNvPr id="30" name="Elbow Connector 29"/>
          <p:cNvCxnSpPr>
            <a:stCxn id="11" idx="3"/>
            <a:endCxn id="29" idx="1"/>
          </p:cNvCxnSpPr>
          <p:nvPr/>
        </p:nvCxnSpPr>
        <p:spPr>
          <a:xfrm flipV="1">
            <a:off x="6477000" y="3505200"/>
            <a:ext cx="838200" cy="60960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6705600" y="3124200"/>
            <a:ext cx="609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6781800" y="2895600"/>
            <a:ext cx="429926" cy="307777"/>
          </a:xfrm>
          <a:prstGeom prst="rect">
            <a:avLst/>
          </a:prstGeom>
          <a:noFill/>
        </p:spPr>
        <p:txBody>
          <a:bodyPr wrap="none" rtlCol="0">
            <a:spAutoFit/>
          </a:bodyPr>
          <a:lstStyle/>
          <a:p>
            <a:r>
              <a:rPr lang="en-US" sz="1400" dirty="0" smtClean="0"/>
              <a:t>SEL</a:t>
            </a:r>
            <a:endParaRPr lang="en-US" sz="1400" dirty="0"/>
          </a:p>
        </p:txBody>
      </p:sp>
      <p:cxnSp>
        <p:nvCxnSpPr>
          <p:cNvPr id="33" name="Straight Connector 32"/>
          <p:cNvCxnSpPr/>
          <p:nvPr/>
        </p:nvCxnSpPr>
        <p:spPr>
          <a:xfrm>
            <a:off x="7924800" y="4876800"/>
            <a:ext cx="152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flipH="1" flipV="1">
            <a:off x="7924800" y="4724400"/>
            <a:ext cx="304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0800000">
            <a:off x="7086600" y="4572000"/>
            <a:ext cx="990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flipH="1" flipV="1">
            <a:off x="6819900" y="4305300"/>
            <a:ext cx="533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7086600" y="4038600"/>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7924800" y="2971800"/>
            <a:ext cx="762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7924800" y="2819400"/>
            <a:ext cx="742511" cy="261610"/>
          </a:xfrm>
          <a:prstGeom prst="rect">
            <a:avLst/>
          </a:prstGeom>
          <a:noFill/>
        </p:spPr>
        <p:txBody>
          <a:bodyPr wrap="none" rtlCol="0">
            <a:spAutoFit/>
          </a:bodyPr>
          <a:lstStyle/>
          <a:p>
            <a:r>
              <a:rPr lang="en-US" sz="1100" dirty="0" smtClean="0"/>
              <a:t>P0_SyncA</a:t>
            </a:r>
            <a:endParaRPr lang="en-US" sz="1100" dirty="0"/>
          </a:p>
        </p:txBody>
      </p:sp>
      <p:sp>
        <p:nvSpPr>
          <p:cNvPr id="40" name="TextBox 39"/>
          <p:cNvSpPr txBox="1"/>
          <p:nvPr/>
        </p:nvSpPr>
        <p:spPr>
          <a:xfrm>
            <a:off x="7848600" y="4876800"/>
            <a:ext cx="922047" cy="261610"/>
          </a:xfrm>
          <a:prstGeom prst="rect">
            <a:avLst/>
          </a:prstGeom>
          <a:noFill/>
        </p:spPr>
        <p:txBody>
          <a:bodyPr wrap="none" rtlCol="0">
            <a:spAutoFit/>
          </a:bodyPr>
          <a:lstStyle/>
          <a:p>
            <a:r>
              <a:rPr lang="en-US" sz="1100" dirty="0" smtClean="0"/>
              <a:t>HFBR7924#1</a:t>
            </a:r>
            <a:endParaRPr lang="en-US" sz="1100" dirty="0"/>
          </a:p>
        </p:txBody>
      </p:sp>
      <p:cxnSp>
        <p:nvCxnSpPr>
          <p:cNvPr id="41" name="Straight Arrow Connector 40"/>
          <p:cNvCxnSpPr/>
          <p:nvPr/>
        </p:nvCxnSpPr>
        <p:spPr>
          <a:xfrm>
            <a:off x="7924800" y="3276600"/>
            <a:ext cx="762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7924800" y="3124200"/>
            <a:ext cx="737702" cy="261610"/>
          </a:xfrm>
          <a:prstGeom prst="rect">
            <a:avLst/>
          </a:prstGeom>
          <a:noFill/>
        </p:spPr>
        <p:txBody>
          <a:bodyPr wrap="none" rtlCol="0">
            <a:spAutoFit/>
          </a:bodyPr>
          <a:lstStyle/>
          <a:p>
            <a:r>
              <a:rPr lang="en-US" sz="1100" dirty="0" smtClean="0"/>
              <a:t>P0_SyncB</a:t>
            </a:r>
            <a:endParaRPr lang="en-US" sz="1100" dirty="0"/>
          </a:p>
        </p:txBody>
      </p:sp>
      <p:cxnSp>
        <p:nvCxnSpPr>
          <p:cNvPr id="43" name="Straight Arrow Connector 42"/>
          <p:cNvCxnSpPr/>
          <p:nvPr/>
        </p:nvCxnSpPr>
        <p:spPr>
          <a:xfrm>
            <a:off x="7924800" y="3581400"/>
            <a:ext cx="762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7924800" y="3429000"/>
            <a:ext cx="660758" cy="261610"/>
          </a:xfrm>
          <a:prstGeom prst="rect">
            <a:avLst/>
          </a:prstGeom>
          <a:noFill/>
        </p:spPr>
        <p:txBody>
          <a:bodyPr wrap="none" rtlCol="0">
            <a:spAutoFit/>
          </a:bodyPr>
          <a:lstStyle/>
          <a:p>
            <a:r>
              <a:rPr lang="en-US" sz="1100" dirty="0" smtClean="0"/>
              <a:t>P2_Sync</a:t>
            </a:r>
            <a:endParaRPr lang="en-US" sz="1100" dirty="0"/>
          </a:p>
        </p:txBody>
      </p:sp>
      <p:cxnSp>
        <p:nvCxnSpPr>
          <p:cNvPr id="45" name="Straight Arrow Connector 44"/>
          <p:cNvCxnSpPr/>
          <p:nvPr/>
        </p:nvCxnSpPr>
        <p:spPr>
          <a:xfrm>
            <a:off x="7924800" y="3810000"/>
            <a:ext cx="762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7924800" y="3657600"/>
            <a:ext cx="724878" cy="261610"/>
          </a:xfrm>
          <a:prstGeom prst="rect">
            <a:avLst/>
          </a:prstGeom>
          <a:noFill/>
        </p:spPr>
        <p:txBody>
          <a:bodyPr wrap="none" rtlCol="0">
            <a:spAutoFit/>
          </a:bodyPr>
          <a:lstStyle/>
          <a:p>
            <a:r>
              <a:rPr lang="en-US" sz="1100" dirty="0" smtClean="0"/>
              <a:t>FP_Sync1</a:t>
            </a:r>
            <a:endParaRPr lang="en-US" sz="1100" dirty="0"/>
          </a:p>
        </p:txBody>
      </p:sp>
      <p:cxnSp>
        <p:nvCxnSpPr>
          <p:cNvPr id="47" name="Straight Arrow Connector 46"/>
          <p:cNvCxnSpPr/>
          <p:nvPr/>
        </p:nvCxnSpPr>
        <p:spPr>
          <a:xfrm>
            <a:off x="7924800" y="4114800"/>
            <a:ext cx="762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7924800" y="3962400"/>
            <a:ext cx="724878" cy="261610"/>
          </a:xfrm>
          <a:prstGeom prst="rect">
            <a:avLst/>
          </a:prstGeom>
          <a:noFill/>
        </p:spPr>
        <p:txBody>
          <a:bodyPr wrap="none" rtlCol="0">
            <a:spAutoFit/>
          </a:bodyPr>
          <a:lstStyle/>
          <a:p>
            <a:r>
              <a:rPr lang="en-US" sz="1100" dirty="0" smtClean="0"/>
              <a:t>FP_Sync2</a:t>
            </a:r>
            <a:endParaRPr lang="en-US" sz="1100" dirty="0"/>
          </a:p>
        </p:txBody>
      </p:sp>
      <p:cxnSp>
        <p:nvCxnSpPr>
          <p:cNvPr id="49" name="Straight Arrow Connector 48"/>
          <p:cNvCxnSpPr/>
          <p:nvPr/>
        </p:nvCxnSpPr>
        <p:spPr>
          <a:xfrm>
            <a:off x="7924800" y="6096000"/>
            <a:ext cx="914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7848600" y="5943600"/>
            <a:ext cx="922047" cy="261610"/>
          </a:xfrm>
          <a:prstGeom prst="rect">
            <a:avLst/>
          </a:prstGeom>
          <a:noFill/>
        </p:spPr>
        <p:txBody>
          <a:bodyPr wrap="none" rtlCol="0">
            <a:spAutoFit/>
          </a:bodyPr>
          <a:lstStyle/>
          <a:p>
            <a:r>
              <a:rPr lang="en-US" sz="1100" dirty="0" smtClean="0"/>
              <a:t>HFBR7924#8</a:t>
            </a:r>
            <a:endParaRPr lang="en-US" sz="1100" dirty="0"/>
          </a:p>
        </p:txBody>
      </p:sp>
      <p:cxnSp>
        <p:nvCxnSpPr>
          <p:cNvPr id="51" name="Straight Arrow Connector 50"/>
          <p:cNvCxnSpPr/>
          <p:nvPr/>
        </p:nvCxnSpPr>
        <p:spPr>
          <a:xfrm>
            <a:off x="7924800" y="5257800"/>
            <a:ext cx="914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7848600" y="5105400"/>
            <a:ext cx="922047" cy="261610"/>
          </a:xfrm>
          <a:prstGeom prst="rect">
            <a:avLst/>
          </a:prstGeom>
          <a:noFill/>
        </p:spPr>
        <p:txBody>
          <a:bodyPr wrap="none" rtlCol="0">
            <a:spAutoFit/>
          </a:bodyPr>
          <a:lstStyle/>
          <a:p>
            <a:r>
              <a:rPr lang="en-US" sz="1100" dirty="0" smtClean="0"/>
              <a:t>HFBR7924#2</a:t>
            </a:r>
            <a:endParaRPr lang="en-US" sz="1100" dirty="0"/>
          </a:p>
        </p:txBody>
      </p:sp>
      <p:cxnSp>
        <p:nvCxnSpPr>
          <p:cNvPr id="53" name="Straight Arrow Connector 52"/>
          <p:cNvCxnSpPr/>
          <p:nvPr/>
        </p:nvCxnSpPr>
        <p:spPr>
          <a:xfrm>
            <a:off x="7924800" y="5029200"/>
            <a:ext cx="914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52" idx="2"/>
            <a:endCxn id="50" idx="0"/>
          </p:cNvCxnSpPr>
          <p:nvPr/>
        </p:nvCxnSpPr>
        <p:spPr>
          <a:xfrm rot="5400000">
            <a:off x="8021329" y="5655305"/>
            <a:ext cx="576590" cy="0"/>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990601" y="1524000"/>
            <a:ext cx="7467599" cy="615553"/>
          </a:xfrm>
          <a:prstGeom prst="rect">
            <a:avLst/>
          </a:prstGeom>
          <a:noFill/>
        </p:spPr>
        <p:txBody>
          <a:bodyPr wrap="square" rtlCol="0">
            <a:spAutoFit/>
          </a:bodyPr>
          <a:lstStyle/>
          <a:p>
            <a:r>
              <a:rPr lang="en-US" dirty="0" smtClean="0"/>
              <a:t>2.3 Sync signal </a:t>
            </a:r>
            <a:r>
              <a:rPr lang="en-US" dirty="0" smtClean="0"/>
              <a:t>distribution</a:t>
            </a:r>
          </a:p>
          <a:p>
            <a:r>
              <a:rPr lang="en-US" sz="1600" dirty="0" smtClean="0"/>
              <a:t>The encoding/decoding is implemented in the FPGA, synchronized to the 250MHz clock</a:t>
            </a:r>
            <a:endParaRPr lang="en-US" sz="1600" dirty="0"/>
          </a:p>
        </p:txBody>
      </p:sp>
      <p:sp>
        <p:nvSpPr>
          <p:cNvPr id="56" name="Date Placeholder 55"/>
          <p:cNvSpPr>
            <a:spLocks noGrp="1"/>
          </p:cNvSpPr>
          <p:nvPr>
            <p:ph type="dt" sz="half" idx="10"/>
          </p:nvPr>
        </p:nvSpPr>
        <p:spPr/>
        <p:txBody>
          <a:bodyPr/>
          <a:lstStyle/>
          <a:p>
            <a:fld id="{E76EB844-D296-40F4-93E8-CA03378A0F19}" type="datetime1">
              <a:rPr lang="en-US" smtClean="0"/>
              <a:t>7/2/2010</a:t>
            </a:fld>
            <a:endParaRPr lang="en-US"/>
          </a:p>
        </p:txBody>
      </p:sp>
      <p:sp>
        <p:nvSpPr>
          <p:cNvPr id="57" name="Slide Number Placeholder 56"/>
          <p:cNvSpPr>
            <a:spLocks noGrp="1"/>
          </p:cNvSpPr>
          <p:nvPr>
            <p:ph type="sldNum" sz="quarter" idx="12"/>
          </p:nvPr>
        </p:nvSpPr>
        <p:spPr/>
        <p:txBody>
          <a:bodyPr/>
          <a:lstStyle/>
          <a:p>
            <a:fld id="{2137C638-EF9B-4E99-89A8-0D440D12FEEE}" type="slidenum">
              <a:rPr lang="en-US" smtClean="0"/>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90800" y="685800"/>
            <a:ext cx="3910814" cy="461665"/>
          </a:xfrm>
          <a:prstGeom prst="rect">
            <a:avLst/>
          </a:prstGeom>
          <a:solidFill>
            <a:srgbClr val="0000FF">
              <a:alpha val="49000"/>
            </a:srgbClr>
          </a:solidFill>
        </p:spPr>
        <p:txBody>
          <a:bodyPr wrap="none">
            <a:spAutoFit/>
          </a:bodyPr>
          <a:lstStyle/>
          <a:p>
            <a:r>
              <a:rPr lang="en-US" sz="2400" dirty="0" smtClean="0"/>
              <a:t>2. TID Structure and functions</a:t>
            </a:r>
          </a:p>
        </p:txBody>
      </p:sp>
      <p:sp>
        <p:nvSpPr>
          <p:cNvPr id="3" name="TextBox 2"/>
          <p:cNvSpPr txBox="1"/>
          <p:nvPr/>
        </p:nvSpPr>
        <p:spPr>
          <a:xfrm>
            <a:off x="381000" y="1371600"/>
            <a:ext cx="5867400" cy="1200329"/>
          </a:xfrm>
          <a:prstGeom prst="rect">
            <a:avLst/>
          </a:prstGeom>
          <a:noFill/>
        </p:spPr>
        <p:txBody>
          <a:bodyPr wrap="square" rtlCol="0">
            <a:spAutoFit/>
          </a:bodyPr>
          <a:lstStyle/>
          <a:p>
            <a:r>
              <a:rPr lang="en-US" dirty="0" smtClean="0"/>
              <a:t>Trigger synchronization on trigger interface using SYNC signal</a:t>
            </a:r>
          </a:p>
          <a:p>
            <a:endParaRPr lang="en-US" dirty="0" smtClean="0"/>
          </a:p>
          <a:p>
            <a:r>
              <a:rPr lang="en-US" dirty="0" smtClean="0"/>
              <a:t>A FIFO (built in the FPGA) is used to compensate for the DES. latency</a:t>
            </a:r>
            <a:endParaRPr lang="en-US" dirty="0"/>
          </a:p>
        </p:txBody>
      </p:sp>
      <p:sp>
        <p:nvSpPr>
          <p:cNvPr id="5" name="Rectangle 4"/>
          <p:cNvSpPr/>
          <p:nvPr/>
        </p:nvSpPr>
        <p:spPr>
          <a:xfrm>
            <a:off x="762000" y="3810000"/>
            <a:ext cx="228600" cy="1219200"/>
          </a:xfrm>
          <a:prstGeom prst="rect">
            <a:avLst/>
          </a:prstGeom>
          <a:solidFill>
            <a:schemeClr val="accent3">
              <a:lumMod val="60000"/>
              <a:lumOff val="40000"/>
              <a:alpha val="52000"/>
            </a:schemeClr>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smtClean="0"/>
              <a:t>T-WORD 12</a:t>
            </a:r>
            <a:endParaRPr lang="en-US" dirty="0"/>
          </a:p>
        </p:txBody>
      </p:sp>
      <p:sp>
        <p:nvSpPr>
          <p:cNvPr id="6" name="Rectangle 5"/>
          <p:cNvSpPr/>
          <p:nvPr/>
        </p:nvSpPr>
        <p:spPr>
          <a:xfrm>
            <a:off x="8458200" y="2971800"/>
            <a:ext cx="228600" cy="1219200"/>
          </a:xfrm>
          <a:prstGeom prst="rect">
            <a:avLst/>
          </a:prstGeom>
          <a:solidFill>
            <a:schemeClr val="accent3">
              <a:lumMod val="60000"/>
              <a:lumOff val="40000"/>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smtClean="0"/>
              <a:t>WORD 0</a:t>
            </a:r>
            <a:endParaRPr lang="en-US" dirty="0"/>
          </a:p>
        </p:txBody>
      </p:sp>
      <p:sp>
        <p:nvSpPr>
          <p:cNvPr id="7" name="Rectangle 6"/>
          <p:cNvSpPr/>
          <p:nvPr/>
        </p:nvSpPr>
        <p:spPr>
          <a:xfrm>
            <a:off x="304800" y="3810000"/>
            <a:ext cx="228600" cy="1219200"/>
          </a:xfrm>
          <a:prstGeom prst="rect">
            <a:avLst/>
          </a:prstGeom>
          <a:solidFill>
            <a:schemeClr val="accent3">
              <a:lumMod val="60000"/>
              <a:lumOff val="40000"/>
              <a:alpha val="52000"/>
            </a:schemeClr>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smtClean="0"/>
              <a:t>T-WORD 14</a:t>
            </a:r>
            <a:endParaRPr lang="en-US" dirty="0"/>
          </a:p>
        </p:txBody>
      </p:sp>
      <p:sp>
        <p:nvSpPr>
          <p:cNvPr id="8" name="Rectangle 7"/>
          <p:cNvSpPr/>
          <p:nvPr/>
        </p:nvSpPr>
        <p:spPr>
          <a:xfrm>
            <a:off x="533400" y="3810000"/>
            <a:ext cx="228600" cy="1219200"/>
          </a:xfrm>
          <a:prstGeom prst="rect">
            <a:avLst/>
          </a:prstGeom>
          <a:solidFill>
            <a:schemeClr val="accent3">
              <a:lumMod val="60000"/>
              <a:lumOff val="40000"/>
              <a:alpha val="52000"/>
            </a:schemeClr>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smtClean="0"/>
              <a:t>T-WORD 13</a:t>
            </a:r>
            <a:endParaRPr lang="en-US" dirty="0"/>
          </a:p>
        </p:txBody>
      </p:sp>
      <p:sp>
        <p:nvSpPr>
          <p:cNvPr id="9" name="Rectangle 8"/>
          <p:cNvSpPr/>
          <p:nvPr/>
        </p:nvSpPr>
        <p:spPr>
          <a:xfrm>
            <a:off x="1371600" y="3886200"/>
            <a:ext cx="6858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Ser</a:t>
            </a:r>
            <a:endParaRPr lang="en-US" dirty="0"/>
          </a:p>
        </p:txBody>
      </p:sp>
      <p:cxnSp>
        <p:nvCxnSpPr>
          <p:cNvPr id="10" name="Straight Arrow Connector 9"/>
          <p:cNvCxnSpPr>
            <a:endCxn id="9" idx="1"/>
          </p:cNvCxnSpPr>
          <p:nvPr/>
        </p:nvCxnSpPr>
        <p:spPr>
          <a:xfrm>
            <a:off x="990600" y="4419600"/>
            <a:ext cx="3810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2590800" y="3429000"/>
            <a:ext cx="9144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Fiber 1T</a:t>
            </a:r>
          </a:p>
          <a:p>
            <a:pPr algn="ctr"/>
            <a:r>
              <a:rPr lang="en-US" sz="1600" dirty="0" smtClean="0"/>
              <a:t>HFBR</a:t>
            </a:r>
            <a:endParaRPr lang="en-US" sz="1600" dirty="0"/>
          </a:p>
        </p:txBody>
      </p:sp>
      <p:sp>
        <p:nvSpPr>
          <p:cNvPr id="12" name="Rectangle 11"/>
          <p:cNvSpPr/>
          <p:nvPr/>
        </p:nvSpPr>
        <p:spPr>
          <a:xfrm>
            <a:off x="2590800" y="4724400"/>
            <a:ext cx="9144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Fiber </a:t>
            </a:r>
            <a:r>
              <a:rPr lang="en-US" sz="1600" dirty="0" err="1" smtClean="0"/>
              <a:t>nT</a:t>
            </a:r>
            <a:endParaRPr lang="en-US" sz="1600" dirty="0" smtClean="0"/>
          </a:p>
          <a:p>
            <a:pPr algn="ctr"/>
            <a:r>
              <a:rPr lang="en-US" sz="1600" dirty="0" smtClean="0"/>
              <a:t>HFBR</a:t>
            </a:r>
            <a:endParaRPr lang="en-US" sz="1600" dirty="0"/>
          </a:p>
        </p:txBody>
      </p:sp>
      <p:sp>
        <p:nvSpPr>
          <p:cNvPr id="13" name="Rectangle 12"/>
          <p:cNvSpPr/>
          <p:nvPr/>
        </p:nvSpPr>
        <p:spPr>
          <a:xfrm>
            <a:off x="7086600" y="2743200"/>
            <a:ext cx="7620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FIFO 1</a:t>
            </a:r>
            <a:endParaRPr lang="en-US" sz="1600" dirty="0"/>
          </a:p>
        </p:txBody>
      </p:sp>
      <p:sp>
        <p:nvSpPr>
          <p:cNvPr id="14" name="Rectangle 13"/>
          <p:cNvSpPr/>
          <p:nvPr/>
        </p:nvSpPr>
        <p:spPr>
          <a:xfrm>
            <a:off x="5791200" y="3429000"/>
            <a:ext cx="7620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Des.</a:t>
            </a:r>
            <a:endParaRPr lang="en-US" sz="1600" dirty="0"/>
          </a:p>
        </p:txBody>
      </p:sp>
      <p:sp>
        <p:nvSpPr>
          <p:cNvPr id="15" name="Rectangle 14"/>
          <p:cNvSpPr/>
          <p:nvPr/>
        </p:nvSpPr>
        <p:spPr>
          <a:xfrm>
            <a:off x="4267200" y="4724400"/>
            <a:ext cx="9144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Fiber </a:t>
            </a:r>
            <a:r>
              <a:rPr lang="en-US" sz="1600" dirty="0" err="1" smtClean="0"/>
              <a:t>nR</a:t>
            </a:r>
            <a:endParaRPr lang="en-US" sz="1600" dirty="0" smtClean="0"/>
          </a:p>
          <a:p>
            <a:pPr algn="ctr"/>
            <a:r>
              <a:rPr lang="en-US" sz="1600" dirty="0" smtClean="0"/>
              <a:t>HFBR</a:t>
            </a:r>
            <a:endParaRPr lang="en-US" sz="1600" dirty="0"/>
          </a:p>
        </p:txBody>
      </p:sp>
      <p:sp>
        <p:nvSpPr>
          <p:cNvPr id="16" name="Rectangle 15"/>
          <p:cNvSpPr/>
          <p:nvPr/>
        </p:nvSpPr>
        <p:spPr>
          <a:xfrm>
            <a:off x="4267200" y="3429000"/>
            <a:ext cx="9144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Fiber 1R</a:t>
            </a:r>
          </a:p>
          <a:p>
            <a:pPr algn="ctr"/>
            <a:r>
              <a:rPr lang="en-US" sz="1600" dirty="0" smtClean="0"/>
              <a:t>HFBR</a:t>
            </a:r>
            <a:endParaRPr lang="en-US" sz="1600" dirty="0"/>
          </a:p>
        </p:txBody>
      </p:sp>
      <p:cxnSp>
        <p:nvCxnSpPr>
          <p:cNvPr id="17" name="Elbow Connector 16"/>
          <p:cNvCxnSpPr/>
          <p:nvPr/>
        </p:nvCxnSpPr>
        <p:spPr>
          <a:xfrm flipV="1">
            <a:off x="2057400" y="3657600"/>
            <a:ext cx="533400" cy="685800"/>
          </a:xfrm>
          <a:prstGeom prst="bentConnector3">
            <a:avLst>
              <a:gd name="adj1" fmla="val 28571"/>
            </a:avLst>
          </a:prstGeom>
          <a:ln>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1943100" y="4610100"/>
            <a:ext cx="533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2209800" y="4876800"/>
            <a:ext cx="381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1371600" y="5181600"/>
            <a:ext cx="1219200"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flipH="1" flipV="1">
            <a:off x="1752600" y="4572000"/>
            <a:ext cx="12192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2362200" y="3962400"/>
            <a:ext cx="228600"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3505200" y="3581400"/>
            <a:ext cx="762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3505200" y="3886200"/>
            <a:ext cx="762000"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3505200" y="4876800"/>
            <a:ext cx="762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3505200" y="5181600"/>
            <a:ext cx="762000"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5791200" y="4724400"/>
            <a:ext cx="7620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Des.</a:t>
            </a:r>
            <a:endParaRPr lang="en-US" sz="1600" dirty="0"/>
          </a:p>
        </p:txBody>
      </p:sp>
      <p:sp>
        <p:nvSpPr>
          <p:cNvPr id="28" name="Rectangle 27"/>
          <p:cNvSpPr/>
          <p:nvPr/>
        </p:nvSpPr>
        <p:spPr>
          <a:xfrm>
            <a:off x="7086600" y="4343400"/>
            <a:ext cx="7620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FIFO n</a:t>
            </a:r>
            <a:endParaRPr lang="en-US" sz="1600" dirty="0"/>
          </a:p>
        </p:txBody>
      </p:sp>
      <p:sp>
        <p:nvSpPr>
          <p:cNvPr id="29" name="Rectangle 28"/>
          <p:cNvSpPr/>
          <p:nvPr/>
        </p:nvSpPr>
        <p:spPr>
          <a:xfrm>
            <a:off x="8229600" y="2971800"/>
            <a:ext cx="228600" cy="1219200"/>
          </a:xfrm>
          <a:prstGeom prst="rect">
            <a:avLst/>
          </a:prstGeom>
          <a:solidFill>
            <a:schemeClr val="accent3">
              <a:lumMod val="60000"/>
              <a:lumOff val="40000"/>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smtClean="0"/>
              <a:t>WORD 1</a:t>
            </a:r>
            <a:endParaRPr lang="en-US" dirty="0"/>
          </a:p>
        </p:txBody>
      </p:sp>
      <p:sp>
        <p:nvSpPr>
          <p:cNvPr id="30" name="Rectangle 29"/>
          <p:cNvSpPr/>
          <p:nvPr/>
        </p:nvSpPr>
        <p:spPr>
          <a:xfrm>
            <a:off x="8458200" y="4419600"/>
            <a:ext cx="228600" cy="1219200"/>
          </a:xfrm>
          <a:prstGeom prst="rect">
            <a:avLst/>
          </a:prstGeom>
          <a:solidFill>
            <a:schemeClr val="accent3">
              <a:lumMod val="60000"/>
              <a:lumOff val="40000"/>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smtClean="0"/>
              <a:t>WORD 0</a:t>
            </a:r>
            <a:endParaRPr lang="en-US" dirty="0"/>
          </a:p>
        </p:txBody>
      </p:sp>
      <p:sp>
        <p:nvSpPr>
          <p:cNvPr id="31" name="Rectangle 30"/>
          <p:cNvSpPr/>
          <p:nvPr/>
        </p:nvSpPr>
        <p:spPr>
          <a:xfrm>
            <a:off x="8229600" y="4419600"/>
            <a:ext cx="228600" cy="1219200"/>
          </a:xfrm>
          <a:prstGeom prst="rect">
            <a:avLst/>
          </a:prstGeom>
          <a:solidFill>
            <a:schemeClr val="accent3">
              <a:lumMod val="60000"/>
              <a:lumOff val="40000"/>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smtClean="0"/>
              <a:t>WORD 1</a:t>
            </a:r>
            <a:endParaRPr lang="en-US" dirty="0"/>
          </a:p>
        </p:txBody>
      </p:sp>
      <p:cxnSp>
        <p:nvCxnSpPr>
          <p:cNvPr id="32" name="Straight Connector 31"/>
          <p:cNvCxnSpPr/>
          <p:nvPr/>
        </p:nvCxnSpPr>
        <p:spPr>
          <a:xfrm>
            <a:off x="5181600" y="3886200"/>
            <a:ext cx="2286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5219700" y="4076700"/>
            <a:ext cx="381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410200" y="4267200"/>
            <a:ext cx="2286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rot="5400000" flipH="1" flipV="1">
            <a:off x="7581900" y="4152900"/>
            <a:ext cx="228600"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5181600" y="5257800"/>
            <a:ext cx="2286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a:off x="5105400" y="5562600"/>
            <a:ext cx="6096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5410200" y="5867400"/>
            <a:ext cx="2286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rot="5400000" flipH="1" flipV="1">
            <a:off x="7543800" y="5715000"/>
            <a:ext cx="304800"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5181600" y="3581400"/>
            <a:ext cx="609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14" idx="3"/>
            <a:endCxn id="13" idx="1"/>
          </p:cNvCxnSpPr>
          <p:nvPr/>
        </p:nvCxnSpPr>
        <p:spPr>
          <a:xfrm flipV="1">
            <a:off x="6553200" y="3390900"/>
            <a:ext cx="533400" cy="3429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5181600" y="4876800"/>
            <a:ext cx="609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27" idx="3"/>
            <a:endCxn id="28" idx="1"/>
          </p:cNvCxnSpPr>
          <p:nvPr/>
        </p:nvCxnSpPr>
        <p:spPr>
          <a:xfrm flipV="1">
            <a:off x="6553200" y="4953000"/>
            <a:ext cx="533400" cy="762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7162800" y="1828800"/>
            <a:ext cx="228600" cy="1219200"/>
          </a:xfrm>
          <a:prstGeom prst="rect">
            <a:avLst/>
          </a:prstGeom>
          <a:solidFill>
            <a:schemeClr val="accent3">
              <a:lumMod val="60000"/>
              <a:lumOff val="40000"/>
              <a:alpha val="51000"/>
            </a:schemeClr>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smtClean="0"/>
              <a:t>WORD 4</a:t>
            </a:r>
            <a:endParaRPr lang="en-US" dirty="0"/>
          </a:p>
        </p:txBody>
      </p:sp>
      <p:sp>
        <p:nvSpPr>
          <p:cNvPr id="45" name="Rectangle 44"/>
          <p:cNvSpPr/>
          <p:nvPr/>
        </p:nvSpPr>
        <p:spPr>
          <a:xfrm>
            <a:off x="6934200" y="1828800"/>
            <a:ext cx="228600" cy="1219200"/>
          </a:xfrm>
          <a:prstGeom prst="rect">
            <a:avLst/>
          </a:prstGeom>
          <a:solidFill>
            <a:schemeClr val="accent3">
              <a:lumMod val="60000"/>
              <a:lumOff val="40000"/>
              <a:alpha val="51000"/>
            </a:schemeClr>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smtClean="0"/>
              <a:t>WORD 5</a:t>
            </a:r>
            <a:endParaRPr lang="en-US" dirty="0"/>
          </a:p>
        </p:txBody>
      </p:sp>
      <p:sp>
        <p:nvSpPr>
          <p:cNvPr id="46" name="Rectangle 45"/>
          <p:cNvSpPr/>
          <p:nvPr/>
        </p:nvSpPr>
        <p:spPr>
          <a:xfrm>
            <a:off x="7620000" y="1828800"/>
            <a:ext cx="228600" cy="1219200"/>
          </a:xfrm>
          <a:prstGeom prst="rect">
            <a:avLst/>
          </a:prstGeom>
          <a:solidFill>
            <a:schemeClr val="accent3">
              <a:lumMod val="60000"/>
              <a:lumOff val="40000"/>
              <a:alpha val="51000"/>
            </a:schemeClr>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smtClean="0"/>
              <a:t>WORD 2</a:t>
            </a:r>
            <a:endParaRPr lang="en-US" dirty="0"/>
          </a:p>
        </p:txBody>
      </p:sp>
      <p:sp>
        <p:nvSpPr>
          <p:cNvPr id="47" name="Rectangle 46"/>
          <p:cNvSpPr/>
          <p:nvPr/>
        </p:nvSpPr>
        <p:spPr>
          <a:xfrm>
            <a:off x="7391400" y="1828800"/>
            <a:ext cx="228600" cy="1219200"/>
          </a:xfrm>
          <a:prstGeom prst="rect">
            <a:avLst/>
          </a:prstGeom>
          <a:solidFill>
            <a:schemeClr val="accent3">
              <a:lumMod val="60000"/>
              <a:lumOff val="40000"/>
              <a:alpha val="51000"/>
            </a:schemeClr>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smtClean="0"/>
              <a:t>WORD 3</a:t>
            </a:r>
            <a:endParaRPr lang="en-US" dirty="0"/>
          </a:p>
        </p:txBody>
      </p:sp>
      <p:sp>
        <p:nvSpPr>
          <p:cNvPr id="48" name="Rectangle 47"/>
          <p:cNvSpPr/>
          <p:nvPr/>
        </p:nvSpPr>
        <p:spPr>
          <a:xfrm>
            <a:off x="7162800" y="5105400"/>
            <a:ext cx="228600" cy="1219200"/>
          </a:xfrm>
          <a:prstGeom prst="rect">
            <a:avLst/>
          </a:prstGeom>
          <a:solidFill>
            <a:schemeClr val="accent3">
              <a:lumMod val="60000"/>
              <a:lumOff val="40000"/>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smtClean="0"/>
              <a:t>WORD 4</a:t>
            </a:r>
            <a:endParaRPr lang="en-US" dirty="0"/>
          </a:p>
        </p:txBody>
      </p:sp>
      <p:sp>
        <p:nvSpPr>
          <p:cNvPr id="49" name="Rectangle 48"/>
          <p:cNvSpPr/>
          <p:nvPr/>
        </p:nvSpPr>
        <p:spPr>
          <a:xfrm>
            <a:off x="7620000" y="5105400"/>
            <a:ext cx="228600" cy="1219200"/>
          </a:xfrm>
          <a:prstGeom prst="rect">
            <a:avLst/>
          </a:prstGeom>
          <a:solidFill>
            <a:schemeClr val="accent3">
              <a:lumMod val="60000"/>
              <a:lumOff val="40000"/>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smtClean="0"/>
              <a:t>WORD 2</a:t>
            </a:r>
            <a:endParaRPr lang="en-US" dirty="0"/>
          </a:p>
        </p:txBody>
      </p:sp>
      <p:sp>
        <p:nvSpPr>
          <p:cNvPr id="50" name="Rectangle 49"/>
          <p:cNvSpPr/>
          <p:nvPr/>
        </p:nvSpPr>
        <p:spPr>
          <a:xfrm>
            <a:off x="7391400" y="5105400"/>
            <a:ext cx="228600" cy="1219200"/>
          </a:xfrm>
          <a:prstGeom prst="rect">
            <a:avLst/>
          </a:prstGeom>
          <a:solidFill>
            <a:schemeClr val="accent3">
              <a:lumMod val="60000"/>
              <a:lumOff val="40000"/>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smtClean="0"/>
              <a:t>WORD 3</a:t>
            </a:r>
            <a:endParaRPr lang="en-US" dirty="0"/>
          </a:p>
        </p:txBody>
      </p:sp>
      <p:sp>
        <p:nvSpPr>
          <p:cNvPr id="51" name="Rectangle 50"/>
          <p:cNvSpPr/>
          <p:nvPr/>
        </p:nvSpPr>
        <p:spPr>
          <a:xfrm>
            <a:off x="5943600" y="5181600"/>
            <a:ext cx="228600" cy="1219200"/>
          </a:xfrm>
          <a:prstGeom prst="rect">
            <a:avLst/>
          </a:prstGeom>
          <a:solidFill>
            <a:schemeClr val="accent3">
              <a:lumMod val="60000"/>
              <a:lumOff val="40000"/>
              <a:alpha val="49000"/>
            </a:schemeClr>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smtClean="0"/>
              <a:t>WORD 7</a:t>
            </a:r>
            <a:endParaRPr lang="en-US" dirty="0"/>
          </a:p>
        </p:txBody>
      </p:sp>
      <p:sp>
        <p:nvSpPr>
          <p:cNvPr id="52" name="Rectangle 51"/>
          <p:cNvSpPr/>
          <p:nvPr/>
        </p:nvSpPr>
        <p:spPr>
          <a:xfrm>
            <a:off x="5715000" y="5181600"/>
            <a:ext cx="228600" cy="1219200"/>
          </a:xfrm>
          <a:prstGeom prst="rect">
            <a:avLst/>
          </a:prstGeom>
          <a:solidFill>
            <a:schemeClr val="accent3">
              <a:lumMod val="60000"/>
              <a:lumOff val="40000"/>
              <a:alpha val="49000"/>
            </a:schemeClr>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smtClean="0"/>
              <a:t>WORD 8</a:t>
            </a:r>
            <a:endParaRPr lang="en-US" dirty="0"/>
          </a:p>
        </p:txBody>
      </p:sp>
      <p:sp>
        <p:nvSpPr>
          <p:cNvPr id="53" name="Rectangle 52"/>
          <p:cNvSpPr/>
          <p:nvPr/>
        </p:nvSpPr>
        <p:spPr>
          <a:xfrm>
            <a:off x="6705600" y="4419600"/>
            <a:ext cx="228600" cy="1219200"/>
          </a:xfrm>
          <a:prstGeom prst="rect">
            <a:avLst/>
          </a:prstGeom>
          <a:solidFill>
            <a:schemeClr val="accent3">
              <a:lumMod val="60000"/>
              <a:lumOff val="40000"/>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smtClean="0"/>
              <a:t>WORD 5</a:t>
            </a:r>
            <a:endParaRPr lang="en-US" dirty="0"/>
          </a:p>
        </p:txBody>
      </p:sp>
      <p:sp>
        <p:nvSpPr>
          <p:cNvPr id="54" name="Rectangle 53"/>
          <p:cNvSpPr/>
          <p:nvPr/>
        </p:nvSpPr>
        <p:spPr>
          <a:xfrm>
            <a:off x="6172200" y="5181600"/>
            <a:ext cx="228600" cy="1219200"/>
          </a:xfrm>
          <a:prstGeom prst="rect">
            <a:avLst/>
          </a:prstGeom>
          <a:solidFill>
            <a:schemeClr val="accent3">
              <a:lumMod val="60000"/>
              <a:lumOff val="40000"/>
              <a:alpha val="49000"/>
            </a:schemeClr>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smtClean="0"/>
              <a:t>WORD 6</a:t>
            </a:r>
            <a:endParaRPr lang="en-US" dirty="0"/>
          </a:p>
        </p:txBody>
      </p:sp>
      <p:sp>
        <p:nvSpPr>
          <p:cNvPr id="55" name="Rectangle 54"/>
          <p:cNvSpPr/>
          <p:nvPr/>
        </p:nvSpPr>
        <p:spPr>
          <a:xfrm>
            <a:off x="6019800" y="2362200"/>
            <a:ext cx="228600" cy="1219200"/>
          </a:xfrm>
          <a:prstGeom prst="rect">
            <a:avLst/>
          </a:prstGeom>
          <a:solidFill>
            <a:schemeClr val="accent3">
              <a:lumMod val="60000"/>
              <a:lumOff val="40000"/>
              <a:alpha val="49000"/>
            </a:schemeClr>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smtClean="0"/>
              <a:t>WORD 7</a:t>
            </a:r>
            <a:endParaRPr lang="en-US" dirty="0"/>
          </a:p>
        </p:txBody>
      </p:sp>
      <p:sp>
        <p:nvSpPr>
          <p:cNvPr id="56" name="Rectangle 55"/>
          <p:cNvSpPr/>
          <p:nvPr/>
        </p:nvSpPr>
        <p:spPr>
          <a:xfrm>
            <a:off x="5791200" y="2362200"/>
            <a:ext cx="228600" cy="1219200"/>
          </a:xfrm>
          <a:prstGeom prst="rect">
            <a:avLst/>
          </a:prstGeom>
          <a:solidFill>
            <a:schemeClr val="accent3">
              <a:lumMod val="60000"/>
              <a:lumOff val="40000"/>
              <a:alpha val="49000"/>
            </a:schemeClr>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smtClean="0"/>
              <a:t>WORD 8</a:t>
            </a:r>
            <a:endParaRPr lang="en-US" dirty="0"/>
          </a:p>
        </p:txBody>
      </p:sp>
      <p:sp>
        <p:nvSpPr>
          <p:cNvPr id="57" name="Rectangle 56"/>
          <p:cNvSpPr/>
          <p:nvPr/>
        </p:nvSpPr>
        <p:spPr>
          <a:xfrm>
            <a:off x="6629400" y="3048000"/>
            <a:ext cx="228600" cy="1219200"/>
          </a:xfrm>
          <a:prstGeom prst="rect">
            <a:avLst/>
          </a:prstGeom>
          <a:solidFill>
            <a:schemeClr val="accent3">
              <a:lumMod val="60000"/>
              <a:lumOff val="40000"/>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smtClean="0"/>
              <a:t>WORD 6</a:t>
            </a:r>
            <a:endParaRPr lang="en-US" dirty="0"/>
          </a:p>
        </p:txBody>
      </p:sp>
      <p:sp>
        <p:nvSpPr>
          <p:cNvPr id="58" name="Rectangle 57"/>
          <p:cNvSpPr/>
          <p:nvPr/>
        </p:nvSpPr>
        <p:spPr>
          <a:xfrm>
            <a:off x="3810000" y="3733800"/>
            <a:ext cx="228600" cy="1219200"/>
          </a:xfrm>
          <a:prstGeom prst="rect">
            <a:avLst/>
          </a:prstGeom>
          <a:solidFill>
            <a:schemeClr val="accent3">
              <a:lumMod val="60000"/>
              <a:lumOff val="40000"/>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smtClean="0"/>
              <a:t>WORD 10</a:t>
            </a:r>
            <a:endParaRPr lang="en-US" dirty="0"/>
          </a:p>
        </p:txBody>
      </p:sp>
      <p:sp>
        <p:nvSpPr>
          <p:cNvPr id="59" name="Rectangle 58"/>
          <p:cNvSpPr/>
          <p:nvPr/>
        </p:nvSpPr>
        <p:spPr>
          <a:xfrm>
            <a:off x="3581400" y="3733800"/>
            <a:ext cx="228600" cy="1219200"/>
          </a:xfrm>
          <a:prstGeom prst="rect">
            <a:avLst/>
          </a:prstGeom>
          <a:solidFill>
            <a:schemeClr val="accent3">
              <a:lumMod val="60000"/>
              <a:lumOff val="40000"/>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smtClean="0"/>
              <a:t>WORD 11</a:t>
            </a:r>
            <a:endParaRPr lang="en-US" dirty="0"/>
          </a:p>
        </p:txBody>
      </p:sp>
      <p:sp>
        <p:nvSpPr>
          <p:cNvPr id="60" name="Rectangle 59"/>
          <p:cNvSpPr/>
          <p:nvPr/>
        </p:nvSpPr>
        <p:spPr>
          <a:xfrm>
            <a:off x="4038600" y="3733800"/>
            <a:ext cx="228600" cy="1219200"/>
          </a:xfrm>
          <a:prstGeom prst="rect">
            <a:avLst/>
          </a:prstGeom>
          <a:solidFill>
            <a:schemeClr val="accent3">
              <a:lumMod val="60000"/>
              <a:lumOff val="40000"/>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smtClean="0"/>
              <a:t>WORD 9</a:t>
            </a:r>
            <a:endParaRPr lang="en-US" dirty="0"/>
          </a:p>
        </p:txBody>
      </p:sp>
      <p:cxnSp>
        <p:nvCxnSpPr>
          <p:cNvPr id="61" name="Straight Arrow Connector 60"/>
          <p:cNvCxnSpPr/>
          <p:nvPr/>
        </p:nvCxnSpPr>
        <p:spPr>
          <a:xfrm>
            <a:off x="7848600" y="3505200"/>
            <a:ext cx="381000" cy="1588"/>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7848600" y="4800600"/>
            <a:ext cx="381000" cy="1588"/>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63" name="Date Placeholder 62"/>
          <p:cNvSpPr>
            <a:spLocks noGrp="1"/>
          </p:cNvSpPr>
          <p:nvPr>
            <p:ph type="dt" sz="half" idx="10"/>
          </p:nvPr>
        </p:nvSpPr>
        <p:spPr/>
        <p:txBody>
          <a:bodyPr/>
          <a:lstStyle/>
          <a:p>
            <a:fld id="{F497A9C8-D128-4FE4-9F79-4E2C42057D88}" type="datetime1">
              <a:rPr lang="en-US" smtClean="0"/>
              <a:t>7/2/2010</a:t>
            </a:fld>
            <a:endParaRPr lang="en-US"/>
          </a:p>
        </p:txBody>
      </p:sp>
      <p:sp>
        <p:nvSpPr>
          <p:cNvPr id="64" name="Slide Number Placeholder 63"/>
          <p:cNvSpPr>
            <a:spLocks noGrp="1"/>
          </p:cNvSpPr>
          <p:nvPr>
            <p:ph type="sldNum" sz="quarter" idx="12"/>
          </p:nvPr>
        </p:nvSpPr>
        <p:spPr/>
        <p:txBody>
          <a:bodyPr/>
          <a:lstStyle/>
          <a:p>
            <a:fld id="{2137C638-EF9B-4E99-89A8-0D440D12FEEE}" type="slidenum">
              <a:rPr lang="en-US" smtClean="0"/>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90800" y="685800"/>
            <a:ext cx="3910814" cy="461665"/>
          </a:xfrm>
          <a:prstGeom prst="rect">
            <a:avLst/>
          </a:prstGeom>
          <a:solidFill>
            <a:srgbClr val="0000FF">
              <a:alpha val="51000"/>
            </a:srgbClr>
          </a:solidFill>
        </p:spPr>
        <p:txBody>
          <a:bodyPr wrap="none">
            <a:spAutoFit/>
          </a:bodyPr>
          <a:lstStyle/>
          <a:p>
            <a:r>
              <a:rPr lang="en-US" sz="2400" dirty="0" smtClean="0"/>
              <a:t>2. TID Structure and functions</a:t>
            </a:r>
          </a:p>
        </p:txBody>
      </p:sp>
      <p:pic>
        <p:nvPicPr>
          <p:cNvPr id="3" name="Picture 2" descr="TI_Connectors.bmp"/>
          <p:cNvPicPr>
            <a:picLocks noChangeAspect="1"/>
          </p:cNvPicPr>
          <p:nvPr/>
        </p:nvPicPr>
        <p:blipFill>
          <a:blip r:embed="rId2" cstate="print"/>
          <a:srcRect r="33284"/>
          <a:stretch>
            <a:fillRect/>
          </a:stretch>
        </p:blipFill>
        <p:spPr>
          <a:xfrm>
            <a:off x="4953000" y="1143000"/>
            <a:ext cx="3098093" cy="5231892"/>
          </a:xfrm>
          <a:prstGeom prst="rect">
            <a:avLst/>
          </a:prstGeom>
        </p:spPr>
      </p:pic>
      <p:sp>
        <p:nvSpPr>
          <p:cNvPr id="4" name="TextBox 3"/>
          <p:cNvSpPr txBox="1"/>
          <p:nvPr/>
        </p:nvSpPr>
        <p:spPr>
          <a:xfrm>
            <a:off x="1066800" y="1905000"/>
            <a:ext cx="3200399" cy="1754326"/>
          </a:xfrm>
          <a:prstGeom prst="rect">
            <a:avLst/>
          </a:prstGeom>
          <a:noFill/>
        </p:spPr>
        <p:txBody>
          <a:bodyPr wrap="square" rtlCol="0">
            <a:spAutoFit/>
          </a:bodyPr>
          <a:lstStyle/>
          <a:p>
            <a:r>
              <a:rPr lang="en-US" dirty="0" smtClean="0"/>
              <a:t>The front panel will look like the drawing at the right.  There are eight optical transceivers in TD mode, and one (or two) optical transceivers  plus copper cable connectors in TI mode.</a:t>
            </a:r>
            <a:endParaRPr lang="en-US" dirty="0"/>
          </a:p>
        </p:txBody>
      </p:sp>
      <p:sp>
        <p:nvSpPr>
          <p:cNvPr id="5" name="TextBox 4"/>
          <p:cNvSpPr txBox="1"/>
          <p:nvPr/>
        </p:nvSpPr>
        <p:spPr>
          <a:xfrm>
            <a:off x="838200" y="1600200"/>
            <a:ext cx="1668021" cy="369332"/>
          </a:xfrm>
          <a:prstGeom prst="rect">
            <a:avLst/>
          </a:prstGeom>
          <a:noFill/>
        </p:spPr>
        <p:txBody>
          <a:bodyPr wrap="none" rtlCol="0">
            <a:spAutoFit/>
          </a:bodyPr>
          <a:lstStyle/>
          <a:p>
            <a:r>
              <a:rPr lang="en-US" dirty="0" smtClean="0"/>
              <a:t>2.4 Front panel:</a:t>
            </a:r>
            <a:endParaRPr lang="en-US" dirty="0"/>
          </a:p>
        </p:txBody>
      </p:sp>
      <p:sp>
        <p:nvSpPr>
          <p:cNvPr id="6" name="TextBox 5"/>
          <p:cNvSpPr txBox="1"/>
          <p:nvPr/>
        </p:nvSpPr>
        <p:spPr>
          <a:xfrm>
            <a:off x="914400" y="3962400"/>
            <a:ext cx="3352800" cy="1754326"/>
          </a:xfrm>
          <a:prstGeom prst="rect">
            <a:avLst/>
          </a:prstGeom>
          <a:noFill/>
        </p:spPr>
        <p:txBody>
          <a:bodyPr wrap="square" rtlCol="0">
            <a:spAutoFit/>
          </a:bodyPr>
          <a:lstStyle/>
          <a:p>
            <a:r>
              <a:rPr lang="en-US" dirty="0" smtClean="0"/>
              <a:t>(always </a:t>
            </a:r>
            <a:r>
              <a:rPr lang="en-US" dirty="0" err="1" smtClean="0"/>
              <a:t>available</a:t>
            </a:r>
            <a:r>
              <a:rPr lang="en-US" baseline="30000" dirty="0" err="1" smtClean="0"/>
              <a:t>TM</a:t>
            </a:r>
            <a:r>
              <a:rPr lang="en-US" dirty="0" smtClean="0"/>
              <a:t> ) VME remote loading firmware;</a:t>
            </a:r>
          </a:p>
          <a:p>
            <a:r>
              <a:rPr lang="en-US" dirty="0" smtClean="0"/>
              <a:t>Serial links to switch </a:t>
            </a:r>
            <a:r>
              <a:rPr lang="en-US" dirty="0" err="1" smtClean="0"/>
              <a:t>slot#A</a:t>
            </a:r>
            <a:r>
              <a:rPr lang="en-US" dirty="0" smtClean="0"/>
              <a:t>, 	switch </a:t>
            </a:r>
            <a:r>
              <a:rPr lang="en-US" dirty="0" err="1" smtClean="0"/>
              <a:t>slot#B</a:t>
            </a:r>
            <a:r>
              <a:rPr lang="en-US" dirty="0" smtClean="0"/>
              <a:t>;</a:t>
            </a:r>
          </a:p>
          <a:p>
            <a:r>
              <a:rPr lang="en-US" dirty="0" smtClean="0"/>
              <a:t>Potential fast data link to SD;</a:t>
            </a:r>
          </a:p>
          <a:p>
            <a:endParaRPr lang="en-US" dirty="0"/>
          </a:p>
        </p:txBody>
      </p:sp>
      <p:sp>
        <p:nvSpPr>
          <p:cNvPr id="7" name="TextBox 6"/>
          <p:cNvSpPr txBox="1"/>
          <p:nvPr/>
        </p:nvSpPr>
        <p:spPr>
          <a:xfrm>
            <a:off x="685800" y="3657600"/>
            <a:ext cx="2014013" cy="369332"/>
          </a:xfrm>
          <a:prstGeom prst="rect">
            <a:avLst/>
          </a:prstGeom>
          <a:noFill/>
        </p:spPr>
        <p:txBody>
          <a:bodyPr wrap="none" rtlCol="0">
            <a:spAutoFit/>
          </a:bodyPr>
          <a:lstStyle/>
          <a:p>
            <a:r>
              <a:rPr lang="en-US" dirty="0" smtClean="0"/>
              <a:t>2.5 Other features:</a:t>
            </a:r>
            <a:endParaRPr lang="en-US" dirty="0"/>
          </a:p>
        </p:txBody>
      </p:sp>
      <p:sp>
        <p:nvSpPr>
          <p:cNvPr id="8" name="Date Placeholder 7"/>
          <p:cNvSpPr>
            <a:spLocks noGrp="1"/>
          </p:cNvSpPr>
          <p:nvPr>
            <p:ph type="dt" sz="half" idx="10"/>
          </p:nvPr>
        </p:nvSpPr>
        <p:spPr/>
        <p:txBody>
          <a:bodyPr/>
          <a:lstStyle/>
          <a:p>
            <a:fld id="{40A58EF6-0948-45C0-8AFC-2A3EEBF38144}" type="datetime1">
              <a:rPr lang="en-US" smtClean="0"/>
              <a:t>7/2/2010</a:t>
            </a:fld>
            <a:endParaRPr lang="en-US"/>
          </a:p>
        </p:txBody>
      </p:sp>
      <p:sp>
        <p:nvSpPr>
          <p:cNvPr id="9" name="Slide Number Placeholder 8"/>
          <p:cNvSpPr>
            <a:spLocks noGrp="1"/>
          </p:cNvSpPr>
          <p:nvPr>
            <p:ph type="sldNum" sz="quarter" idx="12"/>
          </p:nvPr>
        </p:nvSpPr>
        <p:spPr/>
        <p:txBody>
          <a:bodyPr/>
          <a:lstStyle/>
          <a:p>
            <a:fld id="{2137C638-EF9B-4E99-89A8-0D440D12FEEE}" type="slidenum">
              <a:rPr lang="en-US" smtClean="0"/>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1821</TotalTime>
  <Words>1289</Words>
  <Application>Microsoft Office PowerPoint</Application>
  <PresentationFormat>On-screen Show (4:3)</PresentationFormat>
  <Paragraphs>629</Paragraphs>
  <Slides>15</Slides>
  <Notes>1</Notes>
  <HiddenSlides>0</HiddenSlides>
  <MMClips>0</MMClips>
  <ScaleCrop>false</ScaleCrop>
  <HeadingPairs>
    <vt:vector size="4" baseType="variant">
      <vt:variant>
        <vt:lpstr>Theme</vt:lpstr>
      </vt:variant>
      <vt:variant>
        <vt:i4>2</vt:i4>
      </vt:variant>
      <vt:variant>
        <vt:lpstr>Slide Titles</vt:lpstr>
      </vt:variant>
      <vt:variant>
        <vt:i4>15</vt:i4>
      </vt:variant>
    </vt:vector>
  </HeadingPairs>
  <TitlesOfParts>
    <vt:vector size="17" baseType="lpstr">
      <vt:lpstr>Office Theme</vt:lpstr>
      <vt:lpstr>Custom Design</vt:lpstr>
      <vt:lpstr>Trigger Interface and Distribution</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vector>
  </TitlesOfParts>
  <Company>Jefferson Science Associates, LLC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Trigger Interface and Distribution</dc:title>
  <dc:creator>GU</dc:creator>
  <cp:lastModifiedBy>GU</cp:lastModifiedBy>
  <cp:revision>96</cp:revision>
  <dcterms:created xsi:type="dcterms:W3CDTF">2010-06-23T13:53:21Z</dcterms:created>
  <dcterms:modified xsi:type="dcterms:W3CDTF">2010-07-02T13:26:04Z</dcterms:modified>
</cp:coreProperties>
</file>