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-1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E11B-7802-4226-B785-E8811F64885F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D435-5FB4-4C3B-9BEF-FDA85079E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E11B-7802-4226-B785-E8811F64885F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D435-5FB4-4C3B-9BEF-FDA85079E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E11B-7802-4226-B785-E8811F64885F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D435-5FB4-4C3B-9BEF-FDA85079E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E11B-7802-4226-B785-E8811F64885F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D435-5FB4-4C3B-9BEF-FDA85079E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E11B-7802-4226-B785-E8811F64885F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D435-5FB4-4C3B-9BEF-FDA85079E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E11B-7802-4226-B785-E8811F64885F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D435-5FB4-4C3B-9BEF-FDA85079E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E11B-7802-4226-B785-E8811F64885F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D435-5FB4-4C3B-9BEF-FDA85079E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E11B-7802-4226-B785-E8811F64885F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D435-5FB4-4C3B-9BEF-FDA85079E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E11B-7802-4226-B785-E8811F64885F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D435-5FB4-4C3B-9BEF-FDA85079E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E11B-7802-4226-B785-E8811F64885F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D435-5FB4-4C3B-9BEF-FDA85079E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E11B-7802-4226-B785-E8811F64885F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D435-5FB4-4C3B-9BEF-FDA85079E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3E11B-7802-4226-B785-E8811F64885F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8D435-5FB4-4C3B-9BEF-FDA85079E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447800"/>
            <a:ext cx="709578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Trigger Interface and Distribution Module</a:t>
            </a:r>
          </a:p>
          <a:p>
            <a:pPr algn="ctr"/>
            <a:r>
              <a:rPr lang="en-US" sz="3200" dirty="0" smtClean="0"/>
              <a:t>--- (TID?)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3429000"/>
            <a:ext cx="1478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J. William </a:t>
            </a:r>
            <a:r>
              <a:rPr lang="en-US" dirty="0" err="1" smtClean="0"/>
              <a:t>Gu</a:t>
            </a:r>
            <a:endParaRPr lang="en-US" dirty="0" smtClean="0"/>
          </a:p>
          <a:p>
            <a:r>
              <a:rPr lang="en-US" dirty="0" smtClean="0"/>
              <a:t>Dec. 4</a:t>
            </a:r>
            <a:r>
              <a:rPr lang="en-US" baseline="30000" dirty="0" smtClean="0"/>
              <a:t>th</a:t>
            </a:r>
            <a:r>
              <a:rPr lang="en-US" dirty="0" smtClean="0"/>
              <a:t>, 2009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4800600"/>
            <a:ext cx="2553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m:\da\GU\docs\TID.docx</a:t>
            </a:r>
          </a:p>
          <a:p>
            <a:r>
              <a:rPr lang="en-US" dirty="0" smtClean="0"/>
              <a:t>m:\da\GU\docs\TID.pptx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TID design</a:t>
            </a:r>
            <a:endParaRPr lang="en-US" sz="2800" dirty="0"/>
          </a:p>
        </p:txBody>
      </p:sp>
      <p:pic>
        <p:nvPicPr>
          <p:cNvPr id="5" name="Content Placeholder 4" descr="TI_block.t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04800" y="2286000"/>
            <a:ext cx="4445000" cy="3333750"/>
          </a:xfrm>
        </p:spPr>
      </p:pic>
      <p:sp>
        <p:nvSpPr>
          <p:cNvPr id="6" name="TextBox 5"/>
          <p:cNvSpPr txBox="1"/>
          <p:nvPr/>
        </p:nvSpPr>
        <p:spPr>
          <a:xfrm>
            <a:off x="1295400" y="1524000"/>
            <a:ext cx="2007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Functional Diagram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1295400"/>
            <a:ext cx="2955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IO connections to the outside</a:t>
            </a:r>
            <a:endParaRPr lang="en-US" dirty="0"/>
          </a:p>
        </p:txBody>
      </p:sp>
      <p:pic>
        <p:nvPicPr>
          <p:cNvPr id="8" name="Picture 7" descr="TI_Connect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1981200"/>
            <a:ext cx="2469962" cy="42078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TID Functions and Test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038600" cy="54864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Functions</a:t>
            </a:r>
          </a:p>
          <a:p>
            <a:pPr marL="514350" indent="-514350" algn="just">
              <a:buAutoNum type="arabicPeriod"/>
            </a:pPr>
            <a:r>
              <a:rPr lang="en-US" sz="1600" dirty="0" smtClean="0"/>
              <a:t>As a TD, fan clock/trigger/sync from P0 (TS</a:t>
            </a:r>
            <a:r>
              <a:rPr lang="en-US" sz="1600" dirty="0" smtClean="0">
                <a:sym typeface="Wingdings" pitchFamily="2" charset="2"/>
              </a:rPr>
              <a:t>SD) to eight HFBR-7934;</a:t>
            </a:r>
          </a:p>
          <a:p>
            <a:pPr marL="514350" indent="-514350" algn="just">
              <a:buAutoNum type="arabicPeriod"/>
            </a:pPr>
            <a:r>
              <a:rPr lang="en-US" sz="1600" dirty="0" smtClean="0">
                <a:sym typeface="Wingdings" pitchFamily="2" charset="2"/>
              </a:rPr>
              <a:t>As a TI, Synced clock/trigger from HFBR-7934 to P0 (Switch slots: SD, CTP, GTP, and front-end modules);</a:t>
            </a:r>
          </a:p>
          <a:p>
            <a:pPr marL="514350" indent="-514350" algn="just">
              <a:buAutoNum type="arabicPeriod"/>
            </a:pPr>
            <a:r>
              <a:rPr lang="en-US" sz="1600" dirty="0" smtClean="0">
                <a:sym typeface="Wingdings" pitchFamily="2" charset="2"/>
              </a:rPr>
              <a:t>As a TI, Synced clock/trigger from HFBR-7934 to two front panel connectors and VME_P2;</a:t>
            </a:r>
          </a:p>
          <a:p>
            <a:pPr marL="514350" indent="-514350" algn="just">
              <a:buAutoNum type="arabicPeriod"/>
            </a:pPr>
            <a:r>
              <a:rPr lang="en-US" sz="1600" dirty="0" smtClean="0">
                <a:sym typeface="Wingdings" pitchFamily="2" charset="2"/>
              </a:rPr>
              <a:t>As a subsystem TS, it can easily control up to 8 crates</a:t>
            </a:r>
            <a:r>
              <a:rPr lang="en-US" sz="1600" smtClean="0">
                <a:sym typeface="Wingdings" pitchFamily="2" charset="2"/>
              </a:rPr>
              <a:t>; Calibration etc.;</a:t>
            </a:r>
            <a:endParaRPr lang="en-US" sz="1600" dirty="0" smtClean="0">
              <a:sym typeface="Wingdings" pitchFamily="2" charset="2"/>
            </a:endParaRPr>
          </a:p>
          <a:p>
            <a:pPr marL="514350" indent="-514350" algn="just">
              <a:buAutoNum type="arabicPeriod"/>
            </a:pPr>
            <a:r>
              <a:rPr lang="en-US" sz="1600" dirty="0" smtClean="0">
                <a:sym typeface="Wingdings" pitchFamily="2" charset="2"/>
              </a:rPr>
              <a:t>As a VXS payload module, it will send data to SD using the 250 Mbps (or 500 Mbps using DDR technique) link for event-by-event data acquisition, complimentary to the ROC readout;</a:t>
            </a:r>
          </a:p>
          <a:p>
            <a:pPr marL="514350" indent="-514350" algn="just">
              <a:buAutoNum type="arabicPeriod"/>
            </a:pPr>
            <a:r>
              <a:rPr lang="en-US" sz="1600" dirty="0" smtClean="0">
                <a:sym typeface="Wingdings" pitchFamily="2" charset="2"/>
              </a:rPr>
              <a:t>As a TI/TD, it merges the status BUSY (add a Warning?) from front-end to TS;</a:t>
            </a:r>
          </a:p>
          <a:p>
            <a:pPr marL="514350" indent="-514350" algn="just">
              <a:buAutoNum type="arabicPeriod"/>
            </a:pPr>
            <a:r>
              <a:rPr lang="en-US" sz="1600" dirty="0" smtClean="0">
                <a:sym typeface="Wingdings" pitchFamily="2" charset="2"/>
              </a:rPr>
              <a:t>Legacy support: interface with TS_rev2, VME crate </a:t>
            </a:r>
            <a:r>
              <a:rPr lang="en-US" sz="1600" dirty="0" err="1" smtClean="0">
                <a:sym typeface="Wingdings" pitchFamily="2" charset="2"/>
              </a:rPr>
              <a:t>System_reset</a:t>
            </a:r>
            <a:r>
              <a:rPr lang="en-US" sz="1600" dirty="0" smtClean="0">
                <a:sym typeface="Wingdings" pitchFamily="2" charset="2"/>
              </a:rPr>
              <a:t>.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Possible System layout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648200" y="2209800"/>
            <a:ext cx="9144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Global Clock/Trigger Distribution Crate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060567" y="2286000"/>
            <a:ext cx="53739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smtClean="0"/>
              <a:t>TID(TD)</a:t>
            </a:r>
          </a:p>
          <a:p>
            <a:pPr algn="r"/>
            <a:r>
              <a:rPr lang="en-US" sz="900" dirty="0" smtClean="0"/>
              <a:t>TID(TD)</a:t>
            </a:r>
          </a:p>
          <a:p>
            <a:pPr algn="r"/>
            <a:r>
              <a:rPr lang="en-US" sz="900" dirty="0" smtClean="0"/>
              <a:t>TID(TD)</a:t>
            </a:r>
          </a:p>
          <a:p>
            <a:pPr algn="r"/>
            <a:r>
              <a:rPr lang="en-US" sz="900" dirty="0" smtClean="0"/>
              <a:t>TID(TD)</a:t>
            </a:r>
          </a:p>
          <a:p>
            <a:pPr algn="r"/>
            <a:r>
              <a:rPr lang="en-US" sz="900" dirty="0" smtClean="0"/>
              <a:t>TID(TD)</a:t>
            </a:r>
          </a:p>
          <a:p>
            <a:pPr algn="r"/>
            <a:r>
              <a:rPr lang="en-US" sz="900" dirty="0" smtClean="0"/>
              <a:t>TID(TD)</a:t>
            </a:r>
          </a:p>
          <a:p>
            <a:pPr algn="r"/>
            <a:r>
              <a:rPr lang="en-US" sz="900" dirty="0" smtClean="0"/>
              <a:t>TID(TD)</a:t>
            </a:r>
          </a:p>
          <a:p>
            <a:pPr algn="r"/>
            <a:r>
              <a:rPr lang="en-US" sz="900" dirty="0" smtClean="0"/>
              <a:t>TID(TD)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SD</a:t>
            </a:r>
          </a:p>
          <a:p>
            <a:pPr algn="r"/>
            <a:r>
              <a:rPr lang="en-US" sz="900" dirty="0" smtClean="0"/>
              <a:t>TID(TD)</a:t>
            </a:r>
          </a:p>
          <a:p>
            <a:pPr algn="r"/>
            <a:r>
              <a:rPr lang="en-US" sz="900" dirty="0" smtClean="0"/>
              <a:t>TID(TD)</a:t>
            </a:r>
          </a:p>
          <a:p>
            <a:pPr algn="r"/>
            <a:r>
              <a:rPr lang="en-US" sz="900" dirty="0" smtClean="0"/>
              <a:t>TID(TD)</a:t>
            </a:r>
          </a:p>
          <a:p>
            <a:pPr algn="r"/>
            <a:r>
              <a:rPr lang="en-US" sz="900" dirty="0" smtClean="0"/>
              <a:t>TID(TD)</a:t>
            </a:r>
          </a:p>
          <a:p>
            <a:pPr algn="r"/>
            <a:r>
              <a:rPr lang="en-US" sz="900" dirty="0" smtClean="0"/>
              <a:t>TID(TD)</a:t>
            </a:r>
          </a:p>
          <a:p>
            <a:pPr algn="r"/>
            <a:r>
              <a:rPr lang="en-US" sz="900" dirty="0" smtClean="0"/>
              <a:t>TID(TD)</a:t>
            </a:r>
          </a:p>
          <a:p>
            <a:pPr algn="r"/>
            <a:r>
              <a:rPr lang="en-US" sz="900" dirty="0" smtClean="0"/>
              <a:t>TID(TD)</a:t>
            </a:r>
          </a:p>
          <a:p>
            <a:pPr algn="r"/>
            <a:r>
              <a:rPr lang="en-US" sz="900" dirty="0" smtClean="0"/>
              <a:t>TID(TD)</a:t>
            </a:r>
          </a:p>
        </p:txBody>
      </p:sp>
      <p:sp>
        <p:nvSpPr>
          <p:cNvPr id="7" name="Rectangle 6"/>
          <p:cNvSpPr/>
          <p:nvPr/>
        </p:nvSpPr>
        <p:spPr>
          <a:xfrm>
            <a:off x="7543800" y="19050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Front-end Crate #1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467600" y="2057400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TID(TI)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7543800" y="34290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Front-end Crate #8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467600" y="3581400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TID(TI)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7543800" y="54864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Front-end Crate #128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467600" y="5638800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TID(TI)</a:t>
            </a:r>
            <a:endParaRPr lang="en-US" sz="12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7810500" y="2933700"/>
            <a:ext cx="685800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562600" y="24384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flipV="1">
            <a:off x="6477000" y="2057400"/>
            <a:ext cx="1066800" cy="381000"/>
          </a:xfrm>
          <a:prstGeom prst="bentConnector3">
            <a:avLst>
              <a:gd name="adj1" fmla="val -71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477000" y="35814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905500" y="30099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7505700" y="4610100"/>
            <a:ext cx="1295400" cy="0"/>
          </a:xfrm>
          <a:prstGeom prst="line">
            <a:avLst/>
          </a:prstGeom>
          <a:ln w="152400" cmpd="dbl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400800" y="40386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TID (</a:t>
            </a:r>
            <a:r>
              <a:rPr lang="en-US" sz="1200" dirty="0" err="1" smtClean="0"/>
              <a:t>Sub_TS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7162800" y="2286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6286500" y="31623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162800" y="3810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/>
          <p:nvPr/>
        </p:nvCxnSpPr>
        <p:spPr>
          <a:xfrm>
            <a:off x="5562600" y="4724400"/>
            <a:ext cx="1981200" cy="838200"/>
          </a:xfrm>
          <a:prstGeom prst="bentConnector3">
            <a:avLst>
              <a:gd name="adj1" fmla="val 4576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7239000" y="5867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7086600" y="60198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241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TID design</vt:lpstr>
      <vt:lpstr>TID Functions and Test Thought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</dc:creator>
  <cp:lastModifiedBy>GU</cp:lastModifiedBy>
  <cp:revision>10</cp:revision>
  <dcterms:created xsi:type="dcterms:W3CDTF">2009-12-04T13:04:26Z</dcterms:created>
  <dcterms:modified xsi:type="dcterms:W3CDTF">2009-12-07T14:31:04Z</dcterms:modified>
</cp:coreProperties>
</file>