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8" r:id="rId3"/>
    <p:sldId id="267" r:id="rId4"/>
    <p:sldId id="274" r:id="rId5"/>
    <p:sldId id="279" r:id="rId6"/>
    <p:sldId id="277" r:id="rId7"/>
    <p:sldId id="278" r:id="rId8"/>
    <p:sldId id="259" r:id="rId9"/>
    <p:sldId id="266" r:id="rId10"/>
    <p:sldId id="275" r:id="rId11"/>
    <p:sldId id="273" r:id="rId12"/>
    <p:sldId id="276" r:id="rId13"/>
    <p:sldId id="268" r:id="rId14"/>
    <p:sldId id="271"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3"/>
    <p:restoredTop sz="94655"/>
  </p:normalViewPr>
  <p:slideViewPr>
    <p:cSldViewPr snapToGrid="0" snapToObjects="1">
      <p:cViewPr varScale="1">
        <p:scale>
          <a:sx n="102" d="100"/>
          <a:sy n="102" d="100"/>
        </p:scale>
        <p:origin x="192" y="4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6F52F-E124-6148-932E-2B40B518CEBF}" type="datetimeFigureOut">
              <a:rPr lang="en-US" smtClean="0"/>
              <a:t>4/14/20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191E5D-68B5-F34C-9EC4-9693221D81C3}" type="slidenum">
              <a:rPr lang="en-US" smtClean="0"/>
              <a:t>‹#›</a:t>
            </a:fld>
            <a:endParaRPr lang="en-US"/>
          </a:p>
        </p:txBody>
      </p:sp>
    </p:spTree>
    <p:extLst>
      <p:ext uri="{BB962C8B-B14F-4D97-AF65-F5344CB8AC3E}">
        <p14:creationId xmlns:p14="http://schemas.microsoft.com/office/powerpoint/2010/main" val="559353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191E5D-68B5-F34C-9EC4-9693221D81C3}" type="slidenum">
              <a:rPr lang="en-US" smtClean="0"/>
              <a:t>2</a:t>
            </a:fld>
            <a:endParaRPr lang="en-US"/>
          </a:p>
        </p:txBody>
      </p:sp>
    </p:spTree>
    <p:extLst>
      <p:ext uri="{BB962C8B-B14F-4D97-AF65-F5344CB8AC3E}">
        <p14:creationId xmlns:p14="http://schemas.microsoft.com/office/powerpoint/2010/main" val="3740189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191E5D-68B5-F34C-9EC4-9693221D81C3}" type="slidenum">
              <a:rPr lang="en-US" smtClean="0"/>
              <a:t>3</a:t>
            </a:fld>
            <a:endParaRPr lang="en-US"/>
          </a:p>
        </p:txBody>
      </p:sp>
    </p:spTree>
    <p:extLst>
      <p:ext uri="{BB962C8B-B14F-4D97-AF65-F5344CB8AC3E}">
        <p14:creationId xmlns:p14="http://schemas.microsoft.com/office/powerpoint/2010/main" val="2468034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191E5D-68B5-F34C-9EC4-9693221D81C3}" type="slidenum">
              <a:rPr lang="en-US" smtClean="0"/>
              <a:t>4</a:t>
            </a:fld>
            <a:endParaRPr lang="en-US"/>
          </a:p>
        </p:txBody>
      </p:sp>
    </p:spTree>
    <p:extLst>
      <p:ext uri="{BB962C8B-B14F-4D97-AF65-F5344CB8AC3E}">
        <p14:creationId xmlns:p14="http://schemas.microsoft.com/office/powerpoint/2010/main" val="511859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Neutron background</a:t>
            </a:r>
          </a:p>
        </p:txBody>
      </p:sp>
      <p:sp>
        <p:nvSpPr>
          <p:cNvPr id="4" name="Slide Number Placeholder 3"/>
          <p:cNvSpPr>
            <a:spLocks noGrp="1"/>
          </p:cNvSpPr>
          <p:nvPr>
            <p:ph type="sldNum" sz="quarter" idx="5"/>
          </p:nvPr>
        </p:nvSpPr>
        <p:spPr/>
        <p:txBody>
          <a:bodyPr/>
          <a:lstStyle/>
          <a:p>
            <a:fld id="{6F191E5D-68B5-F34C-9EC4-9693221D81C3}" type="slidenum">
              <a:rPr lang="en-US" smtClean="0"/>
              <a:t>5</a:t>
            </a:fld>
            <a:endParaRPr lang="en-US"/>
          </a:p>
        </p:txBody>
      </p:sp>
    </p:spTree>
    <p:extLst>
      <p:ext uri="{BB962C8B-B14F-4D97-AF65-F5344CB8AC3E}">
        <p14:creationId xmlns:p14="http://schemas.microsoft.com/office/powerpoint/2010/main" val="314171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final run plan order, and overhead</a:t>
            </a:r>
          </a:p>
          <a:p>
            <a:r>
              <a:rPr lang="en-US" dirty="0"/>
              <a:t>Pavel’s n </a:t>
            </a:r>
            <a:r>
              <a:rPr lang="en-US" dirty="0" err="1"/>
              <a:t>bg</a:t>
            </a:r>
            <a:r>
              <a:rPr lang="en-US" dirty="0"/>
              <a:t> update</a:t>
            </a:r>
          </a:p>
        </p:txBody>
      </p:sp>
      <p:sp>
        <p:nvSpPr>
          <p:cNvPr id="4" name="Slide Number Placeholder 3"/>
          <p:cNvSpPr>
            <a:spLocks noGrp="1"/>
          </p:cNvSpPr>
          <p:nvPr>
            <p:ph type="sldNum" sz="quarter" idx="5"/>
          </p:nvPr>
        </p:nvSpPr>
        <p:spPr/>
        <p:txBody>
          <a:bodyPr/>
          <a:lstStyle/>
          <a:p>
            <a:fld id="{6F191E5D-68B5-F34C-9EC4-9693221D81C3}" type="slidenum">
              <a:rPr lang="en-US" smtClean="0"/>
              <a:t>6</a:t>
            </a:fld>
            <a:endParaRPr lang="en-US"/>
          </a:p>
        </p:txBody>
      </p:sp>
    </p:spTree>
    <p:extLst>
      <p:ext uri="{BB962C8B-B14F-4D97-AF65-F5344CB8AC3E}">
        <p14:creationId xmlns:p14="http://schemas.microsoft.com/office/powerpoint/2010/main" val="3946239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Extend this list</a:t>
            </a:r>
          </a:p>
        </p:txBody>
      </p:sp>
      <p:sp>
        <p:nvSpPr>
          <p:cNvPr id="4" name="Slide Number Placeholder 3"/>
          <p:cNvSpPr>
            <a:spLocks noGrp="1"/>
          </p:cNvSpPr>
          <p:nvPr>
            <p:ph type="sldNum" sz="quarter" idx="5"/>
          </p:nvPr>
        </p:nvSpPr>
        <p:spPr/>
        <p:txBody>
          <a:bodyPr/>
          <a:lstStyle/>
          <a:p>
            <a:fld id="{6F191E5D-68B5-F34C-9EC4-9693221D81C3}" type="slidenum">
              <a:rPr lang="en-US" smtClean="0"/>
              <a:t>8</a:t>
            </a:fld>
            <a:endParaRPr lang="en-US"/>
          </a:p>
        </p:txBody>
      </p:sp>
    </p:spTree>
    <p:extLst>
      <p:ext uri="{BB962C8B-B14F-4D97-AF65-F5344CB8AC3E}">
        <p14:creationId xmlns:p14="http://schemas.microsoft.com/office/powerpoint/2010/main" val="961844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191E5D-68B5-F34C-9EC4-9693221D81C3}" type="slidenum">
              <a:rPr lang="en-US" smtClean="0"/>
              <a:t>9</a:t>
            </a:fld>
            <a:endParaRPr lang="en-US"/>
          </a:p>
        </p:txBody>
      </p:sp>
    </p:spTree>
    <p:extLst>
      <p:ext uri="{BB962C8B-B14F-4D97-AF65-F5344CB8AC3E}">
        <p14:creationId xmlns:p14="http://schemas.microsoft.com/office/powerpoint/2010/main" val="739161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backup</a:t>
            </a:r>
          </a:p>
        </p:txBody>
      </p:sp>
      <p:sp>
        <p:nvSpPr>
          <p:cNvPr id="4" name="Slide Number Placeholder 3"/>
          <p:cNvSpPr>
            <a:spLocks noGrp="1"/>
          </p:cNvSpPr>
          <p:nvPr>
            <p:ph type="sldNum" sz="quarter" idx="5"/>
          </p:nvPr>
        </p:nvSpPr>
        <p:spPr/>
        <p:txBody>
          <a:bodyPr/>
          <a:lstStyle/>
          <a:p>
            <a:fld id="{6F191E5D-68B5-F34C-9EC4-9693221D81C3}" type="slidenum">
              <a:rPr lang="en-US" smtClean="0"/>
              <a:t>13</a:t>
            </a:fld>
            <a:endParaRPr lang="en-US"/>
          </a:p>
        </p:txBody>
      </p:sp>
    </p:spTree>
    <p:extLst>
      <p:ext uri="{BB962C8B-B14F-4D97-AF65-F5344CB8AC3E}">
        <p14:creationId xmlns:p14="http://schemas.microsoft.com/office/powerpoint/2010/main" val="4110563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1/4mm Al heat shield</a:t>
            </a:r>
          </a:p>
        </p:txBody>
      </p:sp>
      <p:sp>
        <p:nvSpPr>
          <p:cNvPr id="4" name="Slide Number Placeholder 3"/>
          <p:cNvSpPr>
            <a:spLocks noGrp="1"/>
          </p:cNvSpPr>
          <p:nvPr>
            <p:ph type="sldNum" sz="quarter" idx="5"/>
          </p:nvPr>
        </p:nvSpPr>
        <p:spPr/>
        <p:txBody>
          <a:bodyPr/>
          <a:lstStyle/>
          <a:p>
            <a:fld id="{6F191E5D-68B5-F34C-9EC4-9693221D81C3}" type="slidenum">
              <a:rPr lang="en-US" smtClean="0"/>
              <a:t>14</a:t>
            </a:fld>
            <a:endParaRPr lang="en-US"/>
          </a:p>
        </p:txBody>
      </p:sp>
    </p:spTree>
    <p:extLst>
      <p:ext uri="{BB962C8B-B14F-4D97-AF65-F5344CB8AC3E}">
        <p14:creationId xmlns:p14="http://schemas.microsoft.com/office/powerpoint/2010/main" val="503699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10C1E-EEFE-A043-8DC5-1274A07CD5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92A58F-C4E2-234F-B714-2E9F7937D0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7ADC4B-38CA-3643-9D2D-BF17C4B60FF0}"/>
              </a:ext>
            </a:extLst>
          </p:cNvPr>
          <p:cNvSpPr>
            <a:spLocks noGrp="1"/>
          </p:cNvSpPr>
          <p:nvPr>
            <p:ph type="dt" sz="half" idx="10"/>
          </p:nvPr>
        </p:nvSpPr>
        <p:spPr/>
        <p:txBody>
          <a:bodyPr/>
          <a:lstStyle/>
          <a:p>
            <a:fld id="{8EF5993B-80AB-6943-AD86-A3DC49C4A73F}" type="datetimeFigureOut">
              <a:rPr lang="en-US" smtClean="0"/>
              <a:t>4/14/20</a:t>
            </a:fld>
            <a:endParaRPr lang="en-US"/>
          </a:p>
        </p:txBody>
      </p:sp>
      <p:sp>
        <p:nvSpPr>
          <p:cNvPr id="5" name="Footer Placeholder 4">
            <a:extLst>
              <a:ext uri="{FF2B5EF4-FFF2-40B4-BE49-F238E27FC236}">
                <a16:creationId xmlns:a16="http://schemas.microsoft.com/office/drawing/2014/main" id="{32C7B912-FAF5-444A-AA22-E0ECCC7DF7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114045-7C07-6E4E-A92E-7A09F2DB2086}"/>
              </a:ext>
            </a:extLst>
          </p:cNvPr>
          <p:cNvSpPr>
            <a:spLocks noGrp="1"/>
          </p:cNvSpPr>
          <p:nvPr>
            <p:ph type="sldNum" sz="quarter" idx="12"/>
          </p:nvPr>
        </p:nvSpPr>
        <p:spPr/>
        <p:txBody>
          <a:bodyPr/>
          <a:lstStyle/>
          <a:p>
            <a:fld id="{675A215C-A14A-4B4B-9550-654CEB7ED77F}" type="slidenum">
              <a:rPr lang="en-US" smtClean="0"/>
              <a:t>‹#›</a:t>
            </a:fld>
            <a:endParaRPr lang="en-US"/>
          </a:p>
        </p:txBody>
      </p:sp>
    </p:spTree>
    <p:extLst>
      <p:ext uri="{BB962C8B-B14F-4D97-AF65-F5344CB8AC3E}">
        <p14:creationId xmlns:p14="http://schemas.microsoft.com/office/powerpoint/2010/main" val="3903241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EB0DC-AA88-2744-990B-C361A2ED9C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2DB020-49A3-DB4C-92BE-68E93492D3B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F68632-FA2B-8340-82CF-6DC011C418B1}"/>
              </a:ext>
            </a:extLst>
          </p:cNvPr>
          <p:cNvSpPr>
            <a:spLocks noGrp="1"/>
          </p:cNvSpPr>
          <p:nvPr>
            <p:ph type="dt" sz="half" idx="10"/>
          </p:nvPr>
        </p:nvSpPr>
        <p:spPr/>
        <p:txBody>
          <a:bodyPr/>
          <a:lstStyle/>
          <a:p>
            <a:fld id="{8EF5993B-80AB-6943-AD86-A3DC49C4A73F}" type="datetimeFigureOut">
              <a:rPr lang="en-US" smtClean="0"/>
              <a:t>4/14/20</a:t>
            </a:fld>
            <a:endParaRPr lang="en-US"/>
          </a:p>
        </p:txBody>
      </p:sp>
      <p:sp>
        <p:nvSpPr>
          <p:cNvPr id="5" name="Footer Placeholder 4">
            <a:extLst>
              <a:ext uri="{FF2B5EF4-FFF2-40B4-BE49-F238E27FC236}">
                <a16:creationId xmlns:a16="http://schemas.microsoft.com/office/drawing/2014/main" id="{F9DE93E1-32C0-D647-9D16-E734BEFDBA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D5A270-A5FF-A545-B3A0-4766883D5A7C}"/>
              </a:ext>
            </a:extLst>
          </p:cNvPr>
          <p:cNvSpPr>
            <a:spLocks noGrp="1"/>
          </p:cNvSpPr>
          <p:nvPr>
            <p:ph type="sldNum" sz="quarter" idx="12"/>
          </p:nvPr>
        </p:nvSpPr>
        <p:spPr/>
        <p:txBody>
          <a:bodyPr/>
          <a:lstStyle/>
          <a:p>
            <a:fld id="{675A215C-A14A-4B4B-9550-654CEB7ED77F}" type="slidenum">
              <a:rPr lang="en-US" smtClean="0"/>
              <a:t>‹#›</a:t>
            </a:fld>
            <a:endParaRPr lang="en-US"/>
          </a:p>
        </p:txBody>
      </p:sp>
    </p:spTree>
    <p:extLst>
      <p:ext uri="{BB962C8B-B14F-4D97-AF65-F5344CB8AC3E}">
        <p14:creationId xmlns:p14="http://schemas.microsoft.com/office/powerpoint/2010/main" val="2702550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6566A3-93EF-5E4B-8396-662CF6D6A8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650DB7-1479-0348-981D-807DB54B82C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E2A973-2141-E949-9CBA-9FD0BE9484FB}"/>
              </a:ext>
            </a:extLst>
          </p:cNvPr>
          <p:cNvSpPr>
            <a:spLocks noGrp="1"/>
          </p:cNvSpPr>
          <p:nvPr>
            <p:ph type="dt" sz="half" idx="10"/>
          </p:nvPr>
        </p:nvSpPr>
        <p:spPr/>
        <p:txBody>
          <a:bodyPr/>
          <a:lstStyle/>
          <a:p>
            <a:fld id="{8EF5993B-80AB-6943-AD86-A3DC49C4A73F}" type="datetimeFigureOut">
              <a:rPr lang="en-US" smtClean="0"/>
              <a:t>4/14/20</a:t>
            </a:fld>
            <a:endParaRPr lang="en-US"/>
          </a:p>
        </p:txBody>
      </p:sp>
      <p:sp>
        <p:nvSpPr>
          <p:cNvPr id="5" name="Footer Placeholder 4">
            <a:extLst>
              <a:ext uri="{FF2B5EF4-FFF2-40B4-BE49-F238E27FC236}">
                <a16:creationId xmlns:a16="http://schemas.microsoft.com/office/drawing/2014/main" id="{4A004018-3BE1-DB4E-B76B-56DFC7DEDD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355239-9646-5841-9601-104ED2E01513}"/>
              </a:ext>
            </a:extLst>
          </p:cNvPr>
          <p:cNvSpPr>
            <a:spLocks noGrp="1"/>
          </p:cNvSpPr>
          <p:nvPr>
            <p:ph type="sldNum" sz="quarter" idx="12"/>
          </p:nvPr>
        </p:nvSpPr>
        <p:spPr/>
        <p:txBody>
          <a:bodyPr/>
          <a:lstStyle/>
          <a:p>
            <a:fld id="{675A215C-A14A-4B4B-9550-654CEB7ED77F}" type="slidenum">
              <a:rPr lang="en-US" smtClean="0"/>
              <a:t>‹#›</a:t>
            </a:fld>
            <a:endParaRPr lang="en-US"/>
          </a:p>
        </p:txBody>
      </p:sp>
    </p:spTree>
    <p:extLst>
      <p:ext uri="{BB962C8B-B14F-4D97-AF65-F5344CB8AC3E}">
        <p14:creationId xmlns:p14="http://schemas.microsoft.com/office/powerpoint/2010/main" val="1188073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51445-C226-3D46-A582-8848F8F463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B1393B-83F6-1249-9264-094573E149E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0C7AE8-98B3-8F43-B283-F16217908F5C}"/>
              </a:ext>
            </a:extLst>
          </p:cNvPr>
          <p:cNvSpPr>
            <a:spLocks noGrp="1"/>
          </p:cNvSpPr>
          <p:nvPr>
            <p:ph type="dt" sz="half" idx="10"/>
          </p:nvPr>
        </p:nvSpPr>
        <p:spPr/>
        <p:txBody>
          <a:bodyPr/>
          <a:lstStyle/>
          <a:p>
            <a:fld id="{8EF5993B-80AB-6943-AD86-A3DC49C4A73F}" type="datetimeFigureOut">
              <a:rPr lang="en-US" smtClean="0"/>
              <a:t>4/14/20</a:t>
            </a:fld>
            <a:endParaRPr lang="en-US"/>
          </a:p>
        </p:txBody>
      </p:sp>
      <p:sp>
        <p:nvSpPr>
          <p:cNvPr id="5" name="Footer Placeholder 4">
            <a:extLst>
              <a:ext uri="{FF2B5EF4-FFF2-40B4-BE49-F238E27FC236}">
                <a16:creationId xmlns:a16="http://schemas.microsoft.com/office/drawing/2014/main" id="{78F842D2-4540-F040-906F-32FF151249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FE6EFF-3ACC-F549-A0C6-96B38E8EFAE8}"/>
              </a:ext>
            </a:extLst>
          </p:cNvPr>
          <p:cNvSpPr>
            <a:spLocks noGrp="1"/>
          </p:cNvSpPr>
          <p:nvPr>
            <p:ph type="sldNum" sz="quarter" idx="12"/>
          </p:nvPr>
        </p:nvSpPr>
        <p:spPr/>
        <p:txBody>
          <a:bodyPr/>
          <a:lstStyle/>
          <a:p>
            <a:fld id="{675A215C-A14A-4B4B-9550-654CEB7ED77F}" type="slidenum">
              <a:rPr lang="en-US" smtClean="0"/>
              <a:t>‹#›</a:t>
            </a:fld>
            <a:endParaRPr lang="en-US"/>
          </a:p>
        </p:txBody>
      </p:sp>
    </p:spTree>
    <p:extLst>
      <p:ext uri="{BB962C8B-B14F-4D97-AF65-F5344CB8AC3E}">
        <p14:creationId xmlns:p14="http://schemas.microsoft.com/office/powerpoint/2010/main" val="1421342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328AC-990A-424F-AD03-F263CC2CE4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A641DA-3294-1549-B643-0DBB80C74F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B803336-9FDE-CC4A-B459-3FC57D65A070}"/>
              </a:ext>
            </a:extLst>
          </p:cNvPr>
          <p:cNvSpPr>
            <a:spLocks noGrp="1"/>
          </p:cNvSpPr>
          <p:nvPr>
            <p:ph type="dt" sz="half" idx="10"/>
          </p:nvPr>
        </p:nvSpPr>
        <p:spPr/>
        <p:txBody>
          <a:bodyPr/>
          <a:lstStyle/>
          <a:p>
            <a:fld id="{8EF5993B-80AB-6943-AD86-A3DC49C4A73F}" type="datetimeFigureOut">
              <a:rPr lang="en-US" smtClean="0"/>
              <a:t>4/14/20</a:t>
            </a:fld>
            <a:endParaRPr lang="en-US"/>
          </a:p>
        </p:txBody>
      </p:sp>
      <p:sp>
        <p:nvSpPr>
          <p:cNvPr id="5" name="Footer Placeholder 4">
            <a:extLst>
              <a:ext uri="{FF2B5EF4-FFF2-40B4-BE49-F238E27FC236}">
                <a16:creationId xmlns:a16="http://schemas.microsoft.com/office/drawing/2014/main" id="{6756F8F7-6817-9746-8CDD-7A523DF6DF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12F127-8723-4B49-9F73-AB06A7ED4A35}"/>
              </a:ext>
            </a:extLst>
          </p:cNvPr>
          <p:cNvSpPr>
            <a:spLocks noGrp="1"/>
          </p:cNvSpPr>
          <p:nvPr>
            <p:ph type="sldNum" sz="quarter" idx="12"/>
          </p:nvPr>
        </p:nvSpPr>
        <p:spPr/>
        <p:txBody>
          <a:bodyPr/>
          <a:lstStyle/>
          <a:p>
            <a:fld id="{675A215C-A14A-4B4B-9550-654CEB7ED77F}" type="slidenum">
              <a:rPr lang="en-US" smtClean="0"/>
              <a:t>‹#›</a:t>
            </a:fld>
            <a:endParaRPr lang="en-US"/>
          </a:p>
        </p:txBody>
      </p:sp>
    </p:spTree>
    <p:extLst>
      <p:ext uri="{BB962C8B-B14F-4D97-AF65-F5344CB8AC3E}">
        <p14:creationId xmlns:p14="http://schemas.microsoft.com/office/powerpoint/2010/main" val="3275028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1DB37-A32C-3D41-9C0D-00A63B51D6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611ED7-7D74-0E41-87C7-9A4BFACE089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B1D6E5-7261-BC46-96D6-8CDE03B427E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D2B142-5387-A04F-A491-C8AF3CAE4D27}"/>
              </a:ext>
            </a:extLst>
          </p:cNvPr>
          <p:cNvSpPr>
            <a:spLocks noGrp="1"/>
          </p:cNvSpPr>
          <p:nvPr>
            <p:ph type="dt" sz="half" idx="10"/>
          </p:nvPr>
        </p:nvSpPr>
        <p:spPr/>
        <p:txBody>
          <a:bodyPr/>
          <a:lstStyle/>
          <a:p>
            <a:fld id="{8EF5993B-80AB-6943-AD86-A3DC49C4A73F}" type="datetimeFigureOut">
              <a:rPr lang="en-US" smtClean="0"/>
              <a:t>4/14/20</a:t>
            </a:fld>
            <a:endParaRPr lang="en-US"/>
          </a:p>
        </p:txBody>
      </p:sp>
      <p:sp>
        <p:nvSpPr>
          <p:cNvPr id="6" name="Footer Placeholder 5">
            <a:extLst>
              <a:ext uri="{FF2B5EF4-FFF2-40B4-BE49-F238E27FC236}">
                <a16:creationId xmlns:a16="http://schemas.microsoft.com/office/drawing/2014/main" id="{CC2D3797-1671-6440-96AE-9C4BD52105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C2CE80-1D38-AA42-8A12-7F8410C83BCD}"/>
              </a:ext>
            </a:extLst>
          </p:cNvPr>
          <p:cNvSpPr>
            <a:spLocks noGrp="1"/>
          </p:cNvSpPr>
          <p:nvPr>
            <p:ph type="sldNum" sz="quarter" idx="12"/>
          </p:nvPr>
        </p:nvSpPr>
        <p:spPr/>
        <p:txBody>
          <a:bodyPr/>
          <a:lstStyle/>
          <a:p>
            <a:fld id="{675A215C-A14A-4B4B-9550-654CEB7ED77F}" type="slidenum">
              <a:rPr lang="en-US" smtClean="0"/>
              <a:t>‹#›</a:t>
            </a:fld>
            <a:endParaRPr lang="en-US"/>
          </a:p>
        </p:txBody>
      </p:sp>
    </p:spTree>
    <p:extLst>
      <p:ext uri="{BB962C8B-B14F-4D97-AF65-F5344CB8AC3E}">
        <p14:creationId xmlns:p14="http://schemas.microsoft.com/office/powerpoint/2010/main" val="2507554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509E1-2B50-194A-A807-28A81A4A42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EE4E99-B283-624C-941C-5334163927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260697A-8EF8-8244-A118-B7C976148E3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586820-A270-4E41-99A7-741FF82D7A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D9A8950-953B-3A4E-970D-3CCBDC1BEDA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305B42-F87F-3045-AE8F-99E96686F417}"/>
              </a:ext>
            </a:extLst>
          </p:cNvPr>
          <p:cNvSpPr>
            <a:spLocks noGrp="1"/>
          </p:cNvSpPr>
          <p:nvPr>
            <p:ph type="dt" sz="half" idx="10"/>
          </p:nvPr>
        </p:nvSpPr>
        <p:spPr/>
        <p:txBody>
          <a:bodyPr/>
          <a:lstStyle/>
          <a:p>
            <a:fld id="{8EF5993B-80AB-6943-AD86-A3DC49C4A73F}" type="datetimeFigureOut">
              <a:rPr lang="en-US" smtClean="0"/>
              <a:t>4/14/20</a:t>
            </a:fld>
            <a:endParaRPr lang="en-US"/>
          </a:p>
        </p:txBody>
      </p:sp>
      <p:sp>
        <p:nvSpPr>
          <p:cNvPr id="8" name="Footer Placeholder 7">
            <a:extLst>
              <a:ext uri="{FF2B5EF4-FFF2-40B4-BE49-F238E27FC236}">
                <a16:creationId xmlns:a16="http://schemas.microsoft.com/office/drawing/2014/main" id="{BA301B9E-4114-EF40-B5E8-B1A53E6F4B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D1F62B-6175-4041-80E1-4F41493076EE}"/>
              </a:ext>
            </a:extLst>
          </p:cNvPr>
          <p:cNvSpPr>
            <a:spLocks noGrp="1"/>
          </p:cNvSpPr>
          <p:nvPr>
            <p:ph type="sldNum" sz="quarter" idx="12"/>
          </p:nvPr>
        </p:nvSpPr>
        <p:spPr/>
        <p:txBody>
          <a:bodyPr/>
          <a:lstStyle/>
          <a:p>
            <a:fld id="{675A215C-A14A-4B4B-9550-654CEB7ED77F}" type="slidenum">
              <a:rPr lang="en-US" smtClean="0"/>
              <a:t>‹#›</a:t>
            </a:fld>
            <a:endParaRPr lang="en-US"/>
          </a:p>
        </p:txBody>
      </p:sp>
    </p:spTree>
    <p:extLst>
      <p:ext uri="{BB962C8B-B14F-4D97-AF65-F5344CB8AC3E}">
        <p14:creationId xmlns:p14="http://schemas.microsoft.com/office/powerpoint/2010/main" val="468746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EF4D4-2AF2-DD4C-8BE9-6040957DF0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FE10CC-0533-4C47-BC98-DF31D7EB52DA}"/>
              </a:ext>
            </a:extLst>
          </p:cNvPr>
          <p:cNvSpPr>
            <a:spLocks noGrp="1"/>
          </p:cNvSpPr>
          <p:nvPr>
            <p:ph type="dt" sz="half" idx="10"/>
          </p:nvPr>
        </p:nvSpPr>
        <p:spPr/>
        <p:txBody>
          <a:bodyPr/>
          <a:lstStyle/>
          <a:p>
            <a:fld id="{8EF5993B-80AB-6943-AD86-A3DC49C4A73F}" type="datetimeFigureOut">
              <a:rPr lang="en-US" smtClean="0"/>
              <a:t>4/14/20</a:t>
            </a:fld>
            <a:endParaRPr lang="en-US"/>
          </a:p>
        </p:txBody>
      </p:sp>
      <p:sp>
        <p:nvSpPr>
          <p:cNvPr id="4" name="Footer Placeholder 3">
            <a:extLst>
              <a:ext uri="{FF2B5EF4-FFF2-40B4-BE49-F238E27FC236}">
                <a16:creationId xmlns:a16="http://schemas.microsoft.com/office/drawing/2014/main" id="{E12E7ACA-EB3F-1A4C-AA0F-AA0E4B0A1F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BAC13D-B34E-A543-AA9A-D139A3E15F65}"/>
              </a:ext>
            </a:extLst>
          </p:cNvPr>
          <p:cNvSpPr>
            <a:spLocks noGrp="1"/>
          </p:cNvSpPr>
          <p:nvPr>
            <p:ph type="sldNum" sz="quarter" idx="12"/>
          </p:nvPr>
        </p:nvSpPr>
        <p:spPr/>
        <p:txBody>
          <a:bodyPr/>
          <a:lstStyle/>
          <a:p>
            <a:fld id="{675A215C-A14A-4B4B-9550-654CEB7ED77F}" type="slidenum">
              <a:rPr lang="en-US" smtClean="0"/>
              <a:t>‹#›</a:t>
            </a:fld>
            <a:endParaRPr lang="en-US"/>
          </a:p>
        </p:txBody>
      </p:sp>
    </p:spTree>
    <p:extLst>
      <p:ext uri="{BB962C8B-B14F-4D97-AF65-F5344CB8AC3E}">
        <p14:creationId xmlns:p14="http://schemas.microsoft.com/office/powerpoint/2010/main" val="3721057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5C3B04-367B-E94F-BE9D-ACF7810D3FE8}"/>
              </a:ext>
            </a:extLst>
          </p:cNvPr>
          <p:cNvSpPr>
            <a:spLocks noGrp="1"/>
          </p:cNvSpPr>
          <p:nvPr>
            <p:ph type="dt" sz="half" idx="10"/>
          </p:nvPr>
        </p:nvSpPr>
        <p:spPr/>
        <p:txBody>
          <a:bodyPr/>
          <a:lstStyle/>
          <a:p>
            <a:fld id="{8EF5993B-80AB-6943-AD86-A3DC49C4A73F}" type="datetimeFigureOut">
              <a:rPr lang="en-US" smtClean="0"/>
              <a:t>4/14/20</a:t>
            </a:fld>
            <a:endParaRPr lang="en-US"/>
          </a:p>
        </p:txBody>
      </p:sp>
      <p:sp>
        <p:nvSpPr>
          <p:cNvPr id="3" name="Footer Placeholder 2">
            <a:extLst>
              <a:ext uri="{FF2B5EF4-FFF2-40B4-BE49-F238E27FC236}">
                <a16:creationId xmlns:a16="http://schemas.microsoft.com/office/drawing/2014/main" id="{9DABCD3D-95AC-0447-8771-50A1DD6557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4EBCA7-F3AA-3644-9B3F-76B336576DF5}"/>
              </a:ext>
            </a:extLst>
          </p:cNvPr>
          <p:cNvSpPr>
            <a:spLocks noGrp="1"/>
          </p:cNvSpPr>
          <p:nvPr>
            <p:ph type="sldNum" sz="quarter" idx="12"/>
          </p:nvPr>
        </p:nvSpPr>
        <p:spPr/>
        <p:txBody>
          <a:bodyPr/>
          <a:lstStyle/>
          <a:p>
            <a:fld id="{675A215C-A14A-4B4B-9550-654CEB7ED77F}" type="slidenum">
              <a:rPr lang="en-US" smtClean="0"/>
              <a:t>‹#›</a:t>
            </a:fld>
            <a:endParaRPr lang="en-US"/>
          </a:p>
        </p:txBody>
      </p:sp>
    </p:spTree>
    <p:extLst>
      <p:ext uri="{BB962C8B-B14F-4D97-AF65-F5344CB8AC3E}">
        <p14:creationId xmlns:p14="http://schemas.microsoft.com/office/powerpoint/2010/main" val="347571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65812-E361-9549-91A2-7ED76CB391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ECF234-9638-5944-B301-8AC4D0125F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EEB3C2-B2A6-104C-BDDC-D9D96EDA54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5BCE471-BA40-B84D-A80B-E7129B7E73D3}"/>
              </a:ext>
            </a:extLst>
          </p:cNvPr>
          <p:cNvSpPr>
            <a:spLocks noGrp="1"/>
          </p:cNvSpPr>
          <p:nvPr>
            <p:ph type="dt" sz="half" idx="10"/>
          </p:nvPr>
        </p:nvSpPr>
        <p:spPr/>
        <p:txBody>
          <a:bodyPr/>
          <a:lstStyle/>
          <a:p>
            <a:fld id="{8EF5993B-80AB-6943-AD86-A3DC49C4A73F}" type="datetimeFigureOut">
              <a:rPr lang="en-US" smtClean="0"/>
              <a:t>4/14/20</a:t>
            </a:fld>
            <a:endParaRPr lang="en-US"/>
          </a:p>
        </p:txBody>
      </p:sp>
      <p:sp>
        <p:nvSpPr>
          <p:cNvPr id="6" name="Footer Placeholder 5">
            <a:extLst>
              <a:ext uri="{FF2B5EF4-FFF2-40B4-BE49-F238E27FC236}">
                <a16:creationId xmlns:a16="http://schemas.microsoft.com/office/drawing/2014/main" id="{A653748D-1117-C648-96F7-8634A7C5A1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A91F5F-A93C-8140-AE66-FEC1707CB2C6}"/>
              </a:ext>
            </a:extLst>
          </p:cNvPr>
          <p:cNvSpPr>
            <a:spLocks noGrp="1"/>
          </p:cNvSpPr>
          <p:nvPr>
            <p:ph type="sldNum" sz="quarter" idx="12"/>
          </p:nvPr>
        </p:nvSpPr>
        <p:spPr/>
        <p:txBody>
          <a:bodyPr/>
          <a:lstStyle/>
          <a:p>
            <a:fld id="{675A215C-A14A-4B4B-9550-654CEB7ED77F}" type="slidenum">
              <a:rPr lang="en-US" smtClean="0"/>
              <a:t>‹#›</a:t>
            </a:fld>
            <a:endParaRPr lang="en-US"/>
          </a:p>
        </p:txBody>
      </p:sp>
    </p:spTree>
    <p:extLst>
      <p:ext uri="{BB962C8B-B14F-4D97-AF65-F5344CB8AC3E}">
        <p14:creationId xmlns:p14="http://schemas.microsoft.com/office/powerpoint/2010/main" val="34562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AFA01-FC43-564D-A29B-3B230AC52F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A4C9CD-B08D-2F48-97D5-3C1419B592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092E6E-4A93-2B4E-B36D-859A9B9B5A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6BEDDDE-FBB5-9B4E-896E-CF079471EB6D}"/>
              </a:ext>
            </a:extLst>
          </p:cNvPr>
          <p:cNvSpPr>
            <a:spLocks noGrp="1"/>
          </p:cNvSpPr>
          <p:nvPr>
            <p:ph type="dt" sz="half" idx="10"/>
          </p:nvPr>
        </p:nvSpPr>
        <p:spPr/>
        <p:txBody>
          <a:bodyPr/>
          <a:lstStyle/>
          <a:p>
            <a:fld id="{8EF5993B-80AB-6943-AD86-A3DC49C4A73F}" type="datetimeFigureOut">
              <a:rPr lang="en-US" smtClean="0"/>
              <a:t>4/14/20</a:t>
            </a:fld>
            <a:endParaRPr lang="en-US"/>
          </a:p>
        </p:txBody>
      </p:sp>
      <p:sp>
        <p:nvSpPr>
          <p:cNvPr id="6" name="Footer Placeholder 5">
            <a:extLst>
              <a:ext uri="{FF2B5EF4-FFF2-40B4-BE49-F238E27FC236}">
                <a16:creationId xmlns:a16="http://schemas.microsoft.com/office/drawing/2014/main" id="{53F0460C-A501-7441-9A9D-41A643E900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A1340B-9785-E649-8575-3F1A0A5C4C27}"/>
              </a:ext>
            </a:extLst>
          </p:cNvPr>
          <p:cNvSpPr>
            <a:spLocks noGrp="1"/>
          </p:cNvSpPr>
          <p:nvPr>
            <p:ph type="sldNum" sz="quarter" idx="12"/>
          </p:nvPr>
        </p:nvSpPr>
        <p:spPr/>
        <p:txBody>
          <a:bodyPr/>
          <a:lstStyle/>
          <a:p>
            <a:fld id="{675A215C-A14A-4B4B-9550-654CEB7ED77F}" type="slidenum">
              <a:rPr lang="en-US" smtClean="0"/>
              <a:t>‹#›</a:t>
            </a:fld>
            <a:endParaRPr lang="en-US"/>
          </a:p>
        </p:txBody>
      </p:sp>
    </p:spTree>
    <p:extLst>
      <p:ext uri="{BB962C8B-B14F-4D97-AF65-F5344CB8AC3E}">
        <p14:creationId xmlns:p14="http://schemas.microsoft.com/office/powerpoint/2010/main" val="101717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5A14F7-B827-334C-9075-7D667B7B80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0D6F2B-7AF6-BB4D-A860-1943D9602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C98560-1A52-894B-9335-8083A08B2E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F5993B-80AB-6943-AD86-A3DC49C4A73F}" type="datetimeFigureOut">
              <a:rPr lang="en-US" smtClean="0"/>
              <a:t>4/14/20</a:t>
            </a:fld>
            <a:endParaRPr lang="en-US"/>
          </a:p>
        </p:txBody>
      </p:sp>
      <p:sp>
        <p:nvSpPr>
          <p:cNvPr id="5" name="Footer Placeholder 4">
            <a:extLst>
              <a:ext uri="{FF2B5EF4-FFF2-40B4-BE49-F238E27FC236}">
                <a16:creationId xmlns:a16="http://schemas.microsoft.com/office/drawing/2014/main" id="{F236E353-494E-0541-95E3-EB3EEB37EE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CBAC04-F53B-9847-8AE5-5CDCDE39D8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5A215C-A14A-4B4B-9550-654CEB7ED77F}" type="slidenum">
              <a:rPr lang="en-US" smtClean="0"/>
              <a:t>‹#›</a:t>
            </a:fld>
            <a:endParaRPr lang="en-US"/>
          </a:p>
        </p:txBody>
      </p:sp>
    </p:spTree>
    <p:extLst>
      <p:ext uri="{BB962C8B-B14F-4D97-AF65-F5344CB8AC3E}">
        <p14:creationId xmlns:p14="http://schemas.microsoft.com/office/powerpoint/2010/main" val="928591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halldweb.jlab.org/level-1/manpower.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halldweb.jlab.org/level-1/src"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4FE0C-F1A4-E446-ABDC-D0C1F08F53C4}"/>
              </a:ext>
            </a:extLst>
          </p:cNvPr>
          <p:cNvSpPr>
            <a:spLocks noGrp="1"/>
          </p:cNvSpPr>
          <p:nvPr>
            <p:ph type="ctrTitle"/>
          </p:nvPr>
        </p:nvSpPr>
        <p:spPr>
          <a:xfrm>
            <a:off x="1524000" y="871841"/>
            <a:ext cx="9144000" cy="3950679"/>
          </a:xfrm>
        </p:spPr>
        <p:txBody>
          <a:bodyPr>
            <a:normAutofit/>
          </a:bodyPr>
          <a:lstStyle/>
          <a:p>
            <a:r>
              <a:rPr lang="en-US" dirty="0"/>
              <a:t>Run plan, conditions, and configuration</a:t>
            </a:r>
            <a:br>
              <a:rPr lang="en-US" dirty="0"/>
            </a:br>
            <a:br>
              <a:rPr lang="en-US" dirty="0"/>
            </a:br>
            <a:r>
              <a:rPr lang="en-US" dirty="0"/>
              <a:t>(Charges 1,3 &amp;5)</a:t>
            </a:r>
          </a:p>
        </p:txBody>
      </p:sp>
      <p:sp>
        <p:nvSpPr>
          <p:cNvPr id="3" name="Subtitle 2">
            <a:extLst>
              <a:ext uri="{FF2B5EF4-FFF2-40B4-BE49-F238E27FC236}">
                <a16:creationId xmlns:a16="http://schemas.microsoft.com/office/drawing/2014/main" id="{814F25FF-4E68-CA4C-B47B-E4E99C22393E}"/>
              </a:ext>
            </a:extLst>
          </p:cNvPr>
          <p:cNvSpPr>
            <a:spLocks noGrp="1"/>
          </p:cNvSpPr>
          <p:nvPr>
            <p:ph type="subTitle" idx="1"/>
          </p:nvPr>
        </p:nvSpPr>
        <p:spPr>
          <a:xfrm>
            <a:off x="1423792" y="5686816"/>
            <a:ext cx="9144000" cy="1171184"/>
          </a:xfrm>
        </p:spPr>
        <p:txBody>
          <a:bodyPr/>
          <a:lstStyle/>
          <a:p>
            <a:r>
              <a:rPr lang="en-US" dirty="0"/>
              <a:t>ERR</a:t>
            </a:r>
          </a:p>
          <a:p>
            <a:r>
              <a:rPr lang="en-US" dirty="0"/>
              <a:t>Holly Szumila-Vance</a:t>
            </a:r>
          </a:p>
        </p:txBody>
      </p:sp>
    </p:spTree>
    <p:extLst>
      <p:ext uri="{BB962C8B-B14F-4D97-AF65-F5344CB8AC3E}">
        <p14:creationId xmlns:p14="http://schemas.microsoft.com/office/powerpoint/2010/main" val="3393988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326ECD-A318-DB44-AA7B-4B39347AAB70}"/>
              </a:ext>
            </a:extLst>
          </p:cNvPr>
          <p:cNvPicPr>
            <a:picLocks noChangeAspect="1"/>
          </p:cNvPicPr>
          <p:nvPr/>
        </p:nvPicPr>
        <p:blipFill>
          <a:blip r:embed="rId2"/>
          <a:stretch>
            <a:fillRect/>
          </a:stretch>
        </p:blipFill>
        <p:spPr>
          <a:xfrm>
            <a:off x="1052186" y="712987"/>
            <a:ext cx="9469070" cy="5756706"/>
          </a:xfrm>
          <a:prstGeom prst="rect">
            <a:avLst/>
          </a:prstGeom>
        </p:spPr>
      </p:pic>
    </p:spTree>
    <p:extLst>
      <p:ext uri="{BB962C8B-B14F-4D97-AF65-F5344CB8AC3E}">
        <p14:creationId xmlns:p14="http://schemas.microsoft.com/office/powerpoint/2010/main" val="463381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C62352-4B0B-0548-88D2-F5B67A84DFDF}"/>
              </a:ext>
            </a:extLst>
          </p:cNvPr>
          <p:cNvSpPr/>
          <p:nvPr/>
        </p:nvSpPr>
        <p:spPr>
          <a:xfrm>
            <a:off x="680580" y="174030"/>
            <a:ext cx="10981151" cy="6524863"/>
          </a:xfrm>
          <a:prstGeom prst="rect">
            <a:avLst/>
          </a:prstGeom>
        </p:spPr>
        <p:txBody>
          <a:bodyPr wrap="square">
            <a:spAutoFit/>
          </a:bodyPr>
          <a:lstStyle/>
          <a:p>
            <a:pPr algn="ctr"/>
            <a:r>
              <a:rPr lang="en-US" sz="2000" b="1" dirty="0">
                <a:latin typeface="Calibri" panose="020F0502020204030204" pitchFamily="34" charset="0"/>
                <a:cs typeface="Calibri" panose="020F0502020204030204" pitchFamily="34" charset="0"/>
              </a:rPr>
              <a:t>Summary</a:t>
            </a:r>
          </a:p>
          <a:p>
            <a:pPr algn="ctr"/>
            <a:endParaRPr lang="en-US" sz="2000" b="1" dirty="0">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Charge 1: What are the running conditions for the experiment? Please state clearly the target and beamline configurations and operation.</a:t>
            </a:r>
          </a:p>
          <a:p>
            <a:endParaRPr lang="en-US"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err="1"/>
              <a:t>GlueX</a:t>
            </a:r>
            <a:r>
              <a:rPr lang="en-US" dirty="0"/>
              <a:t> in standard configuration, standard diamond radiator </a:t>
            </a:r>
          </a:p>
          <a:p>
            <a:pPr marL="285750" indent="-285750">
              <a:buFont typeface="Arial" panose="020B0604020202020204" pitchFamily="34" charset="0"/>
              <a:buChar char="•"/>
            </a:pPr>
            <a:r>
              <a:rPr lang="en-US" dirty="0"/>
              <a:t>coherent peak at 9 GeV (energy range 8.4 - 9.1 GeV)</a:t>
            </a:r>
          </a:p>
          <a:p>
            <a:pPr marL="285750" indent="-285750">
              <a:buFont typeface="Arial" panose="020B0604020202020204" pitchFamily="34" charset="0"/>
              <a:buChar char="•"/>
            </a:pPr>
            <a:r>
              <a:rPr lang="en-US" dirty="0"/>
              <a:t>x2 lower luminosity than standard </a:t>
            </a:r>
            <a:r>
              <a:rPr lang="en-US" dirty="0" err="1"/>
              <a:t>GlueX</a:t>
            </a:r>
            <a:r>
              <a:rPr lang="en-US" dirty="0"/>
              <a:t> at 2x10</a:t>
            </a:r>
            <a:r>
              <a:rPr lang="en-US" baseline="30000" dirty="0"/>
              <a:t>7</a:t>
            </a:r>
            <a:r>
              <a:rPr lang="en-US" dirty="0"/>
              <a:t> photons/s flux (140 </a:t>
            </a:r>
            <a:r>
              <a:rPr lang="en-US" dirty="0" err="1"/>
              <a:t>nA</a:t>
            </a:r>
            <a:r>
              <a:rPr lang="en-US" dirty="0"/>
              <a:t>) </a:t>
            </a:r>
          </a:p>
          <a:p>
            <a:pPr marL="285750" indent="-285750">
              <a:buFont typeface="Arial" panose="020B0604020202020204" pitchFamily="34" charset="0"/>
              <a:buChar char="•"/>
            </a:pPr>
            <a:r>
              <a:rPr lang="en-US" dirty="0"/>
              <a:t>Run plan for 15 days with 12C, D, 4He targets presented</a:t>
            </a:r>
          </a:p>
          <a:p>
            <a:r>
              <a:rPr lang="en-US" dirty="0"/>
              <a:t> </a:t>
            </a:r>
            <a:endParaRPr lang="en-US" sz="2000" dirty="0">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Charge 3: Has the spectrometer, detector configuration been defined, including ownership, maintenance and control during beam operations? </a:t>
            </a:r>
          </a:p>
          <a:p>
            <a:endParaRPr lang="en-US"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t>Spectrometer and detectors in standard </a:t>
            </a:r>
            <a:r>
              <a:rPr lang="en-US" dirty="0" err="1"/>
              <a:t>GlueX</a:t>
            </a:r>
            <a:r>
              <a:rPr lang="en-US" dirty="0"/>
              <a:t> configuration</a:t>
            </a:r>
          </a:p>
          <a:p>
            <a:pPr marL="285750" indent="-285750">
              <a:buFont typeface="Arial" panose="020B0604020202020204" pitchFamily="34" charset="0"/>
              <a:buChar char="•"/>
            </a:pPr>
            <a:r>
              <a:rPr lang="en-US" dirty="0"/>
              <a:t>Detector and beamline support from Hall D staff </a:t>
            </a:r>
          </a:p>
          <a:p>
            <a:pPr marL="285750" indent="-285750">
              <a:buFont typeface="Arial" panose="020B0604020202020204" pitchFamily="34" charset="0"/>
              <a:buChar char="•"/>
            </a:pPr>
            <a:r>
              <a:rPr lang="en-US" dirty="0"/>
              <a:t>Target support from </a:t>
            </a:r>
            <a:r>
              <a:rPr lang="en-US" dirty="0" err="1"/>
              <a:t>JLab</a:t>
            </a:r>
            <a:r>
              <a:rPr lang="en-US" dirty="0"/>
              <a:t> Target Group</a:t>
            </a:r>
          </a:p>
          <a:p>
            <a:endParaRPr lang="en-US" sz="2000" dirty="0">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Charge 5: What is the expected data rate for the experiments?</a:t>
            </a:r>
          </a:p>
          <a:p>
            <a:endParaRPr lang="en-US" sz="2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dirty="0"/>
              <a:t>78 kHz, 90% live time, data rate of approximately 1 GB/s (tested at 5x10</a:t>
            </a:r>
            <a:r>
              <a:rPr lang="en-US" baseline="30000" dirty="0"/>
              <a:t>7 </a:t>
            </a:r>
            <a:r>
              <a:rPr lang="en-US" dirty="0"/>
              <a:t>photons/s)</a:t>
            </a:r>
          </a:p>
          <a:p>
            <a:pPr marL="285750" indent="-285750">
              <a:buFont typeface="Arial" panose="020B0604020202020204" pitchFamily="34" charset="0"/>
              <a:buChar char="•"/>
            </a:pPr>
            <a:r>
              <a:rPr lang="en-US" dirty="0"/>
              <a:t>4He and D comparable, 12C double radiation length (and attenuation effects)</a:t>
            </a:r>
          </a:p>
          <a:p>
            <a:pPr marL="285750" indent="-285750">
              <a:buFont typeface="Arial" panose="020B0604020202020204" pitchFamily="34" charset="0"/>
              <a:buChar char="•"/>
            </a:pPr>
            <a:r>
              <a:rPr lang="en-US" dirty="0"/>
              <a:t>Trigger has lower ECAL and BCAL thresholds, hit in start counter</a:t>
            </a:r>
          </a:p>
        </p:txBody>
      </p:sp>
    </p:spTree>
    <p:extLst>
      <p:ext uri="{BB962C8B-B14F-4D97-AF65-F5344CB8AC3E}">
        <p14:creationId xmlns:p14="http://schemas.microsoft.com/office/powerpoint/2010/main" val="2655987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7B1FA4-41F2-0A4E-B175-A05A25763BCA}"/>
              </a:ext>
            </a:extLst>
          </p:cNvPr>
          <p:cNvSpPr txBox="1"/>
          <p:nvPr/>
        </p:nvSpPr>
        <p:spPr>
          <a:xfrm>
            <a:off x="4809995" y="2968668"/>
            <a:ext cx="1503297" cy="369332"/>
          </a:xfrm>
          <a:prstGeom prst="rect">
            <a:avLst/>
          </a:prstGeom>
          <a:noFill/>
        </p:spPr>
        <p:txBody>
          <a:bodyPr wrap="none" rtlCol="0">
            <a:spAutoFit/>
          </a:bodyPr>
          <a:lstStyle/>
          <a:p>
            <a:r>
              <a:rPr lang="en-US" dirty="0"/>
              <a:t>Back-up slides</a:t>
            </a:r>
          </a:p>
        </p:txBody>
      </p:sp>
    </p:spTree>
    <p:extLst>
      <p:ext uri="{BB962C8B-B14F-4D97-AF65-F5344CB8AC3E}">
        <p14:creationId xmlns:p14="http://schemas.microsoft.com/office/powerpoint/2010/main" val="457999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3E87BC-22CA-724F-AAFE-52CD0AE0FBA4}"/>
              </a:ext>
            </a:extLst>
          </p:cNvPr>
          <p:cNvSpPr txBox="1"/>
          <p:nvPr/>
        </p:nvSpPr>
        <p:spPr>
          <a:xfrm>
            <a:off x="464487" y="526093"/>
            <a:ext cx="9929449" cy="4154984"/>
          </a:xfrm>
          <a:prstGeom prst="rect">
            <a:avLst/>
          </a:prstGeom>
          <a:noFill/>
        </p:spPr>
        <p:txBody>
          <a:bodyPr wrap="none" rtlCol="0">
            <a:spAutoFit/>
          </a:bodyPr>
          <a:lstStyle/>
          <a:p>
            <a:r>
              <a:rPr lang="en-US" sz="2400" dirty="0"/>
              <a:t>Option B: Consideration if neutron rates are too high when running deuterium</a:t>
            </a:r>
          </a:p>
          <a:p>
            <a:endParaRPr lang="en-US" sz="2400" dirty="0"/>
          </a:p>
          <a:p>
            <a:pPr marL="342900" indent="-342900">
              <a:buAutoNum type="arabicPeriod"/>
            </a:pPr>
            <a:r>
              <a:rPr lang="en-US" sz="2400" dirty="0"/>
              <a:t>Lower intensity</a:t>
            </a:r>
          </a:p>
          <a:p>
            <a:pPr marL="342900" indent="-342900">
              <a:buAutoNum type="arabicPeriod"/>
            </a:pPr>
            <a:endParaRPr lang="en-US" sz="2400" dirty="0"/>
          </a:p>
          <a:p>
            <a:pPr marL="342900" indent="-342900">
              <a:buAutoNum type="arabicPeriod"/>
            </a:pPr>
            <a:endParaRPr lang="en-US" sz="2400" dirty="0"/>
          </a:p>
          <a:p>
            <a:pPr marL="342900" indent="-342900">
              <a:buAutoNum type="arabicPeriod"/>
            </a:pPr>
            <a:endParaRPr lang="en-US" sz="2400" dirty="0"/>
          </a:p>
          <a:p>
            <a:pPr marL="342900" indent="-342900">
              <a:buAutoNum type="arabicPeriod"/>
            </a:pPr>
            <a:endParaRPr lang="en-US" sz="2400" dirty="0"/>
          </a:p>
          <a:p>
            <a:pPr marL="342900" indent="-342900">
              <a:buAutoNum type="arabicPeriod"/>
            </a:pPr>
            <a:endParaRPr lang="en-US" sz="2400" dirty="0"/>
          </a:p>
          <a:p>
            <a:pPr marL="342900" indent="-342900">
              <a:buAutoNum type="arabicPeriod"/>
            </a:pPr>
            <a:endParaRPr lang="en-US" sz="2400" dirty="0"/>
          </a:p>
          <a:p>
            <a:pPr marL="342900" indent="-342900">
              <a:buAutoNum type="arabicPeriod"/>
            </a:pPr>
            <a:endParaRPr lang="en-US" sz="2400" dirty="0"/>
          </a:p>
          <a:p>
            <a:pPr marL="342900" indent="-342900">
              <a:buAutoNum type="arabicPeriod"/>
            </a:pPr>
            <a:r>
              <a:rPr lang="en-US" sz="2400" dirty="0"/>
              <a:t>Change to 4He sooner than planned (all physics goals still attainable)</a:t>
            </a:r>
          </a:p>
        </p:txBody>
      </p:sp>
      <p:graphicFrame>
        <p:nvGraphicFramePr>
          <p:cNvPr id="4" name="Table 3">
            <a:extLst>
              <a:ext uri="{FF2B5EF4-FFF2-40B4-BE49-F238E27FC236}">
                <a16:creationId xmlns:a16="http://schemas.microsoft.com/office/drawing/2014/main" id="{2927CC26-9EF3-6E45-8A31-728A9A6E1547}"/>
              </a:ext>
            </a:extLst>
          </p:cNvPr>
          <p:cNvGraphicFramePr>
            <a:graphicFrameLocks noGrp="1"/>
          </p:cNvGraphicFramePr>
          <p:nvPr>
            <p:extLst/>
          </p:nvPr>
        </p:nvGraphicFramePr>
        <p:xfrm>
          <a:off x="3043823" y="2486695"/>
          <a:ext cx="5664104" cy="968340"/>
        </p:xfrm>
        <a:graphic>
          <a:graphicData uri="http://schemas.openxmlformats.org/drawingml/2006/table">
            <a:tbl>
              <a:tblPr>
                <a:tableStyleId>{5C22544A-7EE6-4342-B048-85BDC9FD1C3A}</a:tableStyleId>
              </a:tblPr>
              <a:tblGrid>
                <a:gridCol w="1299149">
                  <a:extLst>
                    <a:ext uri="{9D8B030D-6E8A-4147-A177-3AD203B41FA5}">
                      <a16:colId xmlns:a16="http://schemas.microsoft.com/office/drawing/2014/main" val="4056677806"/>
                    </a:ext>
                  </a:extLst>
                </a:gridCol>
                <a:gridCol w="966492">
                  <a:extLst>
                    <a:ext uri="{9D8B030D-6E8A-4147-A177-3AD203B41FA5}">
                      <a16:colId xmlns:a16="http://schemas.microsoft.com/office/drawing/2014/main" val="3010449415"/>
                    </a:ext>
                  </a:extLst>
                </a:gridCol>
                <a:gridCol w="1132821">
                  <a:extLst>
                    <a:ext uri="{9D8B030D-6E8A-4147-A177-3AD203B41FA5}">
                      <a16:colId xmlns:a16="http://schemas.microsoft.com/office/drawing/2014/main" val="3039562428"/>
                    </a:ext>
                  </a:extLst>
                </a:gridCol>
                <a:gridCol w="1132821">
                  <a:extLst>
                    <a:ext uri="{9D8B030D-6E8A-4147-A177-3AD203B41FA5}">
                      <a16:colId xmlns:a16="http://schemas.microsoft.com/office/drawing/2014/main" val="579241727"/>
                    </a:ext>
                  </a:extLst>
                </a:gridCol>
                <a:gridCol w="1132821">
                  <a:extLst>
                    <a:ext uri="{9D8B030D-6E8A-4147-A177-3AD203B41FA5}">
                      <a16:colId xmlns:a16="http://schemas.microsoft.com/office/drawing/2014/main" val="4062849636"/>
                    </a:ext>
                  </a:extLst>
                </a:gridCol>
              </a:tblGrid>
              <a:tr h="322780">
                <a:tc>
                  <a:txBody>
                    <a:bodyPr/>
                    <a:lstStyle/>
                    <a:p>
                      <a:pPr algn="ctr" fontAlgn="b"/>
                      <a:r>
                        <a:rPr lang="en-US" sz="2000" b="1" u="none" strike="noStrike" dirty="0">
                          <a:effectLst/>
                        </a:rPr>
                        <a:t>photon flux</a:t>
                      </a:r>
                      <a:endParaRPr lang="en-US"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b="1" u="none" strike="noStrike">
                          <a:effectLst/>
                        </a:rPr>
                        <a:t>MF</a:t>
                      </a:r>
                      <a:endParaRPr lang="en-US"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b="1" u="none" strike="noStrike">
                          <a:effectLst/>
                        </a:rPr>
                        <a:t>SRC</a:t>
                      </a:r>
                      <a:endParaRPr lang="en-US"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b="1" u="none" strike="noStrike">
                          <a:effectLst/>
                        </a:rPr>
                        <a:t>MF</a:t>
                      </a:r>
                      <a:endParaRPr lang="en-US"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b="1" u="none" strike="noStrike" dirty="0">
                          <a:effectLst/>
                        </a:rPr>
                        <a:t>SRC</a:t>
                      </a:r>
                      <a:endParaRPr lang="en-US" sz="20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37451701"/>
                  </a:ext>
                </a:extLst>
              </a:tr>
              <a:tr h="322780">
                <a:tc>
                  <a:txBody>
                    <a:bodyPr/>
                    <a:lstStyle/>
                    <a:p>
                      <a:pPr algn="ctr" fontAlgn="b"/>
                      <a:r>
                        <a:rPr lang="en-US" sz="2000" u="none" strike="noStrike" dirty="0">
                          <a:effectLst/>
                        </a:rPr>
                        <a:t>2x10</a:t>
                      </a:r>
                      <a:r>
                        <a:rPr lang="en-US" sz="2000" u="none" strike="noStrike" baseline="30000" dirty="0">
                          <a:effectLst/>
                        </a:rPr>
                        <a:t>7</a:t>
                      </a:r>
                      <a:endParaRPr lang="en-US" sz="2000" b="0" i="0" u="none" strike="noStrike" baseline="30000"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a:effectLst/>
                        </a:rPr>
                        <a:t>13600</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a:effectLst/>
                        </a:rPr>
                        <a:t>750</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a:effectLst/>
                        </a:rPr>
                        <a:t>57000</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a:effectLst/>
                        </a:rPr>
                        <a:t>3000</a:t>
                      </a:r>
                      <a:endParaRPr lang="en-US" sz="2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0244418"/>
                  </a:ext>
                </a:extLst>
              </a:tr>
              <a:tr h="322780">
                <a:tc>
                  <a:txBody>
                    <a:bodyPr/>
                    <a:lstStyle/>
                    <a:p>
                      <a:pPr algn="ctr" fontAlgn="b"/>
                      <a:r>
                        <a:rPr lang="en-US" sz="2000" u="none" strike="noStrike" dirty="0">
                          <a:effectLst/>
                        </a:rPr>
                        <a:t>1x10</a:t>
                      </a:r>
                      <a:r>
                        <a:rPr lang="en-US" sz="2000" u="none" strike="noStrike" baseline="30000" dirty="0">
                          <a:effectLst/>
                        </a:rPr>
                        <a:t>7</a:t>
                      </a:r>
                      <a:endParaRPr lang="en-US" sz="2000" b="0" i="0" u="none" strike="noStrike" baseline="30000"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a:effectLst/>
                        </a:rPr>
                        <a:t>6800</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a:effectLst/>
                        </a:rPr>
                        <a:t>375</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a:effectLst/>
                        </a:rPr>
                        <a:t>28500</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a:effectLst/>
                        </a:rPr>
                        <a:t>1500</a:t>
                      </a:r>
                      <a:endParaRPr lang="en-US" sz="2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64547691"/>
                  </a:ext>
                </a:extLst>
              </a:tr>
            </a:tbl>
          </a:graphicData>
        </a:graphic>
      </p:graphicFrame>
      <p:sp>
        <p:nvSpPr>
          <p:cNvPr id="5" name="TextBox 4">
            <a:extLst>
              <a:ext uri="{FF2B5EF4-FFF2-40B4-BE49-F238E27FC236}">
                <a16:creationId xmlns:a16="http://schemas.microsoft.com/office/drawing/2014/main" id="{8B4BD6B3-979A-A84E-9404-5EDF9C194083}"/>
              </a:ext>
            </a:extLst>
          </p:cNvPr>
          <p:cNvSpPr txBox="1"/>
          <p:nvPr/>
        </p:nvSpPr>
        <p:spPr>
          <a:xfrm>
            <a:off x="4861630" y="1848736"/>
            <a:ext cx="3280288" cy="369332"/>
          </a:xfrm>
          <a:prstGeom prst="rect">
            <a:avLst/>
          </a:prstGeom>
          <a:noFill/>
        </p:spPr>
        <p:txBody>
          <a:bodyPr wrap="square" rtlCol="0">
            <a:spAutoFit/>
          </a:bodyPr>
          <a:lstStyle/>
          <a:p>
            <a:r>
              <a:rPr lang="en-US" dirty="0"/>
              <a:t>Low XS                            High XS</a:t>
            </a:r>
          </a:p>
        </p:txBody>
      </p:sp>
      <p:sp>
        <p:nvSpPr>
          <p:cNvPr id="6" name="Rectangle 5">
            <a:extLst>
              <a:ext uri="{FF2B5EF4-FFF2-40B4-BE49-F238E27FC236}">
                <a16:creationId xmlns:a16="http://schemas.microsoft.com/office/drawing/2014/main" id="{8ED265EF-0CF4-1349-9A45-7EBBB343B32B}"/>
              </a:ext>
            </a:extLst>
          </p:cNvPr>
          <p:cNvSpPr/>
          <p:nvPr/>
        </p:nvSpPr>
        <p:spPr>
          <a:xfrm>
            <a:off x="4592117" y="2127276"/>
            <a:ext cx="1479892" cy="341632"/>
          </a:xfrm>
          <a:prstGeom prst="rect">
            <a:avLst/>
          </a:prstGeom>
        </p:spPr>
        <p:txBody>
          <a:bodyPr wrap="none">
            <a:spAutoFit/>
          </a:bodyPr>
          <a:lstStyle/>
          <a:p>
            <a:pPr algn="ctr">
              <a:lnSpc>
                <a:spcPct val="90000"/>
              </a:lnSpc>
            </a:pPr>
            <a:r>
              <a:rPr lang="el-GR" dirty="0"/>
              <a:t>γ</a:t>
            </a:r>
            <a:r>
              <a:rPr lang="en-US" dirty="0"/>
              <a:t> + n </a:t>
            </a:r>
            <a:r>
              <a:rPr lang="en-US" dirty="0">
                <a:sym typeface="Wingdings"/>
              </a:rPr>
              <a:t> </a:t>
            </a:r>
            <a:r>
              <a:rPr lang="en-US" dirty="0"/>
              <a:t>π</a:t>
            </a:r>
            <a:r>
              <a:rPr lang="en-US" baseline="30000" dirty="0"/>
              <a:t>-</a:t>
            </a:r>
            <a:r>
              <a:rPr lang="en-US" dirty="0"/>
              <a:t> + p</a:t>
            </a:r>
          </a:p>
        </p:txBody>
      </p:sp>
      <p:sp>
        <p:nvSpPr>
          <p:cNvPr id="7" name="Rectangle 6">
            <a:extLst>
              <a:ext uri="{FF2B5EF4-FFF2-40B4-BE49-F238E27FC236}">
                <a16:creationId xmlns:a16="http://schemas.microsoft.com/office/drawing/2014/main" id="{3C2AC1FB-773E-DA49-94D1-62C55BE7FE54}"/>
              </a:ext>
            </a:extLst>
          </p:cNvPr>
          <p:cNvSpPr/>
          <p:nvPr/>
        </p:nvSpPr>
        <p:spPr>
          <a:xfrm>
            <a:off x="6825897" y="2145063"/>
            <a:ext cx="1468671" cy="341632"/>
          </a:xfrm>
          <a:prstGeom prst="rect">
            <a:avLst/>
          </a:prstGeom>
        </p:spPr>
        <p:txBody>
          <a:bodyPr wrap="none">
            <a:spAutoFit/>
          </a:bodyPr>
          <a:lstStyle/>
          <a:p>
            <a:pPr algn="ctr">
              <a:lnSpc>
                <a:spcPct val="90000"/>
              </a:lnSpc>
            </a:pPr>
            <a:r>
              <a:rPr lang="el-GR" dirty="0"/>
              <a:t>γ</a:t>
            </a:r>
            <a:r>
              <a:rPr lang="en-US" dirty="0"/>
              <a:t> + n </a:t>
            </a:r>
            <a:r>
              <a:rPr lang="en-US" dirty="0">
                <a:sym typeface="Wingdings"/>
              </a:rPr>
              <a:t> </a:t>
            </a:r>
            <a:r>
              <a:rPr lang="en-US" dirty="0" err="1"/>
              <a:t>ρ</a:t>
            </a:r>
            <a:r>
              <a:rPr lang="en-US" baseline="30000" dirty="0"/>
              <a:t>-</a:t>
            </a:r>
            <a:r>
              <a:rPr lang="en-US" dirty="0"/>
              <a:t> + p</a:t>
            </a:r>
          </a:p>
        </p:txBody>
      </p:sp>
      <p:sp>
        <p:nvSpPr>
          <p:cNvPr id="8" name="TextBox 7">
            <a:extLst>
              <a:ext uri="{FF2B5EF4-FFF2-40B4-BE49-F238E27FC236}">
                <a16:creationId xmlns:a16="http://schemas.microsoft.com/office/drawing/2014/main" id="{04DA8DCF-35F7-CB42-8584-47A70BFB1E14}"/>
              </a:ext>
            </a:extLst>
          </p:cNvPr>
          <p:cNvSpPr txBox="1"/>
          <p:nvPr/>
        </p:nvSpPr>
        <p:spPr>
          <a:xfrm>
            <a:off x="5073041" y="3496085"/>
            <a:ext cx="2346540" cy="646331"/>
          </a:xfrm>
          <a:prstGeom prst="rect">
            <a:avLst/>
          </a:prstGeom>
          <a:noFill/>
        </p:spPr>
        <p:txBody>
          <a:bodyPr wrap="none" rtlCol="0">
            <a:spAutoFit/>
          </a:bodyPr>
          <a:lstStyle/>
          <a:p>
            <a:pPr algn="ctr"/>
            <a:r>
              <a:rPr lang="en-US" b="1" dirty="0"/>
              <a:t>MF</a:t>
            </a:r>
            <a:r>
              <a:rPr lang="en-US" dirty="0"/>
              <a:t> = mean field</a:t>
            </a:r>
          </a:p>
          <a:p>
            <a:pPr algn="ctr"/>
            <a:r>
              <a:rPr lang="en-US" b="1" dirty="0"/>
              <a:t>SRC</a:t>
            </a:r>
            <a:r>
              <a:rPr lang="en-US" dirty="0"/>
              <a:t> = short-range pairs</a:t>
            </a:r>
          </a:p>
        </p:txBody>
      </p:sp>
    </p:spTree>
    <p:extLst>
      <p:ext uri="{BB962C8B-B14F-4D97-AF65-F5344CB8AC3E}">
        <p14:creationId xmlns:p14="http://schemas.microsoft.com/office/powerpoint/2010/main" val="2637565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B5A4C3-EFEF-3A45-84AD-981D6789C849}"/>
              </a:ext>
            </a:extLst>
          </p:cNvPr>
          <p:cNvSpPr txBox="1"/>
          <p:nvPr/>
        </p:nvSpPr>
        <p:spPr>
          <a:xfrm>
            <a:off x="501041" y="350729"/>
            <a:ext cx="7085338" cy="2031325"/>
          </a:xfrm>
          <a:prstGeom prst="rect">
            <a:avLst/>
          </a:prstGeom>
          <a:noFill/>
        </p:spPr>
        <p:txBody>
          <a:bodyPr wrap="none" rtlCol="0">
            <a:spAutoFit/>
          </a:bodyPr>
          <a:lstStyle/>
          <a:p>
            <a:r>
              <a:rPr lang="en-US" u="sng" dirty="0"/>
              <a:t>Energy loss in Carbon foil targets:</a:t>
            </a:r>
          </a:p>
          <a:p>
            <a:pPr marL="285750" indent="-285750">
              <a:buFont typeface="Arial" panose="020B0604020202020204" pitchFamily="34" charset="0"/>
              <a:buChar char="•"/>
            </a:pPr>
            <a:r>
              <a:rPr lang="en-US" dirty="0"/>
              <a:t>3 cm vertex resolution</a:t>
            </a:r>
          </a:p>
          <a:p>
            <a:pPr marL="285750" indent="-285750">
              <a:buFont typeface="Arial" panose="020B0604020202020204" pitchFamily="34" charset="0"/>
              <a:buChar char="•"/>
            </a:pPr>
            <a:r>
              <a:rPr lang="en-US" dirty="0"/>
              <a:t>8 foil targets (total is 7% rad length, 1.9 cm total), each is 0.24 cm thick</a:t>
            </a:r>
          </a:p>
          <a:p>
            <a:pPr marL="285750" indent="-285750">
              <a:buFont typeface="Arial" panose="020B0604020202020204" pitchFamily="34" charset="0"/>
              <a:buChar char="•"/>
            </a:pPr>
            <a:r>
              <a:rPr lang="en-US" dirty="0"/>
              <a:t>100MeV-&gt; 6.488 MeV cm2/g, 2 g/cm3-&gt; E loss of 13 MeV/cm</a:t>
            </a:r>
          </a:p>
          <a:p>
            <a:pPr marL="285750" indent="-285750">
              <a:buFont typeface="Arial" panose="020B0604020202020204" pitchFamily="34" charset="0"/>
              <a:buChar char="•"/>
            </a:pPr>
            <a:r>
              <a:rPr lang="en-US" dirty="0"/>
              <a:t>For 100 MeV proton (p=430 MeV/c):</a:t>
            </a:r>
          </a:p>
          <a:p>
            <a:pPr marL="742950" lvl="1" indent="-285750">
              <a:buFont typeface="Arial" panose="020B0604020202020204" pitchFamily="34" charset="0"/>
              <a:buChar char="•"/>
            </a:pPr>
            <a:r>
              <a:rPr lang="en-US" dirty="0"/>
              <a:t>At thickness, 3 MeV loss per C foil</a:t>
            </a:r>
          </a:p>
          <a:p>
            <a:pPr marL="742950" lvl="1" indent="-285750">
              <a:buFont typeface="Arial" panose="020B0604020202020204" pitchFamily="34" charset="0"/>
              <a:buChar char="•"/>
            </a:pPr>
            <a:r>
              <a:rPr lang="en-US" dirty="0"/>
              <a:t>At 150 </a:t>
            </a:r>
            <a:r>
              <a:rPr lang="en-US" dirty="0" err="1"/>
              <a:t>deg</a:t>
            </a:r>
            <a:r>
              <a:rPr lang="en-US" dirty="0"/>
              <a:t>, 3.6 MeV loss per C foil</a:t>
            </a:r>
          </a:p>
        </p:txBody>
      </p:sp>
      <p:sp>
        <p:nvSpPr>
          <p:cNvPr id="3" name="TextBox 2">
            <a:extLst>
              <a:ext uri="{FF2B5EF4-FFF2-40B4-BE49-F238E27FC236}">
                <a16:creationId xmlns:a16="http://schemas.microsoft.com/office/drawing/2014/main" id="{00C76BA6-585F-834B-883E-BE9237A15D04}"/>
              </a:ext>
            </a:extLst>
          </p:cNvPr>
          <p:cNvSpPr txBox="1"/>
          <p:nvPr/>
        </p:nvSpPr>
        <p:spPr>
          <a:xfrm>
            <a:off x="501041" y="3171173"/>
            <a:ext cx="6827510" cy="1754326"/>
          </a:xfrm>
          <a:prstGeom prst="rect">
            <a:avLst/>
          </a:prstGeom>
          <a:noFill/>
        </p:spPr>
        <p:txBody>
          <a:bodyPr wrap="none" rtlCol="0">
            <a:spAutoFit/>
          </a:bodyPr>
          <a:lstStyle/>
          <a:p>
            <a:r>
              <a:rPr lang="en-US" u="sng" dirty="0"/>
              <a:t>Effects of Cu shielding around </a:t>
            </a:r>
            <a:r>
              <a:rPr lang="en-US" u="sng" dirty="0" err="1"/>
              <a:t>cryo</a:t>
            </a:r>
            <a:r>
              <a:rPr lang="en-US" u="sng" dirty="0"/>
              <a:t> target cell:</a:t>
            </a:r>
          </a:p>
          <a:p>
            <a:pPr marL="285750" indent="-285750">
              <a:buFont typeface="Arial" panose="020B0604020202020204" pitchFamily="34" charset="0"/>
              <a:buChar char="•"/>
            </a:pPr>
            <a:r>
              <a:rPr lang="en-US" dirty="0"/>
              <a:t>Thickness is 0.25mm</a:t>
            </a:r>
          </a:p>
          <a:p>
            <a:pPr marL="285750" indent="-285750">
              <a:buFont typeface="Arial" panose="020B0604020202020204" pitchFamily="34" charset="0"/>
              <a:buChar char="•"/>
            </a:pPr>
            <a:r>
              <a:rPr lang="en-US" dirty="0"/>
              <a:t> 100 MeV -&gt; 4.852 MeV cm2/g , 8.96 g/cm3-&gt;E loss of 43.5 MeV/cm</a:t>
            </a:r>
          </a:p>
          <a:p>
            <a:pPr marL="285750" indent="-285750">
              <a:buFont typeface="Arial" panose="020B0604020202020204" pitchFamily="34" charset="0"/>
              <a:buChar char="•"/>
            </a:pPr>
            <a:r>
              <a:rPr lang="en-US" dirty="0"/>
              <a:t>For 100 MeV proton (p=430 MeV/c):</a:t>
            </a:r>
          </a:p>
          <a:p>
            <a:pPr marL="742950" lvl="1" indent="-285750">
              <a:buFont typeface="Arial" panose="020B0604020202020204" pitchFamily="34" charset="0"/>
              <a:buChar char="•"/>
            </a:pPr>
            <a:r>
              <a:rPr lang="en-US" dirty="0"/>
              <a:t>At thickness, 1.086 MeV loss</a:t>
            </a:r>
          </a:p>
          <a:p>
            <a:pPr marL="742950" lvl="1" indent="-285750">
              <a:buFont typeface="Arial" panose="020B0604020202020204" pitchFamily="34" charset="0"/>
              <a:buChar char="•"/>
            </a:pPr>
            <a:r>
              <a:rPr lang="en-US" dirty="0"/>
              <a:t>At 150, 2.17 MeV loss</a:t>
            </a:r>
          </a:p>
        </p:txBody>
      </p:sp>
      <p:pic>
        <p:nvPicPr>
          <p:cNvPr id="8" name="Picture 7">
            <a:extLst>
              <a:ext uri="{FF2B5EF4-FFF2-40B4-BE49-F238E27FC236}">
                <a16:creationId xmlns:a16="http://schemas.microsoft.com/office/drawing/2014/main" id="{B1ABBBCD-327B-2145-924F-B2D9FCD62B7F}"/>
              </a:ext>
            </a:extLst>
          </p:cNvPr>
          <p:cNvPicPr>
            <a:picLocks noChangeAspect="1"/>
          </p:cNvPicPr>
          <p:nvPr/>
        </p:nvPicPr>
        <p:blipFill rotWithShape="1">
          <a:blip r:embed="rId3"/>
          <a:srcRect l="24202" r="25021" b="14989"/>
          <a:stretch/>
        </p:blipFill>
        <p:spPr>
          <a:xfrm>
            <a:off x="8361773" y="2360144"/>
            <a:ext cx="2993721" cy="2565355"/>
          </a:xfrm>
          <a:prstGeom prst="rect">
            <a:avLst/>
          </a:prstGeom>
        </p:spPr>
      </p:pic>
      <p:sp>
        <p:nvSpPr>
          <p:cNvPr id="9" name="TextBox 8">
            <a:extLst>
              <a:ext uri="{FF2B5EF4-FFF2-40B4-BE49-F238E27FC236}">
                <a16:creationId xmlns:a16="http://schemas.microsoft.com/office/drawing/2014/main" id="{6E0AEBBC-A188-924D-9A0A-09C32B096300}"/>
              </a:ext>
            </a:extLst>
          </p:cNvPr>
          <p:cNvSpPr txBox="1"/>
          <p:nvPr/>
        </p:nvSpPr>
        <p:spPr>
          <a:xfrm>
            <a:off x="8119468" y="2013728"/>
            <a:ext cx="3676519" cy="369332"/>
          </a:xfrm>
          <a:prstGeom prst="rect">
            <a:avLst/>
          </a:prstGeom>
          <a:noFill/>
        </p:spPr>
        <p:txBody>
          <a:bodyPr wrap="none" rtlCol="0">
            <a:spAutoFit/>
          </a:bodyPr>
          <a:lstStyle/>
          <a:p>
            <a:r>
              <a:rPr lang="en-US" dirty="0"/>
              <a:t>Angular distribution of recoil nucleon</a:t>
            </a:r>
          </a:p>
        </p:txBody>
      </p:sp>
      <p:sp>
        <p:nvSpPr>
          <p:cNvPr id="10" name="TextBox 9">
            <a:extLst>
              <a:ext uri="{FF2B5EF4-FFF2-40B4-BE49-F238E27FC236}">
                <a16:creationId xmlns:a16="http://schemas.microsoft.com/office/drawing/2014/main" id="{5E0D6795-0A4B-FD45-8398-6773EEDB37FC}"/>
              </a:ext>
            </a:extLst>
          </p:cNvPr>
          <p:cNvSpPr txBox="1"/>
          <p:nvPr/>
        </p:nvSpPr>
        <p:spPr>
          <a:xfrm>
            <a:off x="501041" y="5110619"/>
            <a:ext cx="4718921" cy="369332"/>
          </a:xfrm>
          <a:prstGeom prst="rect">
            <a:avLst/>
          </a:prstGeom>
          <a:noFill/>
        </p:spPr>
        <p:txBody>
          <a:bodyPr wrap="none" rtlCol="0">
            <a:spAutoFit/>
          </a:bodyPr>
          <a:lstStyle/>
          <a:p>
            <a:r>
              <a:rPr lang="en-US" b="1" dirty="0"/>
              <a:t>Cu shielding not a problem for recoiling proton!</a:t>
            </a:r>
          </a:p>
        </p:txBody>
      </p:sp>
    </p:spTree>
    <p:extLst>
      <p:ext uri="{BB962C8B-B14F-4D97-AF65-F5344CB8AC3E}">
        <p14:creationId xmlns:p14="http://schemas.microsoft.com/office/powerpoint/2010/main" val="1885465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01A1A4-39C1-2E48-A9CF-52183214CAA7}"/>
              </a:ext>
            </a:extLst>
          </p:cNvPr>
          <p:cNvPicPr>
            <a:picLocks noChangeAspect="1"/>
          </p:cNvPicPr>
          <p:nvPr/>
        </p:nvPicPr>
        <p:blipFill rotWithShape="1">
          <a:blip r:embed="rId2"/>
          <a:srcRect l="10853" b="11401"/>
          <a:stretch/>
        </p:blipFill>
        <p:spPr>
          <a:xfrm>
            <a:off x="1465544" y="1139335"/>
            <a:ext cx="8108244" cy="5324093"/>
          </a:xfrm>
          <a:prstGeom prst="rect">
            <a:avLst/>
          </a:prstGeom>
        </p:spPr>
      </p:pic>
      <p:sp>
        <p:nvSpPr>
          <p:cNvPr id="3" name="TextBox 2">
            <a:extLst>
              <a:ext uri="{FF2B5EF4-FFF2-40B4-BE49-F238E27FC236}">
                <a16:creationId xmlns:a16="http://schemas.microsoft.com/office/drawing/2014/main" id="{9E60B645-65C8-5042-9625-9460BCCAAB58}"/>
              </a:ext>
            </a:extLst>
          </p:cNvPr>
          <p:cNvSpPr txBox="1"/>
          <p:nvPr/>
        </p:nvSpPr>
        <p:spPr>
          <a:xfrm>
            <a:off x="1916067" y="770003"/>
            <a:ext cx="7758342" cy="369332"/>
          </a:xfrm>
          <a:prstGeom prst="rect">
            <a:avLst/>
          </a:prstGeom>
          <a:noFill/>
        </p:spPr>
        <p:txBody>
          <a:bodyPr wrap="none" rtlCol="0">
            <a:spAutoFit/>
          </a:bodyPr>
          <a:lstStyle/>
          <a:p>
            <a:r>
              <a:rPr lang="en-US" dirty="0"/>
              <a:t>Acceptance and Efficiency for recoil protons in </a:t>
            </a:r>
            <a:r>
              <a:rPr lang="en-US" dirty="0" err="1"/>
              <a:t>GlueX</a:t>
            </a:r>
            <a:r>
              <a:rPr lang="en-US" dirty="0"/>
              <a:t> at different vertex locations</a:t>
            </a:r>
          </a:p>
        </p:txBody>
      </p:sp>
    </p:spTree>
    <p:extLst>
      <p:ext uri="{BB962C8B-B14F-4D97-AF65-F5344CB8AC3E}">
        <p14:creationId xmlns:p14="http://schemas.microsoft.com/office/powerpoint/2010/main" val="1954797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E19B51-BB1E-7A4A-BC88-DBD05465CB59}"/>
              </a:ext>
            </a:extLst>
          </p:cNvPr>
          <p:cNvSpPr/>
          <p:nvPr/>
        </p:nvSpPr>
        <p:spPr>
          <a:xfrm>
            <a:off x="793314" y="432086"/>
            <a:ext cx="10066752" cy="76408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CC91E35-A65B-8045-AC42-543C3376C6FA}"/>
              </a:ext>
            </a:extLst>
          </p:cNvPr>
          <p:cNvSpPr/>
          <p:nvPr/>
        </p:nvSpPr>
        <p:spPr>
          <a:xfrm>
            <a:off x="793315" y="432086"/>
            <a:ext cx="10066751" cy="2462213"/>
          </a:xfrm>
          <a:prstGeom prst="rect">
            <a:avLst/>
          </a:prstGeom>
        </p:spPr>
        <p:txBody>
          <a:bodyPr wrap="square">
            <a:spAutoFit/>
          </a:bodyPr>
          <a:lstStyle/>
          <a:p>
            <a:pPr algn="ctr"/>
            <a:r>
              <a:rPr lang="en-US" sz="2200" dirty="0">
                <a:latin typeface="Calibri" panose="020F0502020204030204" pitchFamily="34" charset="0"/>
                <a:cs typeface="Calibri" panose="020F0502020204030204" pitchFamily="34" charset="0"/>
              </a:rPr>
              <a:t>Charge 1: What are the running conditions for the experiment? Please state clearly the target and beamline configurations and operation.</a:t>
            </a:r>
          </a:p>
          <a:p>
            <a:endParaRPr lang="en-US" sz="22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200" dirty="0" err="1">
                <a:latin typeface="Calibri" panose="020F0502020204030204" pitchFamily="34" charset="0"/>
                <a:ea typeface="Times New Roman" panose="02020603050405020304" pitchFamily="18" charset="0"/>
                <a:cs typeface="Calibri" panose="020F0502020204030204" pitchFamily="34" charset="0"/>
              </a:rPr>
              <a:t>GlueX</a:t>
            </a:r>
            <a:r>
              <a:rPr lang="en-US" sz="2200" dirty="0">
                <a:latin typeface="Calibri" panose="020F0502020204030204" pitchFamily="34" charset="0"/>
                <a:ea typeface="Times New Roman" panose="02020603050405020304" pitchFamily="18" charset="0"/>
                <a:cs typeface="Calibri" panose="020F0502020204030204" pitchFamily="34" charset="0"/>
              </a:rPr>
              <a:t> in standard configuration</a:t>
            </a:r>
          </a:p>
          <a:p>
            <a:pPr marL="285750" indent="-285750">
              <a:buFont typeface="Arial" panose="020B0604020202020204" pitchFamily="34" charset="0"/>
              <a:buChar char="•"/>
            </a:pPr>
            <a:r>
              <a:rPr lang="en-US" sz="2200" dirty="0">
                <a:latin typeface="Calibri" panose="020F0502020204030204" pitchFamily="34" charset="0"/>
                <a:ea typeface="Times New Roman" panose="02020603050405020304" pitchFamily="18" charset="0"/>
                <a:cs typeface="Calibri" panose="020F0502020204030204" pitchFamily="34" charset="0"/>
              </a:rPr>
              <a:t>diamond radiator (standard 2x10</a:t>
            </a:r>
            <a:r>
              <a:rPr lang="en-US" sz="2200" baseline="30000" dirty="0">
                <a:latin typeface="Calibri" panose="020F0502020204030204" pitchFamily="34" charset="0"/>
                <a:ea typeface="Times New Roman" panose="02020603050405020304" pitchFamily="18" charset="0"/>
                <a:cs typeface="Calibri" panose="020F0502020204030204" pitchFamily="34" charset="0"/>
              </a:rPr>
              <a:t>-4</a:t>
            </a:r>
            <a:r>
              <a:rPr lang="en-US" sz="2200" dirty="0">
                <a:latin typeface="Calibri" panose="020F0502020204030204" pitchFamily="34" charset="0"/>
                <a:ea typeface="Times New Roman" panose="02020603050405020304" pitchFamily="18" charset="0"/>
                <a:cs typeface="Calibri" panose="020F0502020204030204" pitchFamily="34" charset="0"/>
              </a:rPr>
              <a:t> X</a:t>
            </a:r>
            <a:r>
              <a:rPr lang="en-US" sz="2200" baseline="-25000" dirty="0">
                <a:latin typeface="Calibri" panose="020F0502020204030204" pitchFamily="34" charset="0"/>
                <a:ea typeface="Times New Roman" panose="02020603050405020304" pitchFamily="18" charset="0"/>
                <a:cs typeface="Calibri" panose="020F0502020204030204" pitchFamily="34" charset="0"/>
              </a:rPr>
              <a:t>0</a:t>
            </a:r>
            <a:r>
              <a:rPr lang="en-US" sz="2200" dirty="0">
                <a:latin typeface="Calibri" panose="020F0502020204030204" pitchFamily="34" charset="0"/>
                <a:ea typeface="Times New Roman" panose="02020603050405020304" pitchFamily="18" charset="0"/>
                <a:cs typeface="Calibri" panose="020F0502020204030204" pitchFamily="34" charset="0"/>
              </a:rPr>
              <a:t>)</a:t>
            </a:r>
          </a:p>
          <a:p>
            <a:pPr marL="285750" indent="-285750">
              <a:buFont typeface="Arial" panose="020B0604020202020204" pitchFamily="34" charset="0"/>
              <a:buChar char="•"/>
            </a:pPr>
            <a:r>
              <a:rPr lang="en-US" sz="2200" dirty="0">
                <a:latin typeface="Calibri" panose="020F0502020204030204" pitchFamily="34" charset="0"/>
                <a:ea typeface="Times New Roman" panose="02020603050405020304" pitchFamily="18" charset="0"/>
                <a:cs typeface="Calibri" panose="020F0502020204030204" pitchFamily="34" charset="0"/>
              </a:rPr>
              <a:t>coherent peak at approximately 9 GeV (energy range 8.4 - 9.1 GeV)</a:t>
            </a:r>
          </a:p>
          <a:p>
            <a:pPr marL="285750" indent="-285750">
              <a:buFont typeface="Arial" panose="020B0604020202020204" pitchFamily="34" charset="0"/>
              <a:buChar char="•"/>
            </a:pPr>
            <a:r>
              <a:rPr lang="en-US" sz="2200" dirty="0">
                <a:latin typeface="Calibri" panose="020F0502020204030204" pitchFamily="34" charset="0"/>
                <a:ea typeface="Times New Roman" panose="02020603050405020304" pitchFamily="18" charset="0"/>
                <a:cs typeface="Calibri" panose="020F0502020204030204" pitchFamily="34" charset="0"/>
              </a:rPr>
              <a:t>2x10</a:t>
            </a:r>
            <a:r>
              <a:rPr lang="en-US" sz="2200" baseline="30000" dirty="0">
                <a:latin typeface="Calibri" panose="020F0502020204030204" pitchFamily="34" charset="0"/>
                <a:ea typeface="Times New Roman" panose="02020603050405020304" pitchFamily="18" charset="0"/>
                <a:cs typeface="Calibri" panose="020F0502020204030204" pitchFamily="34" charset="0"/>
              </a:rPr>
              <a:t>7</a:t>
            </a:r>
            <a:r>
              <a:rPr lang="en-US" sz="2200" dirty="0">
                <a:latin typeface="Calibri" panose="020F0502020204030204" pitchFamily="34" charset="0"/>
                <a:ea typeface="Times New Roman" panose="02020603050405020304" pitchFamily="18" charset="0"/>
                <a:cs typeface="Calibri" panose="020F0502020204030204" pitchFamily="34" charset="0"/>
              </a:rPr>
              <a:t> photons/s flux, beam current 140 </a:t>
            </a:r>
            <a:r>
              <a:rPr lang="en-US" sz="2200" dirty="0" err="1">
                <a:latin typeface="Calibri" panose="020F0502020204030204" pitchFamily="34" charset="0"/>
                <a:ea typeface="Times New Roman" panose="02020603050405020304" pitchFamily="18" charset="0"/>
                <a:cs typeface="Calibri" panose="020F0502020204030204" pitchFamily="34" charset="0"/>
              </a:rPr>
              <a:t>nA</a:t>
            </a:r>
            <a:endParaRPr lang="en-US" sz="220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841E75CE-2855-884E-AB7C-781473CB5359}"/>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436296" y="2607341"/>
            <a:ext cx="6394692" cy="3543244"/>
          </a:xfrm>
          <a:prstGeom prst="rect">
            <a:avLst/>
          </a:prstGeom>
        </p:spPr>
      </p:pic>
      <p:pic>
        <p:nvPicPr>
          <p:cNvPr id="5" name="Picture 4">
            <a:extLst>
              <a:ext uri="{FF2B5EF4-FFF2-40B4-BE49-F238E27FC236}">
                <a16:creationId xmlns:a16="http://schemas.microsoft.com/office/drawing/2014/main" id="{D17D67A8-F5B6-0F44-83E4-36232660DAFB}"/>
              </a:ext>
            </a:extLst>
          </p:cNvPr>
          <p:cNvPicPr>
            <a:picLocks noChangeAspect="1"/>
          </p:cNvPicPr>
          <p:nvPr/>
        </p:nvPicPr>
        <p:blipFill>
          <a:blip r:embed="rId4"/>
          <a:stretch>
            <a:fillRect/>
          </a:stretch>
        </p:blipFill>
        <p:spPr>
          <a:xfrm>
            <a:off x="136779" y="3536571"/>
            <a:ext cx="4854344" cy="3027067"/>
          </a:xfrm>
          <a:prstGeom prst="rect">
            <a:avLst/>
          </a:prstGeom>
        </p:spPr>
      </p:pic>
    </p:spTree>
    <p:extLst>
      <p:ext uri="{BB962C8B-B14F-4D97-AF65-F5344CB8AC3E}">
        <p14:creationId xmlns:p14="http://schemas.microsoft.com/office/powerpoint/2010/main" val="788535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DA4735F-BE2F-AD48-B2C0-FFE99E588F54}"/>
              </a:ext>
            </a:extLst>
          </p:cNvPr>
          <p:cNvPicPr>
            <a:picLocks noChangeAspect="1"/>
          </p:cNvPicPr>
          <p:nvPr/>
        </p:nvPicPr>
        <p:blipFill rotWithShape="1">
          <a:blip r:embed="rId3"/>
          <a:srcRect b="5077"/>
          <a:stretch/>
        </p:blipFill>
        <p:spPr>
          <a:xfrm>
            <a:off x="288099" y="1333836"/>
            <a:ext cx="11213034" cy="2859159"/>
          </a:xfrm>
          <a:prstGeom prst="rect">
            <a:avLst/>
          </a:prstGeom>
        </p:spPr>
      </p:pic>
      <p:sp>
        <p:nvSpPr>
          <p:cNvPr id="9" name="TextBox 8">
            <a:extLst>
              <a:ext uri="{FF2B5EF4-FFF2-40B4-BE49-F238E27FC236}">
                <a16:creationId xmlns:a16="http://schemas.microsoft.com/office/drawing/2014/main" id="{61924130-D5B9-E74B-A0B3-419741873A1C}"/>
              </a:ext>
            </a:extLst>
          </p:cNvPr>
          <p:cNvSpPr txBox="1"/>
          <p:nvPr/>
        </p:nvSpPr>
        <p:spPr>
          <a:xfrm>
            <a:off x="288099" y="200416"/>
            <a:ext cx="4479303" cy="461665"/>
          </a:xfrm>
          <a:prstGeom prst="rect">
            <a:avLst/>
          </a:prstGeom>
          <a:noFill/>
        </p:spPr>
        <p:txBody>
          <a:bodyPr wrap="none" rtlCol="0">
            <a:spAutoFit/>
          </a:bodyPr>
          <a:lstStyle/>
          <a:p>
            <a:r>
              <a:rPr lang="en-US" sz="2400" dirty="0"/>
              <a:t>Standard Hall D photon beam line:</a:t>
            </a:r>
          </a:p>
        </p:txBody>
      </p:sp>
    </p:spTree>
    <p:extLst>
      <p:ext uri="{BB962C8B-B14F-4D97-AF65-F5344CB8AC3E}">
        <p14:creationId xmlns:p14="http://schemas.microsoft.com/office/powerpoint/2010/main" val="3131511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B268034-B7E2-314A-AB1C-6CC54538F638}"/>
              </a:ext>
            </a:extLst>
          </p:cNvPr>
          <p:cNvSpPr txBox="1"/>
          <p:nvPr/>
        </p:nvSpPr>
        <p:spPr>
          <a:xfrm>
            <a:off x="225469" y="324325"/>
            <a:ext cx="5832109" cy="646331"/>
          </a:xfrm>
          <a:prstGeom prst="rect">
            <a:avLst/>
          </a:prstGeom>
          <a:noFill/>
        </p:spPr>
        <p:txBody>
          <a:bodyPr wrap="none" rtlCol="0">
            <a:spAutoFit/>
          </a:bodyPr>
          <a:lstStyle/>
          <a:p>
            <a:r>
              <a:rPr lang="en-US" dirty="0"/>
              <a:t>Coherent Bremsstrahlung on standard diamond crystal wafer</a:t>
            </a:r>
          </a:p>
          <a:p>
            <a:r>
              <a:rPr lang="en-US" dirty="0"/>
              <a:t>Collimation -&gt; coherent peak at 8.4-9 GeV</a:t>
            </a:r>
          </a:p>
        </p:txBody>
      </p:sp>
      <p:sp>
        <p:nvSpPr>
          <p:cNvPr id="12" name="TextBox 11">
            <a:extLst>
              <a:ext uri="{FF2B5EF4-FFF2-40B4-BE49-F238E27FC236}">
                <a16:creationId xmlns:a16="http://schemas.microsoft.com/office/drawing/2014/main" id="{6520E30E-374F-3645-8C46-2D9CC8A654CA}"/>
              </a:ext>
            </a:extLst>
          </p:cNvPr>
          <p:cNvSpPr txBox="1"/>
          <p:nvPr/>
        </p:nvSpPr>
        <p:spPr>
          <a:xfrm>
            <a:off x="2928953" y="1580293"/>
            <a:ext cx="2250296" cy="646331"/>
          </a:xfrm>
          <a:prstGeom prst="rect">
            <a:avLst/>
          </a:prstGeom>
          <a:noFill/>
        </p:spPr>
        <p:txBody>
          <a:bodyPr wrap="none" rtlCol="0">
            <a:spAutoFit/>
          </a:bodyPr>
          <a:lstStyle/>
          <a:p>
            <a:pPr algn="ctr"/>
            <a:r>
              <a:rPr lang="en-US" dirty="0"/>
              <a:t>Standard </a:t>
            </a:r>
            <a:r>
              <a:rPr lang="en-US" dirty="0" err="1"/>
              <a:t>GlueX</a:t>
            </a:r>
            <a:r>
              <a:rPr lang="en-US" dirty="0"/>
              <a:t> target</a:t>
            </a:r>
          </a:p>
          <a:p>
            <a:pPr algn="ctr"/>
            <a:r>
              <a:rPr lang="en-US" dirty="0"/>
              <a:t> is 30cm LH2</a:t>
            </a:r>
          </a:p>
        </p:txBody>
      </p:sp>
      <p:grpSp>
        <p:nvGrpSpPr>
          <p:cNvPr id="18" name="Group 17">
            <a:extLst>
              <a:ext uri="{FF2B5EF4-FFF2-40B4-BE49-F238E27FC236}">
                <a16:creationId xmlns:a16="http://schemas.microsoft.com/office/drawing/2014/main" id="{B538D07A-FD1A-D948-939D-2372499D1B8A}"/>
              </a:ext>
            </a:extLst>
          </p:cNvPr>
          <p:cNvGrpSpPr/>
          <p:nvPr/>
        </p:nvGrpSpPr>
        <p:grpSpPr>
          <a:xfrm>
            <a:off x="1263028" y="1580293"/>
            <a:ext cx="7083481" cy="3924896"/>
            <a:chOff x="787038" y="2933104"/>
            <a:chExt cx="7083481" cy="3924896"/>
          </a:xfrm>
        </p:grpSpPr>
        <p:pic>
          <p:nvPicPr>
            <p:cNvPr id="6" name="Picture 5">
              <a:extLst>
                <a:ext uri="{FF2B5EF4-FFF2-40B4-BE49-F238E27FC236}">
                  <a16:creationId xmlns:a16="http://schemas.microsoft.com/office/drawing/2014/main" id="{61484A8D-7D66-644B-A18C-F355A51FEB2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87038" y="2933104"/>
              <a:ext cx="7083481" cy="3924896"/>
            </a:xfrm>
            <a:prstGeom prst="rect">
              <a:avLst/>
            </a:prstGeom>
          </p:spPr>
        </p:pic>
        <p:sp>
          <p:nvSpPr>
            <p:cNvPr id="13" name="TextBox 12">
              <a:extLst>
                <a:ext uri="{FF2B5EF4-FFF2-40B4-BE49-F238E27FC236}">
                  <a16:creationId xmlns:a16="http://schemas.microsoft.com/office/drawing/2014/main" id="{868172C0-3B10-E54A-AEC9-9DF63964AA44}"/>
                </a:ext>
              </a:extLst>
            </p:cNvPr>
            <p:cNvSpPr txBox="1"/>
            <p:nvPr/>
          </p:nvSpPr>
          <p:spPr>
            <a:xfrm>
              <a:off x="3272264" y="3668295"/>
              <a:ext cx="1186094" cy="307777"/>
            </a:xfrm>
            <a:prstGeom prst="rect">
              <a:avLst/>
            </a:prstGeom>
            <a:noFill/>
          </p:spPr>
          <p:txBody>
            <a:bodyPr wrap="none" rtlCol="0">
              <a:spAutoFit/>
            </a:bodyPr>
            <a:lstStyle/>
            <a:p>
              <a:pPr algn="ctr"/>
              <a:r>
                <a:rPr lang="en-US" sz="1400" b="1" dirty="0"/>
                <a:t>start counter </a:t>
              </a:r>
            </a:p>
          </p:txBody>
        </p:sp>
        <p:cxnSp>
          <p:nvCxnSpPr>
            <p:cNvPr id="15" name="Straight Connector 14">
              <a:extLst>
                <a:ext uri="{FF2B5EF4-FFF2-40B4-BE49-F238E27FC236}">
                  <a16:creationId xmlns:a16="http://schemas.microsoft.com/office/drawing/2014/main" id="{79C27175-EA9A-074B-AF6C-635D057D384D}"/>
                </a:ext>
              </a:extLst>
            </p:cNvPr>
            <p:cNvCxnSpPr>
              <a:cxnSpLocks/>
            </p:cNvCxnSpPr>
            <p:nvPr/>
          </p:nvCxnSpPr>
          <p:spPr>
            <a:xfrm>
              <a:off x="4108537" y="3994321"/>
              <a:ext cx="1189444" cy="9012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54FC6013-5517-354E-A037-F64DB86D8306}"/>
              </a:ext>
            </a:extLst>
          </p:cNvPr>
          <p:cNvSpPr txBox="1"/>
          <p:nvPr/>
        </p:nvSpPr>
        <p:spPr>
          <a:xfrm>
            <a:off x="8963293" y="2226624"/>
            <a:ext cx="2917658" cy="1200329"/>
          </a:xfrm>
          <a:prstGeom prst="rect">
            <a:avLst/>
          </a:prstGeom>
          <a:noFill/>
        </p:spPr>
        <p:txBody>
          <a:bodyPr wrap="none" rtlCol="0">
            <a:spAutoFit/>
          </a:bodyPr>
          <a:lstStyle/>
          <a:p>
            <a:pPr algn="ctr"/>
            <a:r>
              <a:rPr lang="en-US" sz="2400" dirty="0"/>
              <a:t>Hadrons: </a:t>
            </a:r>
            <a:r>
              <a:rPr lang="en-US" sz="2400" dirty="0" err="1"/>
              <a:t>σ</a:t>
            </a:r>
            <a:r>
              <a:rPr lang="en-US" sz="2400" baseline="-25000" dirty="0" err="1"/>
              <a:t>p</a:t>
            </a:r>
            <a:r>
              <a:rPr lang="en-US" sz="2400" dirty="0"/>
              <a:t>/p ∼ 1-3%</a:t>
            </a:r>
          </a:p>
          <a:p>
            <a:pPr algn="ctr"/>
            <a:r>
              <a:rPr lang="en-US" sz="2400" dirty="0"/>
              <a:t>𝛾: </a:t>
            </a:r>
            <a:r>
              <a:rPr lang="en-US" sz="2400" dirty="0" err="1"/>
              <a:t>σ</a:t>
            </a:r>
            <a:r>
              <a:rPr lang="en-US" sz="2400" baseline="-25000" dirty="0" err="1"/>
              <a:t>E</a:t>
            </a:r>
            <a:r>
              <a:rPr lang="en-US" sz="2400" dirty="0"/>
              <a:t>/E ∼ 6%/√E⊕2%</a:t>
            </a:r>
          </a:p>
          <a:p>
            <a:pPr algn="ctr"/>
            <a:r>
              <a:rPr lang="en-US" sz="2400" dirty="0"/>
              <a:t>Acceptance 1°-20°</a:t>
            </a:r>
          </a:p>
        </p:txBody>
      </p:sp>
      <p:sp>
        <p:nvSpPr>
          <p:cNvPr id="19" name="TextBox 18">
            <a:extLst>
              <a:ext uri="{FF2B5EF4-FFF2-40B4-BE49-F238E27FC236}">
                <a16:creationId xmlns:a16="http://schemas.microsoft.com/office/drawing/2014/main" id="{ACF55101-6BB6-BD47-9398-67EB38CA5179}"/>
              </a:ext>
            </a:extLst>
          </p:cNvPr>
          <p:cNvSpPr txBox="1"/>
          <p:nvPr/>
        </p:nvSpPr>
        <p:spPr>
          <a:xfrm>
            <a:off x="6819248" y="5320523"/>
            <a:ext cx="3937360" cy="369332"/>
          </a:xfrm>
          <a:prstGeom prst="rect">
            <a:avLst/>
          </a:prstGeom>
          <a:noFill/>
        </p:spPr>
        <p:txBody>
          <a:bodyPr wrap="none" rtlCol="0">
            <a:spAutoFit/>
          </a:bodyPr>
          <a:lstStyle/>
          <a:p>
            <a:r>
              <a:rPr lang="en-US" dirty="0"/>
              <a:t>2.2 T solenoid provides field for tracking</a:t>
            </a:r>
          </a:p>
        </p:txBody>
      </p:sp>
    </p:spTree>
    <p:extLst>
      <p:ext uri="{BB962C8B-B14F-4D97-AF65-F5344CB8AC3E}">
        <p14:creationId xmlns:p14="http://schemas.microsoft.com/office/powerpoint/2010/main" val="709026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D2AA8E-4283-B540-BC4A-32841E9E7F5F}"/>
              </a:ext>
            </a:extLst>
          </p:cNvPr>
          <p:cNvSpPr txBox="1"/>
          <p:nvPr/>
        </p:nvSpPr>
        <p:spPr>
          <a:xfrm>
            <a:off x="4107052" y="295401"/>
            <a:ext cx="3034933" cy="523220"/>
          </a:xfrm>
          <a:prstGeom prst="rect">
            <a:avLst/>
          </a:prstGeom>
          <a:noFill/>
        </p:spPr>
        <p:txBody>
          <a:bodyPr wrap="none" rtlCol="0">
            <a:spAutoFit/>
          </a:bodyPr>
          <a:lstStyle/>
          <a:p>
            <a:r>
              <a:rPr lang="en-US" sz="2800" dirty="0"/>
              <a:t>Run Plan Summary:</a:t>
            </a:r>
          </a:p>
        </p:txBody>
      </p:sp>
      <p:pic>
        <p:nvPicPr>
          <p:cNvPr id="3" name="Picture 2">
            <a:extLst>
              <a:ext uri="{FF2B5EF4-FFF2-40B4-BE49-F238E27FC236}">
                <a16:creationId xmlns:a16="http://schemas.microsoft.com/office/drawing/2014/main" id="{91B899CD-3A30-1948-8CE9-E18064F04F6A}"/>
              </a:ext>
            </a:extLst>
          </p:cNvPr>
          <p:cNvPicPr>
            <a:picLocks noChangeAspect="1"/>
          </p:cNvPicPr>
          <p:nvPr/>
        </p:nvPicPr>
        <p:blipFill rotWithShape="1">
          <a:blip r:embed="rId3"/>
          <a:srcRect r="42414"/>
          <a:stretch/>
        </p:blipFill>
        <p:spPr>
          <a:xfrm>
            <a:off x="3695965" y="3123608"/>
            <a:ext cx="3857106" cy="2143763"/>
          </a:xfrm>
          <a:prstGeom prst="rect">
            <a:avLst/>
          </a:prstGeom>
        </p:spPr>
      </p:pic>
      <p:sp>
        <p:nvSpPr>
          <p:cNvPr id="4" name="TextBox 3">
            <a:extLst>
              <a:ext uri="{FF2B5EF4-FFF2-40B4-BE49-F238E27FC236}">
                <a16:creationId xmlns:a16="http://schemas.microsoft.com/office/drawing/2014/main" id="{89B6BD45-01F9-8046-81A3-835153AEC91D}"/>
              </a:ext>
            </a:extLst>
          </p:cNvPr>
          <p:cNvSpPr txBox="1"/>
          <p:nvPr/>
        </p:nvSpPr>
        <p:spPr>
          <a:xfrm>
            <a:off x="4283901" y="1039660"/>
            <a:ext cx="2603791" cy="830997"/>
          </a:xfrm>
          <a:prstGeom prst="rect">
            <a:avLst/>
          </a:prstGeom>
          <a:noFill/>
        </p:spPr>
        <p:txBody>
          <a:bodyPr wrap="none" rtlCol="0">
            <a:spAutoFit/>
          </a:bodyPr>
          <a:lstStyle/>
          <a:p>
            <a:pPr algn="ctr"/>
            <a:r>
              <a:rPr lang="en-US" sz="2400" dirty="0"/>
              <a:t>13 days data-taking</a:t>
            </a:r>
          </a:p>
          <a:p>
            <a:pPr algn="ctr"/>
            <a:r>
              <a:rPr lang="en-US" sz="2400"/>
              <a:t>+ 9 </a:t>
            </a:r>
            <a:r>
              <a:rPr lang="en-US" sz="2400" dirty="0"/>
              <a:t>shifts overhead</a:t>
            </a:r>
          </a:p>
        </p:txBody>
      </p:sp>
      <p:sp>
        <p:nvSpPr>
          <p:cNvPr id="5" name="TextBox 4">
            <a:extLst>
              <a:ext uri="{FF2B5EF4-FFF2-40B4-BE49-F238E27FC236}">
                <a16:creationId xmlns:a16="http://schemas.microsoft.com/office/drawing/2014/main" id="{29E7B822-897E-AB47-B290-8A8E93155EF5}"/>
              </a:ext>
            </a:extLst>
          </p:cNvPr>
          <p:cNvSpPr txBox="1"/>
          <p:nvPr/>
        </p:nvSpPr>
        <p:spPr>
          <a:xfrm>
            <a:off x="4334005" y="2754276"/>
            <a:ext cx="2815066" cy="369332"/>
          </a:xfrm>
          <a:prstGeom prst="rect">
            <a:avLst/>
          </a:prstGeom>
          <a:noFill/>
        </p:spPr>
        <p:txBody>
          <a:bodyPr wrap="none" rtlCol="0">
            <a:spAutoFit/>
          </a:bodyPr>
          <a:lstStyle/>
          <a:p>
            <a:r>
              <a:rPr lang="en-US" dirty="0"/>
              <a:t>Targets: 12C foil, D, and 4He</a:t>
            </a:r>
          </a:p>
        </p:txBody>
      </p:sp>
    </p:spTree>
    <p:extLst>
      <p:ext uri="{BB962C8B-B14F-4D97-AF65-F5344CB8AC3E}">
        <p14:creationId xmlns:p14="http://schemas.microsoft.com/office/powerpoint/2010/main" val="3683440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161742A-9542-524C-B4FE-A637570AF259}"/>
              </a:ext>
            </a:extLst>
          </p:cNvPr>
          <p:cNvSpPr txBox="1"/>
          <p:nvPr/>
        </p:nvSpPr>
        <p:spPr>
          <a:xfrm>
            <a:off x="4815290" y="163796"/>
            <a:ext cx="1364476" cy="461665"/>
          </a:xfrm>
          <a:prstGeom prst="rect">
            <a:avLst/>
          </a:prstGeom>
          <a:noFill/>
        </p:spPr>
        <p:txBody>
          <a:bodyPr wrap="none" rtlCol="0">
            <a:spAutoFit/>
          </a:bodyPr>
          <a:lstStyle/>
          <a:p>
            <a:r>
              <a:rPr lang="en-US" sz="2400" dirty="0"/>
              <a:t>Run Plan:</a:t>
            </a:r>
          </a:p>
        </p:txBody>
      </p:sp>
      <p:graphicFrame>
        <p:nvGraphicFramePr>
          <p:cNvPr id="2" name="Table 1">
            <a:extLst>
              <a:ext uri="{FF2B5EF4-FFF2-40B4-BE49-F238E27FC236}">
                <a16:creationId xmlns:a16="http://schemas.microsoft.com/office/drawing/2014/main" id="{5EC3D962-8169-F646-A20A-96059D63AFBA}"/>
              </a:ext>
            </a:extLst>
          </p:cNvPr>
          <p:cNvGraphicFramePr>
            <a:graphicFrameLocks noGrp="1"/>
          </p:cNvGraphicFramePr>
          <p:nvPr>
            <p:extLst>
              <p:ext uri="{D42A27DB-BD31-4B8C-83A1-F6EECF244321}">
                <p14:modId xmlns:p14="http://schemas.microsoft.com/office/powerpoint/2010/main" val="2141126126"/>
              </p:ext>
            </p:extLst>
          </p:nvPr>
        </p:nvGraphicFramePr>
        <p:xfrm>
          <a:off x="969369" y="625461"/>
          <a:ext cx="9707671" cy="5791200"/>
        </p:xfrm>
        <a:graphic>
          <a:graphicData uri="http://schemas.openxmlformats.org/drawingml/2006/table">
            <a:tbl>
              <a:tblPr firstRow="1" firstCol="1" bandRow="1">
                <a:tableStyleId>{5C22544A-7EE6-4342-B048-85BDC9FD1C3A}</a:tableStyleId>
              </a:tblPr>
              <a:tblGrid>
                <a:gridCol w="2650723">
                  <a:extLst>
                    <a:ext uri="{9D8B030D-6E8A-4147-A177-3AD203B41FA5}">
                      <a16:colId xmlns:a16="http://schemas.microsoft.com/office/drawing/2014/main" val="1041782116"/>
                    </a:ext>
                  </a:extLst>
                </a:gridCol>
                <a:gridCol w="3569585">
                  <a:extLst>
                    <a:ext uri="{9D8B030D-6E8A-4147-A177-3AD203B41FA5}">
                      <a16:colId xmlns:a16="http://schemas.microsoft.com/office/drawing/2014/main" val="644382087"/>
                    </a:ext>
                  </a:extLst>
                </a:gridCol>
                <a:gridCol w="2015538">
                  <a:extLst>
                    <a:ext uri="{9D8B030D-6E8A-4147-A177-3AD203B41FA5}">
                      <a16:colId xmlns:a16="http://schemas.microsoft.com/office/drawing/2014/main" val="2562810608"/>
                    </a:ext>
                  </a:extLst>
                </a:gridCol>
                <a:gridCol w="1471825">
                  <a:extLst>
                    <a:ext uri="{9D8B030D-6E8A-4147-A177-3AD203B41FA5}">
                      <a16:colId xmlns:a16="http://schemas.microsoft.com/office/drawing/2014/main" val="3905134799"/>
                    </a:ext>
                  </a:extLst>
                </a:gridCol>
              </a:tblGrid>
              <a:tr h="279367">
                <a:tc>
                  <a:txBody>
                    <a:bodyPr/>
                    <a:lstStyle/>
                    <a:p>
                      <a:pPr marL="0" marR="0" algn="ctr">
                        <a:spcBef>
                          <a:spcPts val="0"/>
                        </a:spcBef>
                        <a:spcAft>
                          <a:spcPts val="0"/>
                        </a:spcAft>
                      </a:pPr>
                      <a:r>
                        <a:rPr lang="en-US" sz="2000" dirty="0">
                          <a:effectLst/>
                        </a:rPr>
                        <a:t>Condition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ctr">
                        <a:spcBef>
                          <a:spcPts val="0"/>
                        </a:spcBef>
                        <a:spcAft>
                          <a:spcPts val="0"/>
                        </a:spcAft>
                      </a:pPr>
                      <a:r>
                        <a:rPr lang="en-US" sz="2000">
                          <a:effectLst/>
                        </a:rPr>
                        <a:t>Scheduled Work</a:t>
                      </a:r>
                    </a:p>
                    <a:p>
                      <a:pPr marL="0" marR="0" algn="ctr">
                        <a:spcBef>
                          <a:spcPts val="0"/>
                        </a:spcBef>
                        <a:spcAft>
                          <a:spcPts val="0"/>
                        </a:spcAft>
                      </a:pPr>
                      <a:r>
                        <a:rPr lang="en-US" sz="2000">
                          <a:effectLst/>
                        </a:rPr>
                        <a:t>(Activities)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ctr">
                        <a:spcBef>
                          <a:spcPts val="0"/>
                        </a:spcBef>
                        <a:spcAft>
                          <a:spcPts val="0"/>
                        </a:spcAft>
                      </a:pPr>
                      <a:r>
                        <a:rPr lang="en-US" sz="2000">
                          <a:effectLst/>
                        </a:rPr>
                        <a:t>Total Time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ctr">
                        <a:spcBef>
                          <a:spcPts val="0"/>
                        </a:spcBef>
                        <a:spcAft>
                          <a:spcPts val="0"/>
                        </a:spcAft>
                      </a:pPr>
                      <a:r>
                        <a:rPr lang="en-US" sz="2000">
                          <a:effectLst/>
                        </a:rPr>
                        <a:t>Beam Conditions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extLst>
                  <a:ext uri="{0D108BD9-81ED-4DB2-BD59-A6C34878D82A}">
                    <a16:rowId xmlns:a16="http://schemas.microsoft.com/office/drawing/2014/main" val="4129899906"/>
                  </a:ext>
                </a:extLst>
              </a:tr>
              <a:tr h="139684">
                <a:tc>
                  <a:txBody>
                    <a:bodyPr/>
                    <a:lstStyle/>
                    <a:p>
                      <a:pPr marL="0" marR="0" algn="ctr">
                        <a:spcBef>
                          <a:spcPts val="0"/>
                        </a:spcBef>
                        <a:spcAft>
                          <a:spcPts val="0"/>
                        </a:spcAft>
                      </a:pPr>
                      <a:r>
                        <a:rPr lang="en-US" sz="2000" dirty="0">
                          <a:effectLst/>
                        </a:rPr>
                        <a:t>Pre-experiment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spcBef>
                          <a:spcPts val="0"/>
                        </a:spcBef>
                        <a:spcAft>
                          <a:spcPts val="0"/>
                        </a:spcAft>
                      </a:pPr>
                      <a:r>
                        <a:rPr lang="en-US" sz="2000">
                          <a:effectLst/>
                        </a:rPr>
                        <a:t>Install C target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ctr">
                        <a:spcBef>
                          <a:spcPts val="0"/>
                        </a:spcBef>
                        <a:spcAft>
                          <a:spcPts val="0"/>
                        </a:spcAft>
                      </a:pPr>
                      <a:r>
                        <a:rPr lang="en-US" sz="2000" dirty="0">
                          <a:effectLst/>
                        </a:rPr>
                        <a:t>3 shifts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ctr">
                        <a:spcBef>
                          <a:spcPts val="0"/>
                        </a:spcBef>
                        <a:spcAft>
                          <a:spcPts val="0"/>
                        </a:spcAft>
                      </a:pPr>
                      <a:r>
                        <a:rPr lang="en-US" sz="2000">
                          <a:effectLst/>
                        </a:rPr>
                        <a:t>no beam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extLst>
                  <a:ext uri="{0D108BD9-81ED-4DB2-BD59-A6C34878D82A}">
                    <a16:rowId xmlns:a16="http://schemas.microsoft.com/office/drawing/2014/main" val="2836240600"/>
                  </a:ext>
                </a:extLst>
              </a:tr>
              <a:tr h="1220897">
                <a:tc>
                  <a:txBody>
                    <a:bodyPr/>
                    <a:lstStyle/>
                    <a:p>
                      <a:pPr marL="0" marR="0" algn="ctr">
                        <a:spcBef>
                          <a:spcPts val="0"/>
                        </a:spcBef>
                        <a:spcAft>
                          <a:spcPts val="0"/>
                        </a:spcAft>
                      </a:pPr>
                      <a:r>
                        <a:rPr lang="en-US" sz="2000" dirty="0">
                          <a:effectLst/>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spcBef>
                          <a:spcPts val="0"/>
                        </a:spcBef>
                        <a:spcAft>
                          <a:spcPts val="0"/>
                        </a:spcAft>
                      </a:pPr>
                      <a:r>
                        <a:rPr lang="en-US" sz="2000">
                          <a:effectLst/>
                        </a:rPr>
                        <a:t>Disassemble beam pipe.  Retract target.  Remove Start Counter (ST).  Remove vacuum snout.  Remove GlueX cell.  Mount carbon foils (survey). Attach vacuum snout.  Attach ST.  Target in place.  Assemble beam pipe.  Pump vacuum*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l">
                        <a:spcBef>
                          <a:spcPts val="0"/>
                        </a:spcBef>
                        <a:spcAft>
                          <a:spcPts val="0"/>
                        </a:spcAft>
                      </a:pPr>
                      <a:r>
                        <a:rPr lang="en-US" sz="2000" dirty="0">
                          <a:effectLst/>
                        </a:rPr>
                        <a:t>1 shift assembly</a:t>
                      </a:r>
                    </a:p>
                    <a:p>
                      <a:pPr marL="0" marR="0" algn="l">
                        <a:spcBef>
                          <a:spcPts val="0"/>
                        </a:spcBef>
                        <a:spcAft>
                          <a:spcPts val="0"/>
                        </a:spcAft>
                      </a:pPr>
                      <a:r>
                        <a:rPr lang="en-US" sz="2000" dirty="0">
                          <a:effectLst/>
                        </a:rPr>
                        <a:t>1 shift for survey &amp; align</a:t>
                      </a:r>
                    </a:p>
                    <a:p>
                      <a:pPr marL="0" marR="0" algn="l">
                        <a:spcBef>
                          <a:spcPts val="0"/>
                        </a:spcBef>
                        <a:spcAft>
                          <a:spcPts val="0"/>
                        </a:spcAft>
                      </a:pPr>
                      <a:r>
                        <a:rPr lang="en-US" sz="2000" dirty="0">
                          <a:effectLst/>
                        </a:rPr>
                        <a:t>1 shift for pumping vacuum*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ctr">
                        <a:spcBef>
                          <a:spcPts val="0"/>
                        </a:spcBef>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extLst>
                  <a:ext uri="{0D108BD9-81ED-4DB2-BD59-A6C34878D82A}">
                    <a16:rowId xmlns:a16="http://schemas.microsoft.com/office/drawing/2014/main" val="694184212"/>
                  </a:ext>
                </a:extLst>
              </a:tr>
              <a:tr h="139684">
                <a:tc>
                  <a:txBody>
                    <a:bodyPr/>
                    <a:lstStyle/>
                    <a:p>
                      <a:pPr marL="0" marR="0" algn="ctr">
                        <a:spcBef>
                          <a:spcPts val="0"/>
                        </a:spcBef>
                        <a:spcAft>
                          <a:spcPts val="0"/>
                        </a:spcAft>
                      </a:pPr>
                      <a:r>
                        <a:rPr lang="en-US" sz="2000">
                          <a:effectLst/>
                        </a:rPr>
                        <a:t>Detector checkout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spcBef>
                          <a:spcPts val="0"/>
                        </a:spcBef>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ctr">
                        <a:spcBef>
                          <a:spcPts val="0"/>
                        </a:spcBef>
                        <a:spcAft>
                          <a:spcPts val="0"/>
                        </a:spcAft>
                      </a:pPr>
                      <a:r>
                        <a:rPr lang="en-US" sz="2000" dirty="0">
                          <a:effectLst/>
                        </a:rPr>
                        <a:t>2.5 shifts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ctr">
                        <a:spcBef>
                          <a:spcPts val="0"/>
                        </a:spcBef>
                        <a:spcAft>
                          <a:spcPts val="0"/>
                        </a:spcAft>
                      </a:pPr>
                      <a:r>
                        <a:rPr lang="en-US" sz="2000" dirty="0">
                          <a:effectLst/>
                        </a:rPr>
                        <a:t>140 </a:t>
                      </a:r>
                      <a:r>
                        <a:rPr lang="en-US" sz="2000" dirty="0" err="1">
                          <a:effectLst/>
                        </a:rPr>
                        <a:t>nA</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extLst>
                  <a:ext uri="{0D108BD9-81ED-4DB2-BD59-A6C34878D82A}">
                    <a16:rowId xmlns:a16="http://schemas.microsoft.com/office/drawing/2014/main" val="238458746"/>
                  </a:ext>
                </a:extLst>
              </a:tr>
              <a:tr h="678275">
                <a:tc>
                  <a:txBody>
                    <a:bodyPr/>
                    <a:lstStyle/>
                    <a:p>
                      <a:pPr marL="0" marR="0" algn="ctr">
                        <a:spcBef>
                          <a:spcPts val="0"/>
                        </a:spcBef>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spcBef>
                          <a:spcPts val="0"/>
                        </a:spcBef>
                        <a:spcAft>
                          <a:spcPts val="0"/>
                        </a:spcAft>
                      </a:pPr>
                      <a:r>
                        <a:rPr lang="en-US" sz="2000" dirty="0">
                          <a:effectLst/>
                        </a:rPr>
                        <a:t>Establish typical  tagged photon beam,  check/calibrate sub-detectors, Trigger, and DAQ </a:t>
                      </a:r>
                    </a:p>
                    <a:p>
                      <a:pPr marL="0" marR="0">
                        <a:spcBef>
                          <a:spcPts val="0"/>
                        </a:spcBef>
                        <a:spcAft>
                          <a:spcPts val="0"/>
                        </a:spcAft>
                      </a:pPr>
                      <a:r>
                        <a:rPr lang="en-US" sz="2000" dirty="0">
                          <a:effectLst/>
                        </a:rPr>
                        <a:t>(some tests can be done during pumping vacuum)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ctr">
                        <a:spcBef>
                          <a:spcPts val="0"/>
                        </a:spcBef>
                        <a:spcAft>
                          <a:spcPts val="0"/>
                        </a:spcAft>
                      </a:pPr>
                      <a:r>
                        <a:rPr lang="en-US" sz="2000" dirty="0">
                          <a:effectLst/>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ctr">
                        <a:spcBef>
                          <a:spcPts val="0"/>
                        </a:spcBef>
                        <a:spcAft>
                          <a:spcPts val="0"/>
                        </a:spcAft>
                      </a:pPr>
                      <a:r>
                        <a:rPr lang="en-US" sz="2000" dirty="0">
                          <a:effectLst/>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extLst>
                  <a:ext uri="{0D108BD9-81ED-4DB2-BD59-A6C34878D82A}">
                    <a16:rowId xmlns:a16="http://schemas.microsoft.com/office/drawing/2014/main" val="1205341927"/>
                  </a:ext>
                </a:extLst>
              </a:tr>
              <a:tr h="139684">
                <a:tc>
                  <a:txBody>
                    <a:bodyPr/>
                    <a:lstStyle/>
                    <a:p>
                      <a:pPr marL="0" marR="0" algn="ctr">
                        <a:spcBef>
                          <a:spcPts val="0"/>
                        </a:spcBef>
                        <a:spcAft>
                          <a:spcPts val="0"/>
                        </a:spcAft>
                      </a:pPr>
                      <a:r>
                        <a:rPr lang="en-US" sz="2000" dirty="0">
                          <a:solidFill>
                            <a:schemeClr val="bg1"/>
                          </a:solidFill>
                          <a:effectLst/>
                        </a:rPr>
                        <a:t>Run with C target</a:t>
                      </a:r>
                      <a:endPar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spcBef>
                          <a:spcPts val="0"/>
                        </a:spcBef>
                        <a:spcAft>
                          <a:spcPts val="0"/>
                        </a:spcAft>
                      </a:pPr>
                      <a:r>
                        <a:rPr lang="en-US" sz="2000" dirty="0">
                          <a:solidFill>
                            <a:srgbClr val="FF0000"/>
                          </a:solidFill>
                          <a:effectLst/>
                        </a:rPr>
                        <a:t> </a:t>
                      </a: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ctr">
                        <a:spcBef>
                          <a:spcPts val="0"/>
                        </a:spcBef>
                        <a:spcAft>
                          <a:spcPts val="0"/>
                        </a:spcAft>
                      </a:pPr>
                      <a:r>
                        <a:rPr lang="en-US" sz="2000" dirty="0">
                          <a:solidFill>
                            <a:srgbClr val="FF0000"/>
                          </a:solidFill>
                          <a:effectLst/>
                        </a:rPr>
                        <a:t>7 days</a:t>
                      </a: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ctr">
                        <a:spcBef>
                          <a:spcPts val="0"/>
                        </a:spcBef>
                        <a:spcAft>
                          <a:spcPts val="0"/>
                        </a:spcAft>
                      </a:pPr>
                      <a:r>
                        <a:rPr lang="en-US" sz="2000" dirty="0">
                          <a:solidFill>
                            <a:srgbClr val="FF0000"/>
                          </a:solidFill>
                          <a:effectLst/>
                        </a:rPr>
                        <a:t>140 </a:t>
                      </a:r>
                      <a:r>
                        <a:rPr lang="en-US" sz="2000" dirty="0" err="1">
                          <a:solidFill>
                            <a:srgbClr val="FF0000"/>
                          </a:solidFill>
                          <a:effectLst/>
                        </a:rPr>
                        <a:t>nA</a:t>
                      </a: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extLst>
                  <a:ext uri="{0D108BD9-81ED-4DB2-BD59-A6C34878D82A}">
                    <a16:rowId xmlns:a16="http://schemas.microsoft.com/office/drawing/2014/main" val="2543158101"/>
                  </a:ext>
                </a:extLst>
              </a:tr>
            </a:tbl>
          </a:graphicData>
        </a:graphic>
      </p:graphicFrame>
      <p:sp>
        <p:nvSpPr>
          <p:cNvPr id="7" name="TextBox 6">
            <a:extLst>
              <a:ext uri="{FF2B5EF4-FFF2-40B4-BE49-F238E27FC236}">
                <a16:creationId xmlns:a16="http://schemas.microsoft.com/office/drawing/2014/main" id="{91860DB9-7C5F-C641-86C0-150DE95B78BA}"/>
              </a:ext>
            </a:extLst>
          </p:cNvPr>
          <p:cNvSpPr txBox="1"/>
          <p:nvPr/>
        </p:nvSpPr>
        <p:spPr>
          <a:xfrm>
            <a:off x="10677040" y="3521061"/>
            <a:ext cx="1419617" cy="646331"/>
          </a:xfrm>
          <a:prstGeom prst="rect">
            <a:avLst/>
          </a:prstGeom>
          <a:noFill/>
        </p:spPr>
        <p:txBody>
          <a:bodyPr wrap="square" rtlCol="0">
            <a:spAutoFit/>
          </a:bodyPr>
          <a:lstStyle/>
          <a:p>
            <a:pPr algn="ctr"/>
            <a:r>
              <a:rPr lang="en-US" dirty="0"/>
              <a:t>*Hall in Beam Permit</a:t>
            </a:r>
          </a:p>
        </p:txBody>
      </p:sp>
    </p:spTree>
    <p:extLst>
      <p:ext uri="{BB962C8B-B14F-4D97-AF65-F5344CB8AC3E}">
        <p14:creationId xmlns:p14="http://schemas.microsoft.com/office/powerpoint/2010/main" val="4147658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699312D-8557-C64A-86E6-D3DEFA06554E}"/>
              </a:ext>
            </a:extLst>
          </p:cNvPr>
          <p:cNvGraphicFramePr>
            <a:graphicFrameLocks noGrp="1"/>
          </p:cNvGraphicFramePr>
          <p:nvPr>
            <p:extLst>
              <p:ext uri="{D42A27DB-BD31-4B8C-83A1-F6EECF244321}">
                <p14:modId xmlns:p14="http://schemas.microsoft.com/office/powerpoint/2010/main" val="2727939885"/>
              </p:ext>
            </p:extLst>
          </p:nvPr>
        </p:nvGraphicFramePr>
        <p:xfrm>
          <a:off x="951978" y="625461"/>
          <a:ext cx="9707671" cy="6096000"/>
        </p:xfrm>
        <a:graphic>
          <a:graphicData uri="http://schemas.openxmlformats.org/drawingml/2006/table">
            <a:tbl>
              <a:tblPr firstRow="1" firstCol="1" bandRow="1">
                <a:tableStyleId>{5C22544A-7EE6-4342-B048-85BDC9FD1C3A}</a:tableStyleId>
              </a:tblPr>
              <a:tblGrid>
                <a:gridCol w="2650723">
                  <a:extLst>
                    <a:ext uri="{9D8B030D-6E8A-4147-A177-3AD203B41FA5}">
                      <a16:colId xmlns:a16="http://schemas.microsoft.com/office/drawing/2014/main" val="1041782116"/>
                    </a:ext>
                  </a:extLst>
                </a:gridCol>
                <a:gridCol w="3569585">
                  <a:extLst>
                    <a:ext uri="{9D8B030D-6E8A-4147-A177-3AD203B41FA5}">
                      <a16:colId xmlns:a16="http://schemas.microsoft.com/office/drawing/2014/main" val="644382087"/>
                    </a:ext>
                  </a:extLst>
                </a:gridCol>
                <a:gridCol w="2015538">
                  <a:extLst>
                    <a:ext uri="{9D8B030D-6E8A-4147-A177-3AD203B41FA5}">
                      <a16:colId xmlns:a16="http://schemas.microsoft.com/office/drawing/2014/main" val="2562810608"/>
                    </a:ext>
                  </a:extLst>
                </a:gridCol>
                <a:gridCol w="1471825">
                  <a:extLst>
                    <a:ext uri="{9D8B030D-6E8A-4147-A177-3AD203B41FA5}">
                      <a16:colId xmlns:a16="http://schemas.microsoft.com/office/drawing/2014/main" val="3905134799"/>
                    </a:ext>
                  </a:extLst>
                </a:gridCol>
              </a:tblGrid>
              <a:tr h="279367">
                <a:tc>
                  <a:txBody>
                    <a:bodyPr/>
                    <a:lstStyle/>
                    <a:p>
                      <a:pPr marL="0" marR="0" algn="ctr">
                        <a:spcBef>
                          <a:spcPts val="0"/>
                        </a:spcBef>
                        <a:spcAft>
                          <a:spcPts val="0"/>
                        </a:spcAft>
                      </a:pPr>
                      <a:r>
                        <a:rPr lang="en-US" sz="2000" dirty="0">
                          <a:effectLst/>
                        </a:rPr>
                        <a:t>Condition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ctr">
                        <a:spcBef>
                          <a:spcPts val="0"/>
                        </a:spcBef>
                        <a:spcAft>
                          <a:spcPts val="0"/>
                        </a:spcAft>
                      </a:pPr>
                      <a:r>
                        <a:rPr lang="en-US" sz="2000" dirty="0">
                          <a:effectLst/>
                        </a:rPr>
                        <a:t>Scheduled Work</a:t>
                      </a:r>
                    </a:p>
                    <a:p>
                      <a:pPr marL="0" marR="0" algn="ctr">
                        <a:spcBef>
                          <a:spcPts val="0"/>
                        </a:spcBef>
                        <a:spcAft>
                          <a:spcPts val="0"/>
                        </a:spcAft>
                      </a:pPr>
                      <a:r>
                        <a:rPr lang="en-US" sz="2000" dirty="0">
                          <a:effectLst/>
                        </a:rPr>
                        <a:t>(Activities)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ctr">
                        <a:spcBef>
                          <a:spcPts val="0"/>
                        </a:spcBef>
                        <a:spcAft>
                          <a:spcPts val="0"/>
                        </a:spcAft>
                      </a:pPr>
                      <a:r>
                        <a:rPr lang="en-US" sz="2000">
                          <a:effectLst/>
                        </a:rPr>
                        <a:t>Total Time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ctr">
                        <a:spcBef>
                          <a:spcPts val="0"/>
                        </a:spcBef>
                        <a:spcAft>
                          <a:spcPts val="0"/>
                        </a:spcAft>
                      </a:pPr>
                      <a:r>
                        <a:rPr lang="en-US" sz="2000">
                          <a:effectLst/>
                        </a:rPr>
                        <a:t>Beam Conditions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extLst>
                  <a:ext uri="{0D108BD9-81ED-4DB2-BD59-A6C34878D82A}">
                    <a16:rowId xmlns:a16="http://schemas.microsoft.com/office/drawing/2014/main" val="4129899906"/>
                  </a:ext>
                </a:extLst>
              </a:tr>
              <a:tr h="139684">
                <a:tc>
                  <a:txBody>
                    <a:bodyPr/>
                    <a:lstStyle/>
                    <a:p>
                      <a:pPr marL="0" marR="0" algn="ctr">
                        <a:spcBef>
                          <a:spcPts val="0"/>
                        </a:spcBef>
                        <a:spcAft>
                          <a:spcPts val="0"/>
                        </a:spcAft>
                      </a:pPr>
                      <a:r>
                        <a:rPr lang="en-US" sz="2000">
                          <a:effectLst/>
                        </a:rPr>
                        <a:t>Target change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spcBef>
                          <a:spcPts val="0"/>
                        </a:spcBef>
                        <a:spcAft>
                          <a:spcPts val="0"/>
                        </a:spcAft>
                      </a:pPr>
                      <a:r>
                        <a:rPr lang="en-US" sz="2000">
                          <a:effectLst/>
                        </a:rPr>
                        <a:t>Install liquid D target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ctr">
                        <a:spcBef>
                          <a:spcPts val="0"/>
                        </a:spcBef>
                        <a:spcAft>
                          <a:spcPts val="0"/>
                        </a:spcAft>
                      </a:pPr>
                      <a:r>
                        <a:rPr lang="en-US" sz="2000" dirty="0">
                          <a:effectLst/>
                        </a:rPr>
                        <a:t>3 shifts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ctr">
                        <a:spcBef>
                          <a:spcPts val="0"/>
                        </a:spcBef>
                        <a:spcAft>
                          <a:spcPts val="0"/>
                        </a:spcAft>
                      </a:pPr>
                      <a:r>
                        <a:rPr lang="en-US" sz="2000" dirty="0">
                          <a:effectLst/>
                        </a:rPr>
                        <a:t>no beam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extLst>
                  <a:ext uri="{0D108BD9-81ED-4DB2-BD59-A6C34878D82A}">
                    <a16:rowId xmlns:a16="http://schemas.microsoft.com/office/drawing/2014/main" val="103852919"/>
                  </a:ext>
                </a:extLst>
              </a:tr>
              <a:tr h="1220897">
                <a:tc>
                  <a:txBody>
                    <a:bodyPr/>
                    <a:lstStyle/>
                    <a:p>
                      <a:pPr marL="0" marR="0" algn="ctr">
                        <a:spcBef>
                          <a:spcPts val="0"/>
                        </a:spcBef>
                        <a:spcAft>
                          <a:spcPts val="0"/>
                        </a:spcAft>
                      </a:pPr>
                      <a:r>
                        <a:rPr lang="en-US" sz="2000" dirty="0">
                          <a:effectLst/>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spcBef>
                          <a:spcPts val="0"/>
                        </a:spcBef>
                        <a:spcAft>
                          <a:spcPts val="0"/>
                        </a:spcAft>
                      </a:pPr>
                      <a:r>
                        <a:rPr lang="en-US" sz="2000" dirty="0">
                          <a:effectLst/>
                        </a:rPr>
                        <a:t>Disassemble beam pipe.  Retract target.  Remove ST.  Remove vacuum snout.  Remove carbon foils.  Mount </a:t>
                      </a:r>
                      <a:r>
                        <a:rPr lang="en-US" sz="2000" dirty="0" err="1">
                          <a:effectLst/>
                        </a:rPr>
                        <a:t>GlueX</a:t>
                      </a:r>
                      <a:r>
                        <a:rPr lang="en-US" sz="2000" dirty="0">
                          <a:effectLst/>
                        </a:rPr>
                        <a:t> cell.  Survey. Mount heat shield (needed for helium).  Attach vacuum snout.  Attach ST.  Target in place.  Assemble beam pipe.  Pump vacuum*.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l">
                        <a:spcBef>
                          <a:spcPts val="0"/>
                        </a:spcBef>
                        <a:spcAft>
                          <a:spcPts val="0"/>
                        </a:spcAft>
                      </a:pPr>
                      <a:r>
                        <a:rPr lang="en-US" sz="2000" dirty="0">
                          <a:effectLst/>
                        </a:rPr>
                        <a:t>1 shift assembly </a:t>
                      </a:r>
                    </a:p>
                    <a:p>
                      <a:pPr marL="0" marR="0" algn="l">
                        <a:spcBef>
                          <a:spcPts val="0"/>
                        </a:spcBef>
                        <a:spcAft>
                          <a:spcPts val="0"/>
                        </a:spcAft>
                      </a:pPr>
                      <a:r>
                        <a:rPr lang="en-US" sz="2000" dirty="0">
                          <a:effectLst/>
                        </a:rPr>
                        <a:t>1 shift for survey &amp; align </a:t>
                      </a:r>
                    </a:p>
                    <a:p>
                      <a:pPr marL="0" marR="0" algn="l">
                        <a:spcBef>
                          <a:spcPts val="0"/>
                        </a:spcBef>
                        <a:spcAft>
                          <a:spcPts val="0"/>
                        </a:spcAft>
                      </a:pPr>
                      <a:r>
                        <a:rPr lang="en-US" sz="2000" dirty="0">
                          <a:effectLst/>
                        </a:rPr>
                        <a:t>1 shift for pumping vacuum* </a:t>
                      </a:r>
                    </a:p>
                    <a:p>
                      <a:pPr marL="0" marR="0" algn="l">
                        <a:spcBef>
                          <a:spcPts val="0"/>
                        </a:spcBef>
                        <a:spcAft>
                          <a:spcPts val="0"/>
                        </a:spcAft>
                      </a:pPr>
                      <a:r>
                        <a:rPr lang="en-US" sz="2000" dirty="0">
                          <a:effectLst/>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ctr">
                        <a:spcBef>
                          <a:spcPts val="0"/>
                        </a:spcBef>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extLst>
                  <a:ext uri="{0D108BD9-81ED-4DB2-BD59-A6C34878D82A}">
                    <a16:rowId xmlns:a16="http://schemas.microsoft.com/office/drawing/2014/main" val="2044380408"/>
                  </a:ext>
                </a:extLst>
              </a:tr>
              <a:tr h="139684">
                <a:tc>
                  <a:txBody>
                    <a:bodyPr/>
                    <a:lstStyle/>
                    <a:p>
                      <a:pPr marL="0" marR="0" algn="ctr">
                        <a:spcBef>
                          <a:spcPts val="0"/>
                        </a:spcBef>
                        <a:spcAft>
                          <a:spcPts val="0"/>
                        </a:spcAft>
                      </a:pPr>
                      <a:r>
                        <a:rPr lang="en-US" sz="2000">
                          <a:effectLst/>
                        </a:rPr>
                        <a:t>Run with empty target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spcBef>
                          <a:spcPts val="0"/>
                        </a:spcBef>
                        <a:spcAft>
                          <a:spcPts val="0"/>
                        </a:spcAft>
                      </a:pPr>
                      <a:r>
                        <a:rPr lang="en-US" sz="2000" dirty="0">
                          <a:effectLst/>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ctr">
                        <a:spcBef>
                          <a:spcPts val="0"/>
                        </a:spcBef>
                        <a:spcAft>
                          <a:spcPts val="0"/>
                        </a:spcAft>
                      </a:pPr>
                      <a:r>
                        <a:rPr lang="en-US" sz="2000" dirty="0">
                          <a:solidFill>
                            <a:srgbClr val="FF0000"/>
                          </a:solidFill>
                          <a:effectLst/>
                        </a:rPr>
                        <a:t>0.5 days</a:t>
                      </a: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ctr">
                        <a:spcBef>
                          <a:spcPts val="0"/>
                        </a:spcBef>
                        <a:spcAft>
                          <a:spcPts val="0"/>
                        </a:spcAft>
                      </a:pPr>
                      <a:r>
                        <a:rPr lang="en-US" sz="2000" dirty="0">
                          <a:solidFill>
                            <a:srgbClr val="FF0000"/>
                          </a:solidFill>
                          <a:effectLst/>
                        </a:rPr>
                        <a:t>140 </a:t>
                      </a:r>
                      <a:r>
                        <a:rPr lang="en-US" sz="2000" dirty="0" err="1">
                          <a:solidFill>
                            <a:srgbClr val="FF0000"/>
                          </a:solidFill>
                          <a:effectLst/>
                        </a:rPr>
                        <a:t>nA</a:t>
                      </a: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extLst>
                  <a:ext uri="{0D108BD9-81ED-4DB2-BD59-A6C34878D82A}">
                    <a16:rowId xmlns:a16="http://schemas.microsoft.com/office/drawing/2014/main" val="2961559692"/>
                  </a:ext>
                </a:extLst>
              </a:tr>
              <a:tr h="139684">
                <a:tc>
                  <a:txBody>
                    <a:bodyPr/>
                    <a:lstStyle/>
                    <a:p>
                      <a:pPr marL="0" marR="0" algn="ctr">
                        <a:spcBef>
                          <a:spcPts val="0"/>
                        </a:spcBef>
                        <a:spcAft>
                          <a:spcPts val="0"/>
                        </a:spcAft>
                      </a:pPr>
                      <a:r>
                        <a:rPr lang="en-US" sz="2000">
                          <a:effectLst/>
                        </a:rPr>
                        <a:t>Target preparation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spcBef>
                          <a:spcPts val="0"/>
                        </a:spcBef>
                        <a:spcAft>
                          <a:spcPts val="0"/>
                        </a:spcAft>
                      </a:pPr>
                      <a:r>
                        <a:rPr lang="en-US" sz="2000" dirty="0">
                          <a:effectLst/>
                        </a:rPr>
                        <a:t>Cool target*.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ctr">
                        <a:spcBef>
                          <a:spcPts val="0"/>
                        </a:spcBef>
                        <a:spcAft>
                          <a:spcPts val="0"/>
                        </a:spcAft>
                      </a:pPr>
                      <a:r>
                        <a:rPr lang="en-US" sz="2000">
                          <a:effectLst/>
                        </a:rPr>
                        <a:t>1 shift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ctr">
                        <a:spcBef>
                          <a:spcPts val="0"/>
                        </a:spcBef>
                        <a:spcAft>
                          <a:spcPts val="0"/>
                        </a:spcAft>
                      </a:pPr>
                      <a:r>
                        <a:rPr lang="en-US" sz="2000" dirty="0">
                          <a:effectLst/>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extLst>
                  <a:ext uri="{0D108BD9-81ED-4DB2-BD59-A6C34878D82A}">
                    <a16:rowId xmlns:a16="http://schemas.microsoft.com/office/drawing/2014/main" val="3223359643"/>
                  </a:ext>
                </a:extLst>
              </a:tr>
              <a:tr h="139684">
                <a:tc>
                  <a:txBody>
                    <a:bodyPr/>
                    <a:lstStyle/>
                    <a:p>
                      <a:pPr marL="0" marR="0" algn="ctr">
                        <a:spcBef>
                          <a:spcPts val="0"/>
                        </a:spcBef>
                        <a:spcAft>
                          <a:spcPts val="0"/>
                        </a:spcAft>
                      </a:pPr>
                      <a:r>
                        <a:rPr lang="en-US" sz="2000">
                          <a:effectLst/>
                        </a:rPr>
                        <a:t>Run with D target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spcBef>
                          <a:spcPts val="0"/>
                        </a:spcBef>
                        <a:spcAft>
                          <a:spcPts val="0"/>
                        </a:spcAft>
                      </a:pPr>
                      <a:r>
                        <a:rPr lang="en-US" sz="2000" dirty="0">
                          <a:effectLst/>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ctr">
                        <a:spcBef>
                          <a:spcPts val="0"/>
                        </a:spcBef>
                        <a:spcAft>
                          <a:spcPts val="0"/>
                        </a:spcAft>
                      </a:pPr>
                      <a:r>
                        <a:rPr lang="en-US" sz="2000" dirty="0">
                          <a:solidFill>
                            <a:srgbClr val="FF0000"/>
                          </a:solidFill>
                          <a:effectLst/>
                        </a:rPr>
                        <a:t>4.5 days</a:t>
                      </a: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ctr">
                        <a:spcBef>
                          <a:spcPts val="0"/>
                        </a:spcBef>
                        <a:spcAft>
                          <a:spcPts val="0"/>
                        </a:spcAft>
                      </a:pPr>
                      <a:r>
                        <a:rPr lang="en-US" sz="2000" dirty="0">
                          <a:solidFill>
                            <a:srgbClr val="FF0000"/>
                          </a:solidFill>
                          <a:effectLst/>
                        </a:rPr>
                        <a:t>140 </a:t>
                      </a:r>
                      <a:r>
                        <a:rPr lang="en-US" sz="2000" dirty="0" err="1">
                          <a:solidFill>
                            <a:srgbClr val="FF0000"/>
                          </a:solidFill>
                          <a:effectLst/>
                        </a:rPr>
                        <a:t>nA</a:t>
                      </a:r>
                      <a:r>
                        <a:rPr lang="en-US" sz="2000" dirty="0">
                          <a:solidFill>
                            <a:srgbClr val="FF0000"/>
                          </a:solidFill>
                          <a:effectLst/>
                        </a:rPr>
                        <a:t> </a:t>
                      </a: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extLst>
                  <a:ext uri="{0D108BD9-81ED-4DB2-BD59-A6C34878D82A}">
                    <a16:rowId xmlns:a16="http://schemas.microsoft.com/office/drawing/2014/main" val="570206817"/>
                  </a:ext>
                </a:extLst>
              </a:tr>
              <a:tr h="139684">
                <a:tc>
                  <a:txBody>
                    <a:bodyPr/>
                    <a:lstStyle/>
                    <a:p>
                      <a:pPr marL="0" marR="0" algn="ctr">
                        <a:spcBef>
                          <a:spcPts val="0"/>
                        </a:spcBef>
                        <a:spcAft>
                          <a:spcPts val="0"/>
                        </a:spcAft>
                      </a:pPr>
                      <a:r>
                        <a:rPr lang="en-US" sz="2000">
                          <a:effectLst/>
                        </a:rPr>
                        <a:t>Target change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spcBef>
                          <a:spcPts val="0"/>
                        </a:spcBef>
                        <a:spcAft>
                          <a:spcPts val="0"/>
                        </a:spcAft>
                      </a:pPr>
                      <a:r>
                        <a:rPr lang="en-US" sz="2000" dirty="0">
                          <a:effectLst/>
                        </a:rPr>
                        <a:t>Switch to liquid He target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ctr">
                        <a:spcBef>
                          <a:spcPts val="0"/>
                        </a:spcBef>
                        <a:spcAft>
                          <a:spcPts val="0"/>
                        </a:spcAft>
                      </a:pPr>
                      <a:r>
                        <a:rPr lang="en-US" sz="2000" dirty="0">
                          <a:effectLst/>
                        </a:rPr>
                        <a:t>1.5 shifts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ctr">
                        <a:spcBef>
                          <a:spcPts val="0"/>
                        </a:spcBef>
                        <a:spcAft>
                          <a:spcPts val="0"/>
                        </a:spcAft>
                      </a:pPr>
                      <a:r>
                        <a:rPr lang="en-US" sz="2000" dirty="0">
                          <a:effectLst/>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extLst>
                  <a:ext uri="{0D108BD9-81ED-4DB2-BD59-A6C34878D82A}">
                    <a16:rowId xmlns:a16="http://schemas.microsoft.com/office/drawing/2014/main" val="2739281267"/>
                  </a:ext>
                </a:extLst>
              </a:tr>
              <a:tr h="406966">
                <a:tc>
                  <a:txBody>
                    <a:bodyPr/>
                    <a:lstStyle/>
                    <a:p>
                      <a:pPr marL="0" marR="0" algn="ctr">
                        <a:spcBef>
                          <a:spcPts val="0"/>
                        </a:spcBef>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spcBef>
                          <a:spcPts val="0"/>
                        </a:spcBef>
                        <a:spcAft>
                          <a:spcPts val="0"/>
                        </a:spcAft>
                      </a:pPr>
                      <a:r>
                        <a:rPr lang="en-US" sz="2000">
                          <a:effectLst/>
                        </a:rPr>
                        <a:t>Boil LD</a:t>
                      </a:r>
                      <a:r>
                        <a:rPr lang="en-US" sz="2000" baseline="-25000">
                          <a:effectLst/>
                        </a:rPr>
                        <a:t>2</a:t>
                      </a:r>
                      <a:r>
                        <a:rPr lang="en-US" sz="2000">
                          <a:effectLst/>
                        </a:rPr>
                        <a:t>*.  Pump D</a:t>
                      </a:r>
                      <a:r>
                        <a:rPr lang="en-US" sz="2000" baseline="-25000">
                          <a:effectLst/>
                        </a:rPr>
                        <a:t>2</a:t>
                      </a:r>
                      <a:r>
                        <a:rPr lang="en-US" sz="2000">
                          <a:effectLst/>
                        </a:rPr>
                        <a:t> from tanks.  Replace with helium.  Cool target*.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ctr">
                        <a:spcBef>
                          <a:spcPts val="0"/>
                        </a:spcBef>
                        <a:spcAft>
                          <a:spcPts val="0"/>
                        </a:spcAft>
                      </a:pPr>
                      <a:r>
                        <a:rPr lang="en-US" sz="2000" dirty="0">
                          <a:effectLst/>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ctr">
                        <a:spcBef>
                          <a:spcPts val="0"/>
                        </a:spcBef>
                        <a:spcAft>
                          <a:spcPts val="0"/>
                        </a:spcAft>
                      </a:pPr>
                      <a:r>
                        <a:rPr lang="en-US" sz="2000" dirty="0">
                          <a:effectLst/>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extLst>
                  <a:ext uri="{0D108BD9-81ED-4DB2-BD59-A6C34878D82A}">
                    <a16:rowId xmlns:a16="http://schemas.microsoft.com/office/drawing/2014/main" val="1736833713"/>
                  </a:ext>
                </a:extLst>
              </a:tr>
              <a:tr h="139684">
                <a:tc>
                  <a:txBody>
                    <a:bodyPr/>
                    <a:lstStyle/>
                    <a:p>
                      <a:pPr marL="0" marR="0" algn="ctr">
                        <a:spcBef>
                          <a:spcPts val="0"/>
                        </a:spcBef>
                        <a:spcAft>
                          <a:spcPts val="0"/>
                        </a:spcAft>
                      </a:pPr>
                      <a:r>
                        <a:rPr lang="en-US" sz="2000" dirty="0">
                          <a:effectLst/>
                        </a:rPr>
                        <a:t>Run with He target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spcBef>
                          <a:spcPts val="0"/>
                        </a:spcBef>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ctr">
                        <a:spcBef>
                          <a:spcPts val="0"/>
                        </a:spcBef>
                        <a:spcAft>
                          <a:spcPts val="0"/>
                        </a:spcAft>
                      </a:pPr>
                      <a:r>
                        <a:rPr lang="en-US" sz="2000" dirty="0">
                          <a:solidFill>
                            <a:srgbClr val="FF0000"/>
                          </a:solidFill>
                          <a:effectLst/>
                        </a:rPr>
                        <a:t>1 day</a:t>
                      </a: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ctr">
                        <a:spcBef>
                          <a:spcPts val="0"/>
                        </a:spcBef>
                        <a:spcAft>
                          <a:spcPts val="0"/>
                        </a:spcAft>
                      </a:pPr>
                      <a:r>
                        <a:rPr lang="en-US" sz="2000" dirty="0">
                          <a:solidFill>
                            <a:srgbClr val="FF0000"/>
                          </a:solidFill>
                          <a:effectLst/>
                        </a:rPr>
                        <a:t>140 </a:t>
                      </a:r>
                      <a:r>
                        <a:rPr lang="en-US" sz="2000" dirty="0" err="1">
                          <a:solidFill>
                            <a:srgbClr val="FF0000"/>
                          </a:solidFill>
                          <a:effectLst/>
                        </a:rPr>
                        <a:t>nA</a:t>
                      </a: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extLst>
                  <a:ext uri="{0D108BD9-81ED-4DB2-BD59-A6C34878D82A}">
                    <a16:rowId xmlns:a16="http://schemas.microsoft.com/office/drawing/2014/main" val="2513864785"/>
                  </a:ext>
                </a:extLst>
              </a:tr>
            </a:tbl>
          </a:graphicData>
        </a:graphic>
      </p:graphicFrame>
      <p:sp>
        <p:nvSpPr>
          <p:cNvPr id="3" name="TextBox 2">
            <a:extLst>
              <a:ext uri="{FF2B5EF4-FFF2-40B4-BE49-F238E27FC236}">
                <a16:creationId xmlns:a16="http://schemas.microsoft.com/office/drawing/2014/main" id="{A296F9B5-A0BD-EA42-94AE-903C02A156AF}"/>
              </a:ext>
            </a:extLst>
          </p:cNvPr>
          <p:cNvSpPr txBox="1"/>
          <p:nvPr/>
        </p:nvSpPr>
        <p:spPr>
          <a:xfrm>
            <a:off x="4815290" y="163796"/>
            <a:ext cx="2247090" cy="461665"/>
          </a:xfrm>
          <a:prstGeom prst="rect">
            <a:avLst/>
          </a:prstGeom>
          <a:noFill/>
        </p:spPr>
        <p:txBody>
          <a:bodyPr wrap="none" rtlCol="0">
            <a:spAutoFit/>
          </a:bodyPr>
          <a:lstStyle/>
          <a:p>
            <a:r>
              <a:rPr lang="en-US" sz="2400" dirty="0"/>
              <a:t>Run Plan (cont.):</a:t>
            </a:r>
          </a:p>
        </p:txBody>
      </p:sp>
      <p:sp>
        <p:nvSpPr>
          <p:cNvPr id="4" name="TextBox 3">
            <a:extLst>
              <a:ext uri="{FF2B5EF4-FFF2-40B4-BE49-F238E27FC236}">
                <a16:creationId xmlns:a16="http://schemas.microsoft.com/office/drawing/2014/main" id="{78069FD7-827F-7C4C-B5BA-5265242CA1D5}"/>
              </a:ext>
            </a:extLst>
          </p:cNvPr>
          <p:cNvSpPr txBox="1"/>
          <p:nvPr/>
        </p:nvSpPr>
        <p:spPr>
          <a:xfrm>
            <a:off x="10659649" y="2354893"/>
            <a:ext cx="1419617" cy="646331"/>
          </a:xfrm>
          <a:prstGeom prst="rect">
            <a:avLst/>
          </a:prstGeom>
          <a:noFill/>
        </p:spPr>
        <p:txBody>
          <a:bodyPr wrap="square" rtlCol="0">
            <a:spAutoFit/>
          </a:bodyPr>
          <a:lstStyle/>
          <a:p>
            <a:pPr algn="ctr"/>
            <a:r>
              <a:rPr lang="en-US" dirty="0"/>
              <a:t>*Hall in Beam Permit</a:t>
            </a:r>
          </a:p>
        </p:txBody>
      </p:sp>
    </p:spTree>
    <p:extLst>
      <p:ext uri="{BB962C8B-B14F-4D97-AF65-F5344CB8AC3E}">
        <p14:creationId xmlns:p14="http://schemas.microsoft.com/office/powerpoint/2010/main" val="261720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BD11668-59A7-D645-A197-C10CA4D303D5}"/>
              </a:ext>
            </a:extLst>
          </p:cNvPr>
          <p:cNvSpPr/>
          <p:nvPr/>
        </p:nvSpPr>
        <p:spPr>
          <a:xfrm>
            <a:off x="793314" y="432086"/>
            <a:ext cx="10066752" cy="76408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F84A8BB-EBDE-AA45-954B-BC0298A75374}"/>
              </a:ext>
            </a:extLst>
          </p:cNvPr>
          <p:cNvSpPr/>
          <p:nvPr/>
        </p:nvSpPr>
        <p:spPr>
          <a:xfrm>
            <a:off x="793314" y="448891"/>
            <a:ext cx="9979070" cy="1785104"/>
          </a:xfrm>
          <a:prstGeom prst="rect">
            <a:avLst/>
          </a:prstGeom>
        </p:spPr>
        <p:txBody>
          <a:bodyPr wrap="square">
            <a:spAutoFit/>
          </a:bodyPr>
          <a:lstStyle/>
          <a:p>
            <a:pPr algn="ctr"/>
            <a:r>
              <a:rPr lang="en-US" sz="2200" dirty="0">
                <a:latin typeface="Calibri" panose="020F0502020204030204" pitchFamily="34" charset="0"/>
                <a:cs typeface="Calibri" panose="020F0502020204030204" pitchFamily="34" charset="0"/>
              </a:rPr>
              <a:t>Charge 3: Has the spectrometer, detector configuration been defined, including ownership, maintenance and control during beam operations? </a:t>
            </a:r>
          </a:p>
          <a:p>
            <a:pPr marL="285750" indent="-285750">
              <a:buFont typeface="Arial" panose="020B0604020202020204" pitchFamily="34" charset="0"/>
              <a:buChar char="•"/>
            </a:pPr>
            <a:r>
              <a:rPr lang="en-US" sz="2200" dirty="0" err="1">
                <a:latin typeface="Calibri" panose="020F0502020204030204" pitchFamily="34" charset="0"/>
                <a:ea typeface="Times New Roman" panose="02020603050405020304" pitchFamily="18" charset="0"/>
                <a:cs typeface="Calibri" panose="020F0502020204030204" pitchFamily="34" charset="0"/>
              </a:rPr>
              <a:t>GlueX</a:t>
            </a:r>
            <a:r>
              <a:rPr lang="en-US" sz="2200" dirty="0">
                <a:latin typeface="Calibri" panose="020F0502020204030204" pitchFamily="34" charset="0"/>
                <a:ea typeface="Times New Roman" panose="02020603050405020304" pitchFamily="18" charset="0"/>
                <a:cs typeface="Calibri" panose="020F0502020204030204" pitchFamily="34" charset="0"/>
              </a:rPr>
              <a:t> in standard configuration</a:t>
            </a:r>
          </a:p>
          <a:p>
            <a:pPr marL="285750" indent="-285750">
              <a:buFont typeface="Arial" panose="020B0604020202020204" pitchFamily="34" charset="0"/>
              <a:buChar char="•"/>
            </a:pPr>
            <a:r>
              <a:rPr lang="en-US" sz="2200" dirty="0">
                <a:latin typeface="Calibri" panose="020F0502020204030204" pitchFamily="34" charset="0"/>
                <a:ea typeface="Times New Roman" panose="02020603050405020304" pitchFamily="18" charset="0"/>
                <a:cs typeface="Calibri" panose="020F0502020204030204" pitchFamily="34" charset="0"/>
              </a:rPr>
              <a:t>detector support will come from Hall D staff members and have confirmed: </a:t>
            </a:r>
            <a:endParaRPr lang="en-US" sz="22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2200" dirty="0">
              <a:latin typeface="Calibri" panose="020F0502020204030204" pitchFamily="34" charset="0"/>
              <a:ea typeface="Times New Roman" panose="02020603050405020304" pitchFamily="18" charset="0"/>
              <a:cs typeface="Calibri" panose="020F0502020204030204" pitchFamily="34" charset="0"/>
            </a:endParaRPr>
          </a:p>
        </p:txBody>
      </p:sp>
      <p:pic>
        <p:nvPicPr>
          <p:cNvPr id="4" name="Picture 3">
            <a:extLst>
              <a:ext uri="{FF2B5EF4-FFF2-40B4-BE49-F238E27FC236}">
                <a16:creationId xmlns:a16="http://schemas.microsoft.com/office/drawing/2014/main" id="{903901AF-19CC-114F-94B9-EED419B4C861}"/>
              </a:ext>
            </a:extLst>
          </p:cNvPr>
          <p:cNvPicPr>
            <a:picLocks noChangeAspect="1"/>
          </p:cNvPicPr>
          <p:nvPr/>
        </p:nvPicPr>
        <p:blipFill>
          <a:blip r:embed="rId3"/>
          <a:stretch>
            <a:fillRect/>
          </a:stretch>
        </p:blipFill>
        <p:spPr>
          <a:xfrm>
            <a:off x="2279737" y="1909593"/>
            <a:ext cx="6633226" cy="4216166"/>
          </a:xfrm>
          <a:prstGeom prst="rect">
            <a:avLst/>
          </a:prstGeom>
        </p:spPr>
      </p:pic>
      <p:sp>
        <p:nvSpPr>
          <p:cNvPr id="5" name="TextBox 4">
            <a:extLst>
              <a:ext uri="{FF2B5EF4-FFF2-40B4-BE49-F238E27FC236}">
                <a16:creationId xmlns:a16="http://schemas.microsoft.com/office/drawing/2014/main" id="{3C1E1682-5755-BB46-9749-29DA14E6D4FB}"/>
              </a:ext>
            </a:extLst>
          </p:cNvPr>
          <p:cNvSpPr txBox="1"/>
          <p:nvPr/>
        </p:nvSpPr>
        <p:spPr>
          <a:xfrm>
            <a:off x="3329191" y="6125759"/>
            <a:ext cx="4534318" cy="369332"/>
          </a:xfrm>
          <a:prstGeom prst="rect">
            <a:avLst/>
          </a:prstGeom>
          <a:noFill/>
        </p:spPr>
        <p:txBody>
          <a:bodyPr wrap="none" rtlCol="0">
            <a:spAutoFit/>
          </a:bodyPr>
          <a:lstStyle/>
          <a:p>
            <a:r>
              <a:rPr lang="en-US"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4"/>
              </a:rPr>
              <a:t>https://halldweb.jlab.org/level-1/manpower.pdf</a:t>
            </a:r>
            <a:endParaRPr lang="en-US" dirty="0"/>
          </a:p>
        </p:txBody>
      </p:sp>
    </p:spTree>
    <p:extLst>
      <p:ext uri="{BB962C8B-B14F-4D97-AF65-F5344CB8AC3E}">
        <p14:creationId xmlns:p14="http://schemas.microsoft.com/office/powerpoint/2010/main" val="2390302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C633269-EBF0-744D-9320-3970F8ECE03E}"/>
              </a:ext>
            </a:extLst>
          </p:cNvPr>
          <p:cNvGrpSpPr/>
          <p:nvPr/>
        </p:nvGrpSpPr>
        <p:grpSpPr>
          <a:xfrm>
            <a:off x="1621902" y="1902754"/>
            <a:ext cx="4577357" cy="3706769"/>
            <a:chOff x="6180012" y="2625088"/>
            <a:chExt cx="2439509" cy="4295586"/>
          </a:xfrm>
        </p:grpSpPr>
        <p:grpSp>
          <p:nvGrpSpPr>
            <p:cNvPr id="3" name="Group 2">
              <a:extLst>
                <a:ext uri="{FF2B5EF4-FFF2-40B4-BE49-F238E27FC236}">
                  <a16:creationId xmlns:a16="http://schemas.microsoft.com/office/drawing/2014/main" id="{2FFA33EF-5BA4-BC45-BB2A-57D3B6A6B2FB}"/>
                </a:ext>
              </a:extLst>
            </p:cNvPr>
            <p:cNvGrpSpPr/>
            <p:nvPr/>
          </p:nvGrpSpPr>
          <p:grpSpPr>
            <a:xfrm>
              <a:off x="6180012" y="2625088"/>
              <a:ext cx="2439509" cy="4295586"/>
              <a:chOff x="6178552" y="2625088"/>
              <a:chExt cx="2439509" cy="4295586"/>
            </a:xfrm>
          </p:grpSpPr>
          <p:cxnSp>
            <p:nvCxnSpPr>
              <p:cNvPr id="7" name="Straight Arrow Connector 6">
                <a:extLst>
                  <a:ext uri="{FF2B5EF4-FFF2-40B4-BE49-F238E27FC236}">
                    <a16:creationId xmlns:a16="http://schemas.microsoft.com/office/drawing/2014/main" id="{07474AFE-5C17-714F-AD09-291E9419F4ED}"/>
                  </a:ext>
                </a:extLst>
              </p:cNvPr>
              <p:cNvCxnSpPr>
                <a:cxnSpLocks/>
              </p:cNvCxnSpPr>
              <p:nvPr/>
            </p:nvCxnSpPr>
            <p:spPr>
              <a:xfrm>
                <a:off x="6590397" y="6356349"/>
                <a:ext cx="1794612"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0E0826A-041F-5546-B3E7-AD8FC86B45F2}"/>
                  </a:ext>
                </a:extLst>
              </p:cNvPr>
              <p:cNvCxnSpPr>
                <a:cxnSpLocks/>
              </p:cNvCxnSpPr>
              <p:nvPr/>
            </p:nvCxnSpPr>
            <p:spPr>
              <a:xfrm flipV="1">
                <a:off x="6590397" y="2892589"/>
                <a:ext cx="0" cy="346376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F9553E9-D79D-F44C-AEA8-1FEE4D5A6738}"/>
                  </a:ext>
                </a:extLst>
              </p:cNvPr>
              <p:cNvSpPr txBox="1"/>
              <p:nvPr/>
            </p:nvSpPr>
            <p:spPr>
              <a:xfrm>
                <a:off x="8185705" y="6385674"/>
                <a:ext cx="432356" cy="535000"/>
              </a:xfrm>
              <a:prstGeom prst="rect">
                <a:avLst/>
              </a:prstGeom>
              <a:noFill/>
            </p:spPr>
            <p:txBody>
              <a:bodyPr wrap="none" rtlCol="0">
                <a:spAutoFit/>
              </a:bodyPr>
              <a:lstStyle/>
              <a:p>
                <a:r>
                  <a:rPr lang="en-US" sz="2400" dirty="0"/>
                  <a:t>E</a:t>
                </a:r>
                <a:r>
                  <a:rPr lang="en-US" sz="2400" baseline="-25000" dirty="0"/>
                  <a:t>FCAL</a:t>
                </a:r>
                <a:r>
                  <a:rPr lang="en-US" sz="2400" dirty="0"/>
                  <a:t> </a:t>
                </a:r>
              </a:p>
            </p:txBody>
          </p:sp>
          <p:sp>
            <p:nvSpPr>
              <p:cNvPr id="10" name="TextBox 9">
                <a:extLst>
                  <a:ext uri="{FF2B5EF4-FFF2-40B4-BE49-F238E27FC236}">
                    <a16:creationId xmlns:a16="http://schemas.microsoft.com/office/drawing/2014/main" id="{463C25E1-EAE2-E240-8FBA-E26DD7D8DF38}"/>
                  </a:ext>
                </a:extLst>
              </p:cNvPr>
              <p:cNvSpPr txBox="1"/>
              <p:nvPr/>
            </p:nvSpPr>
            <p:spPr>
              <a:xfrm>
                <a:off x="6178552" y="2625088"/>
                <a:ext cx="405974" cy="535000"/>
              </a:xfrm>
              <a:prstGeom prst="rect">
                <a:avLst/>
              </a:prstGeom>
              <a:noFill/>
            </p:spPr>
            <p:txBody>
              <a:bodyPr wrap="none" rtlCol="0">
                <a:spAutoFit/>
              </a:bodyPr>
              <a:lstStyle/>
              <a:p>
                <a:r>
                  <a:rPr lang="en-US" sz="2400" dirty="0"/>
                  <a:t>E</a:t>
                </a:r>
                <a:r>
                  <a:rPr lang="en-US" sz="2400" baseline="-25000" dirty="0"/>
                  <a:t>BCAL</a:t>
                </a:r>
                <a:endParaRPr lang="en-US" sz="2400" dirty="0"/>
              </a:p>
            </p:txBody>
          </p:sp>
        </p:grpSp>
        <p:sp>
          <p:nvSpPr>
            <p:cNvPr id="4" name="TextBox 3">
              <a:extLst>
                <a:ext uri="{FF2B5EF4-FFF2-40B4-BE49-F238E27FC236}">
                  <a16:creationId xmlns:a16="http://schemas.microsoft.com/office/drawing/2014/main" id="{6EF720C6-C3DF-224A-9F11-67C2D2BF7102}"/>
                </a:ext>
              </a:extLst>
            </p:cNvPr>
            <p:cNvSpPr txBox="1"/>
            <p:nvPr/>
          </p:nvSpPr>
          <p:spPr>
            <a:xfrm>
              <a:off x="7655705" y="5900733"/>
              <a:ext cx="691318" cy="428000"/>
            </a:xfrm>
            <a:prstGeom prst="rect">
              <a:avLst/>
            </a:prstGeom>
            <a:noFill/>
          </p:spPr>
          <p:txBody>
            <a:bodyPr wrap="none" rtlCol="0">
              <a:spAutoFit/>
            </a:bodyPr>
            <a:lstStyle/>
            <a:p>
              <a:r>
                <a:rPr lang="en-US" dirty="0">
                  <a:solidFill>
                    <a:srgbClr val="C00000"/>
                  </a:solidFill>
                </a:rPr>
                <a:t>500 </a:t>
              </a:r>
              <a:r>
                <a:rPr lang="en-US" dirty="0" err="1">
                  <a:solidFill>
                    <a:srgbClr val="C00000"/>
                  </a:solidFill>
                </a:rPr>
                <a:t>MeV</a:t>
              </a:r>
              <a:r>
                <a:rPr lang="en-US" dirty="0">
                  <a:solidFill>
                    <a:srgbClr val="C00000"/>
                  </a:solidFill>
                </a:rPr>
                <a:t>     </a:t>
              </a:r>
            </a:p>
          </p:txBody>
        </p:sp>
        <p:cxnSp>
          <p:nvCxnSpPr>
            <p:cNvPr id="5" name="Straight Connector 4">
              <a:extLst>
                <a:ext uri="{FF2B5EF4-FFF2-40B4-BE49-F238E27FC236}">
                  <a16:creationId xmlns:a16="http://schemas.microsoft.com/office/drawing/2014/main" id="{DB35006E-D0EA-C545-936F-CDD602F7DA0D}"/>
                </a:ext>
              </a:extLst>
            </p:cNvPr>
            <p:cNvCxnSpPr/>
            <p:nvPr/>
          </p:nvCxnSpPr>
          <p:spPr>
            <a:xfrm>
              <a:off x="6591857" y="3752264"/>
              <a:ext cx="1082529" cy="2608402"/>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6362C50-2ABA-6B4B-A4A2-47F9A04C190B}"/>
                </a:ext>
              </a:extLst>
            </p:cNvPr>
            <p:cNvSpPr txBox="1"/>
            <p:nvPr/>
          </p:nvSpPr>
          <p:spPr>
            <a:xfrm>
              <a:off x="6624984" y="3473547"/>
              <a:ext cx="398285" cy="428000"/>
            </a:xfrm>
            <a:prstGeom prst="rect">
              <a:avLst/>
            </a:prstGeom>
            <a:noFill/>
          </p:spPr>
          <p:txBody>
            <a:bodyPr wrap="none" rtlCol="0">
              <a:spAutoFit/>
            </a:bodyPr>
            <a:lstStyle/>
            <a:p>
              <a:r>
                <a:rPr lang="en-US" dirty="0">
                  <a:solidFill>
                    <a:srgbClr val="C00000"/>
                  </a:solidFill>
                </a:rPr>
                <a:t>1 </a:t>
              </a:r>
              <a:r>
                <a:rPr lang="en-US" dirty="0" err="1">
                  <a:solidFill>
                    <a:srgbClr val="C00000"/>
                  </a:solidFill>
                </a:rPr>
                <a:t>GeV</a:t>
              </a:r>
              <a:endParaRPr lang="en-US" dirty="0">
                <a:solidFill>
                  <a:srgbClr val="C00000"/>
                </a:solidFill>
              </a:endParaRPr>
            </a:p>
          </p:txBody>
        </p:sp>
      </p:grpSp>
      <p:cxnSp>
        <p:nvCxnSpPr>
          <p:cNvPr id="11" name="Straight Connector 10">
            <a:extLst>
              <a:ext uri="{FF2B5EF4-FFF2-40B4-BE49-F238E27FC236}">
                <a16:creationId xmlns:a16="http://schemas.microsoft.com/office/drawing/2014/main" id="{17656ABE-30C0-A747-9A50-8F676A3841F4}"/>
              </a:ext>
            </a:extLst>
          </p:cNvPr>
          <p:cNvCxnSpPr/>
          <p:nvPr/>
        </p:nvCxnSpPr>
        <p:spPr>
          <a:xfrm>
            <a:off x="2394666" y="4592877"/>
            <a:ext cx="1090594" cy="53340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7947A80-6BCF-E54C-960D-18A9472DFF53}"/>
              </a:ext>
            </a:extLst>
          </p:cNvPr>
          <p:cNvSpPr txBox="1"/>
          <p:nvPr/>
        </p:nvSpPr>
        <p:spPr>
          <a:xfrm>
            <a:off x="2950437" y="5127212"/>
            <a:ext cx="1297150" cy="369332"/>
          </a:xfrm>
          <a:prstGeom prst="rect">
            <a:avLst/>
          </a:prstGeom>
          <a:noFill/>
        </p:spPr>
        <p:txBody>
          <a:bodyPr wrap="none" rtlCol="0">
            <a:spAutoFit/>
          </a:bodyPr>
          <a:lstStyle/>
          <a:p>
            <a:r>
              <a:rPr lang="en-US" dirty="0">
                <a:solidFill>
                  <a:schemeClr val="accent1"/>
                </a:solidFill>
              </a:rPr>
              <a:t>250 MeV     </a:t>
            </a:r>
          </a:p>
        </p:txBody>
      </p:sp>
      <p:sp>
        <p:nvSpPr>
          <p:cNvPr id="13" name="TextBox 12">
            <a:extLst>
              <a:ext uri="{FF2B5EF4-FFF2-40B4-BE49-F238E27FC236}">
                <a16:creationId xmlns:a16="http://schemas.microsoft.com/office/drawing/2014/main" id="{8EF38E07-2877-AF4B-B34B-6F122B10934D}"/>
              </a:ext>
            </a:extLst>
          </p:cNvPr>
          <p:cNvSpPr txBox="1"/>
          <p:nvPr/>
        </p:nvSpPr>
        <p:spPr>
          <a:xfrm>
            <a:off x="1293317" y="4426884"/>
            <a:ext cx="1297150" cy="369332"/>
          </a:xfrm>
          <a:prstGeom prst="rect">
            <a:avLst/>
          </a:prstGeom>
          <a:noFill/>
          <a:ln>
            <a:noFill/>
          </a:ln>
        </p:spPr>
        <p:txBody>
          <a:bodyPr wrap="none" rtlCol="0">
            <a:spAutoFit/>
          </a:bodyPr>
          <a:lstStyle/>
          <a:p>
            <a:r>
              <a:rPr lang="en-US" dirty="0">
                <a:solidFill>
                  <a:schemeClr val="accent1"/>
                </a:solidFill>
              </a:rPr>
              <a:t>180 MeV     </a:t>
            </a:r>
          </a:p>
        </p:txBody>
      </p:sp>
      <p:sp>
        <p:nvSpPr>
          <p:cNvPr id="14" name="TextBox 13">
            <a:extLst>
              <a:ext uri="{FF2B5EF4-FFF2-40B4-BE49-F238E27FC236}">
                <a16:creationId xmlns:a16="http://schemas.microsoft.com/office/drawing/2014/main" id="{63F058C0-9536-C94C-9DD0-C70D804DBAF2}"/>
              </a:ext>
            </a:extLst>
          </p:cNvPr>
          <p:cNvSpPr txBox="1"/>
          <p:nvPr/>
        </p:nvSpPr>
        <p:spPr>
          <a:xfrm>
            <a:off x="3496146" y="5609523"/>
            <a:ext cx="1891865" cy="369332"/>
          </a:xfrm>
          <a:prstGeom prst="rect">
            <a:avLst/>
          </a:prstGeom>
          <a:noFill/>
        </p:spPr>
        <p:txBody>
          <a:bodyPr wrap="none" rtlCol="0">
            <a:spAutoFit/>
          </a:bodyPr>
          <a:lstStyle/>
          <a:p>
            <a:r>
              <a:rPr lang="en-US" dirty="0"/>
              <a:t>MIP ~ 400 MeV     </a:t>
            </a:r>
          </a:p>
        </p:txBody>
      </p:sp>
      <p:sp>
        <p:nvSpPr>
          <p:cNvPr id="15" name="TextBox 14">
            <a:extLst>
              <a:ext uri="{FF2B5EF4-FFF2-40B4-BE49-F238E27FC236}">
                <a16:creationId xmlns:a16="http://schemas.microsoft.com/office/drawing/2014/main" id="{A8A8E0AC-078E-DD40-99DF-CA43F8F363DE}"/>
              </a:ext>
            </a:extLst>
          </p:cNvPr>
          <p:cNvSpPr txBox="1"/>
          <p:nvPr/>
        </p:nvSpPr>
        <p:spPr>
          <a:xfrm>
            <a:off x="565172" y="3525696"/>
            <a:ext cx="1891865" cy="369332"/>
          </a:xfrm>
          <a:prstGeom prst="rect">
            <a:avLst/>
          </a:prstGeom>
          <a:noFill/>
        </p:spPr>
        <p:txBody>
          <a:bodyPr wrap="none" rtlCol="0">
            <a:spAutoFit/>
          </a:bodyPr>
          <a:lstStyle/>
          <a:p>
            <a:r>
              <a:rPr lang="en-US" dirty="0"/>
              <a:t>MIP ~ 300 MeV     </a:t>
            </a:r>
          </a:p>
        </p:txBody>
      </p:sp>
      <p:sp>
        <p:nvSpPr>
          <p:cNvPr id="19" name="TextBox 18">
            <a:extLst>
              <a:ext uri="{FF2B5EF4-FFF2-40B4-BE49-F238E27FC236}">
                <a16:creationId xmlns:a16="http://schemas.microsoft.com/office/drawing/2014/main" id="{291FB43A-1652-CD4F-B98D-A5101E311646}"/>
              </a:ext>
            </a:extLst>
          </p:cNvPr>
          <p:cNvSpPr txBox="1"/>
          <p:nvPr/>
        </p:nvSpPr>
        <p:spPr>
          <a:xfrm>
            <a:off x="3204141" y="3190685"/>
            <a:ext cx="1296489" cy="923330"/>
          </a:xfrm>
          <a:prstGeom prst="rect">
            <a:avLst/>
          </a:prstGeom>
          <a:noFill/>
        </p:spPr>
        <p:txBody>
          <a:bodyPr wrap="square" rtlCol="0">
            <a:spAutoFit/>
          </a:bodyPr>
          <a:lstStyle/>
          <a:p>
            <a:pPr algn="ctr"/>
            <a:r>
              <a:rPr lang="en-US" dirty="0">
                <a:solidFill>
                  <a:srgbClr val="C00000"/>
                </a:solidFill>
              </a:rPr>
              <a:t>Nominal </a:t>
            </a:r>
            <a:r>
              <a:rPr lang="en-US" dirty="0" err="1">
                <a:solidFill>
                  <a:srgbClr val="C00000"/>
                </a:solidFill>
              </a:rPr>
              <a:t>GlueX</a:t>
            </a:r>
            <a:r>
              <a:rPr lang="en-US" dirty="0">
                <a:solidFill>
                  <a:srgbClr val="C00000"/>
                </a:solidFill>
              </a:rPr>
              <a:t> trigger</a:t>
            </a:r>
          </a:p>
        </p:txBody>
      </p:sp>
      <p:sp>
        <p:nvSpPr>
          <p:cNvPr id="20" name="TextBox 19">
            <a:extLst>
              <a:ext uri="{FF2B5EF4-FFF2-40B4-BE49-F238E27FC236}">
                <a16:creationId xmlns:a16="http://schemas.microsoft.com/office/drawing/2014/main" id="{BBD3ADB5-2D8E-4844-8045-3FDB327D5574}"/>
              </a:ext>
            </a:extLst>
          </p:cNvPr>
          <p:cNvSpPr txBox="1"/>
          <p:nvPr/>
        </p:nvSpPr>
        <p:spPr>
          <a:xfrm>
            <a:off x="149237" y="5378690"/>
            <a:ext cx="2441230" cy="1200329"/>
          </a:xfrm>
          <a:prstGeom prst="rect">
            <a:avLst/>
          </a:prstGeom>
          <a:noFill/>
        </p:spPr>
        <p:txBody>
          <a:bodyPr wrap="square" rtlCol="0">
            <a:spAutoFit/>
          </a:bodyPr>
          <a:lstStyle/>
          <a:p>
            <a:pPr algn="ctr"/>
            <a:r>
              <a:rPr lang="en-US" dirty="0">
                <a:solidFill>
                  <a:schemeClr val="accent1"/>
                </a:solidFill>
              </a:rPr>
              <a:t>Our trigger lowers thresholds below MIP and requires one hit in start counter</a:t>
            </a:r>
          </a:p>
        </p:txBody>
      </p:sp>
      <p:sp>
        <p:nvSpPr>
          <p:cNvPr id="21" name="TextBox 20">
            <a:extLst>
              <a:ext uri="{FF2B5EF4-FFF2-40B4-BE49-F238E27FC236}">
                <a16:creationId xmlns:a16="http://schemas.microsoft.com/office/drawing/2014/main" id="{6D45E5EF-EBD7-B04B-9A2B-D90B8577C11B}"/>
              </a:ext>
            </a:extLst>
          </p:cNvPr>
          <p:cNvSpPr txBox="1"/>
          <p:nvPr/>
        </p:nvSpPr>
        <p:spPr>
          <a:xfrm>
            <a:off x="3951245" y="1298023"/>
            <a:ext cx="7898377" cy="1938992"/>
          </a:xfrm>
          <a:prstGeom prst="rect">
            <a:avLst/>
          </a:prstGeom>
          <a:noFill/>
        </p:spPr>
        <p:txBody>
          <a:bodyPr wrap="square" rtlCol="0">
            <a:spAutoFit/>
          </a:bodyPr>
          <a:lstStyle/>
          <a:p>
            <a:r>
              <a:rPr lang="en-US" sz="2000" dirty="0"/>
              <a:t>Nominal </a:t>
            </a:r>
            <a:r>
              <a:rPr lang="en-US" sz="2000" dirty="0" err="1"/>
              <a:t>GlueX</a:t>
            </a:r>
            <a:r>
              <a:rPr lang="en-US" sz="2000" dirty="0"/>
              <a:t> trigger: 80 kHz, 90% </a:t>
            </a:r>
            <a:r>
              <a:rPr lang="en-US" sz="2000" dirty="0" err="1"/>
              <a:t>livetime</a:t>
            </a:r>
            <a:r>
              <a:rPr lang="en-US" sz="2000" dirty="0"/>
              <a:t>, 1.1 Gb/s</a:t>
            </a:r>
          </a:p>
          <a:p>
            <a:pPr marL="285750" indent="-285750">
              <a:buFont typeface="Arial" panose="020B0604020202020204" pitchFamily="34" charset="0"/>
              <a:buChar char="•"/>
            </a:pPr>
            <a:endParaRPr lang="en-US" sz="2000" dirty="0"/>
          </a:p>
          <a:p>
            <a:r>
              <a:rPr lang="en-US" sz="2000" dirty="0"/>
              <a:t>Our trigger configuration:  78 kHz, 90% </a:t>
            </a:r>
            <a:r>
              <a:rPr lang="en-US" sz="2000" dirty="0" err="1"/>
              <a:t>livetime</a:t>
            </a:r>
            <a:r>
              <a:rPr lang="en-US" sz="2000" dirty="0"/>
              <a:t>, 1 Gb/s (5x10</a:t>
            </a:r>
            <a:r>
              <a:rPr lang="en-US" sz="2000" baseline="30000" dirty="0"/>
              <a:t>7</a:t>
            </a:r>
            <a:r>
              <a:rPr lang="en-US" sz="2000" dirty="0"/>
              <a:t> 𝛾/s)</a:t>
            </a:r>
          </a:p>
          <a:p>
            <a:pPr marL="742950" lvl="1" indent="-285750">
              <a:buFont typeface="Arial" panose="020B0604020202020204" pitchFamily="34" charset="0"/>
              <a:buChar char="•"/>
            </a:pPr>
            <a:r>
              <a:rPr lang="en-US" sz="2000" dirty="0"/>
              <a:t>Tested in spring 2020, see </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3"/>
              </a:rPr>
              <a:t>https://halldweb.jlab.org/level-1/src</a:t>
            </a:r>
            <a:endPar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Our experiment ~x0.5 </a:t>
            </a:r>
            <a:r>
              <a:rPr lang="en-US" sz="2000" dirty="0">
                <a:latin typeface="Calibri" panose="020F0502020204030204" pitchFamily="34" charset="0"/>
                <a:cs typeface="Calibri" panose="020F0502020204030204" pitchFamily="34" charset="0"/>
              </a:rPr>
              <a:t>𝛾/s, but C target has x2 rad length (EM </a:t>
            </a:r>
            <a:r>
              <a:rPr lang="en-US" sz="2000" dirty="0" err="1">
                <a:latin typeface="Calibri" panose="020F0502020204030204" pitchFamily="34" charset="0"/>
                <a:cs typeface="Calibri" panose="020F0502020204030204" pitchFamily="34" charset="0"/>
              </a:rPr>
              <a:t>bg</a:t>
            </a:r>
            <a:r>
              <a:rPr lang="en-US" sz="2000" dirty="0">
                <a:latin typeface="Calibri" panose="020F0502020204030204" pitchFamily="34" charset="0"/>
                <a:cs typeface="Calibri" panose="020F0502020204030204" pitchFamily="34" charset="0"/>
              </a:rPr>
              <a:t> scales by rad length and hadronic </a:t>
            </a:r>
            <a:r>
              <a:rPr lang="en-US" sz="2000" dirty="0" err="1">
                <a:latin typeface="Calibri" panose="020F0502020204030204" pitchFamily="34" charset="0"/>
                <a:cs typeface="Calibri" panose="020F0502020204030204" pitchFamily="34" charset="0"/>
              </a:rPr>
              <a:t>bg</a:t>
            </a:r>
            <a:r>
              <a:rPr lang="en-US" sz="2000" dirty="0">
                <a:latin typeface="Calibri" panose="020F0502020204030204" pitchFamily="34" charset="0"/>
                <a:cs typeface="Calibri" panose="020F0502020204030204" pitchFamily="34" charset="0"/>
              </a:rPr>
              <a:t> scales by attenuation)</a:t>
            </a:r>
            <a:endParaRPr lang="en-US" sz="2000" baseline="-250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22" name="Rectangle 21">
            <a:extLst>
              <a:ext uri="{FF2B5EF4-FFF2-40B4-BE49-F238E27FC236}">
                <a16:creationId xmlns:a16="http://schemas.microsoft.com/office/drawing/2014/main" id="{0F4FCA58-AC45-9942-A579-CC59DD7E3686}"/>
              </a:ext>
            </a:extLst>
          </p:cNvPr>
          <p:cNvSpPr/>
          <p:nvPr/>
        </p:nvSpPr>
        <p:spPr>
          <a:xfrm>
            <a:off x="793314" y="432086"/>
            <a:ext cx="10066752" cy="76408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6DAA334-F937-764D-A13C-88876A7B0707}"/>
              </a:ext>
            </a:extLst>
          </p:cNvPr>
          <p:cNvSpPr/>
          <p:nvPr/>
        </p:nvSpPr>
        <p:spPr>
          <a:xfrm>
            <a:off x="513567" y="589932"/>
            <a:ext cx="11047956" cy="430887"/>
          </a:xfrm>
          <a:prstGeom prst="rect">
            <a:avLst/>
          </a:prstGeom>
        </p:spPr>
        <p:txBody>
          <a:bodyPr wrap="square">
            <a:spAutoFit/>
          </a:bodyPr>
          <a:lstStyle/>
          <a:p>
            <a:pPr algn="ctr"/>
            <a:r>
              <a:rPr lang="en-US" sz="2200" dirty="0">
                <a:latin typeface="Calibri" panose="020F0502020204030204" pitchFamily="34" charset="0"/>
                <a:cs typeface="Calibri" panose="020F0502020204030204" pitchFamily="34" charset="0"/>
              </a:rPr>
              <a:t>Charge 5: What is the expected data rate for the experiments?</a:t>
            </a:r>
            <a:r>
              <a:rPr lang="en-US"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F09FF6C1-1FC6-2847-886C-920EA8370C56}"/>
              </a:ext>
            </a:extLst>
          </p:cNvPr>
          <p:cNvSpPr txBox="1"/>
          <p:nvPr/>
        </p:nvSpPr>
        <p:spPr>
          <a:xfrm>
            <a:off x="5862719" y="3664363"/>
            <a:ext cx="5698804" cy="1015663"/>
          </a:xfrm>
          <a:prstGeom prst="rect">
            <a:avLst/>
          </a:prstGeom>
          <a:noFill/>
        </p:spPr>
        <p:txBody>
          <a:bodyPr wrap="none" rtlCol="0">
            <a:spAutoFit/>
          </a:bodyPr>
          <a:lstStyle/>
          <a:p>
            <a:r>
              <a:rPr lang="en-US" sz="2000" dirty="0"/>
              <a:t>Our trigger requirements:</a:t>
            </a:r>
          </a:p>
          <a:p>
            <a:pPr marL="285750" indent="-285750">
              <a:buFont typeface="Arial" panose="020B0604020202020204" pitchFamily="34" charset="0"/>
              <a:buChar char="•"/>
            </a:pPr>
            <a:r>
              <a:rPr lang="en-US" sz="2000" dirty="0"/>
              <a:t>Proton, pion final state -&gt; MIP</a:t>
            </a:r>
          </a:p>
          <a:p>
            <a:pPr marL="285750" indent="-285750">
              <a:buFont typeface="Arial" panose="020B0604020202020204" pitchFamily="34" charset="0"/>
              <a:buChar char="•"/>
            </a:pPr>
            <a:r>
              <a:rPr lang="en-US" sz="2000" dirty="0"/>
              <a:t>Already accept multiparticle final states by default</a:t>
            </a:r>
          </a:p>
        </p:txBody>
      </p:sp>
    </p:spTree>
    <p:extLst>
      <p:ext uri="{BB962C8B-B14F-4D97-AF65-F5344CB8AC3E}">
        <p14:creationId xmlns:p14="http://schemas.microsoft.com/office/powerpoint/2010/main" val="13492115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12631</TotalTime>
  <Words>1150</Words>
  <Application>Microsoft Macintosh PowerPoint</Application>
  <PresentationFormat>Widescreen</PresentationFormat>
  <Paragraphs>201</Paragraphs>
  <Slides>15</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Times New Roman</vt:lpstr>
      <vt:lpstr>Wingdings</vt:lpstr>
      <vt:lpstr>Office Theme</vt:lpstr>
      <vt:lpstr>Run plan, conditions, and configuration  (Charges 1,3 &amp;5)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 plan, conditions, and configuration  (Charges 1,3 &amp;5)</dc:title>
  <dc:creator>Microsoft Office User</dc:creator>
  <cp:lastModifiedBy>Microsoft Office User</cp:lastModifiedBy>
  <cp:revision>54</cp:revision>
  <dcterms:created xsi:type="dcterms:W3CDTF">2020-03-08T22:48:22Z</dcterms:created>
  <dcterms:modified xsi:type="dcterms:W3CDTF">2020-04-14T14:32:05Z</dcterms:modified>
</cp:coreProperties>
</file>