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7" r:id="rId4"/>
    <p:sldId id="274" r:id="rId5"/>
    <p:sldId id="279" r:id="rId6"/>
    <p:sldId id="277" r:id="rId7"/>
    <p:sldId id="278" r:id="rId8"/>
    <p:sldId id="259" r:id="rId9"/>
    <p:sldId id="266" r:id="rId10"/>
    <p:sldId id="275" r:id="rId11"/>
    <p:sldId id="273" r:id="rId12"/>
    <p:sldId id="276" r:id="rId13"/>
    <p:sldId id="268"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55"/>
  </p:normalViewPr>
  <p:slideViewPr>
    <p:cSldViewPr snapToGrid="0" snapToObjects="1">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6F52F-E124-6148-932E-2B40B518CEBF}" type="datetimeFigureOut">
              <a:rPr lang="en-US" smtClean="0"/>
              <a:t>4/14/20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91E5D-68B5-F34C-9EC4-9693221D81C3}" type="slidenum">
              <a:rPr lang="en-US" smtClean="0"/>
              <a:t>‹#›</a:t>
            </a:fld>
            <a:endParaRPr lang="en-US"/>
          </a:p>
        </p:txBody>
      </p:sp>
    </p:spTree>
    <p:extLst>
      <p:ext uri="{BB962C8B-B14F-4D97-AF65-F5344CB8AC3E}">
        <p14:creationId xmlns:p14="http://schemas.microsoft.com/office/powerpoint/2010/main" val="55935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2</a:t>
            </a:fld>
            <a:endParaRPr lang="en-US"/>
          </a:p>
        </p:txBody>
      </p:sp>
    </p:spTree>
    <p:extLst>
      <p:ext uri="{BB962C8B-B14F-4D97-AF65-F5344CB8AC3E}">
        <p14:creationId xmlns:p14="http://schemas.microsoft.com/office/powerpoint/2010/main" val="37401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3</a:t>
            </a:fld>
            <a:endParaRPr lang="en-US"/>
          </a:p>
        </p:txBody>
      </p:sp>
    </p:spTree>
    <p:extLst>
      <p:ext uri="{BB962C8B-B14F-4D97-AF65-F5344CB8AC3E}">
        <p14:creationId xmlns:p14="http://schemas.microsoft.com/office/powerpoint/2010/main" val="246803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4</a:t>
            </a:fld>
            <a:endParaRPr lang="en-US"/>
          </a:p>
        </p:txBody>
      </p:sp>
    </p:spTree>
    <p:extLst>
      <p:ext uri="{BB962C8B-B14F-4D97-AF65-F5344CB8AC3E}">
        <p14:creationId xmlns:p14="http://schemas.microsoft.com/office/powerpoint/2010/main" val="51185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final run plan order, and overhead</a:t>
            </a:r>
          </a:p>
          <a:p>
            <a:r>
              <a:rPr lang="en-US" dirty="0"/>
              <a:t>Pavel’s n </a:t>
            </a:r>
            <a:r>
              <a:rPr lang="en-US" dirty="0" err="1"/>
              <a:t>bg</a:t>
            </a:r>
            <a:r>
              <a:rPr lang="en-US" dirty="0"/>
              <a:t> update</a:t>
            </a:r>
          </a:p>
        </p:txBody>
      </p:sp>
      <p:sp>
        <p:nvSpPr>
          <p:cNvPr id="4" name="Slide Number Placeholder 3"/>
          <p:cNvSpPr>
            <a:spLocks noGrp="1"/>
          </p:cNvSpPr>
          <p:nvPr>
            <p:ph type="sldNum" sz="quarter" idx="5"/>
          </p:nvPr>
        </p:nvSpPr>
        <p:spPr/>
        <p:txBody>
          <a:bodyPr/>
          <a:lstStyle/>
          <a:p>
            <a:fld id="{6F191E5D-68B5-F34C-9EC4-9693221D81C3}" type="slidenum">
              <a:rPr lang="en-US" smtClean="0"/>
              <a:t>6</a:t>
            </a:fld>
            <a:endParaRPr lang="en-US"/>
          </a:p>
        </p:txBody>
      </p:sp>
    </p:spTree>
    <p:extLst>
      <p:ext uri="{BB962C8B-B14F-4D97-AF65-F5344CB8AC3E}">
        <p14:creationId xmlns:p14="http://schemas.microsoft.com/office/powerpoint/2010/main" val="394623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this list</a:t>
            </a:r>
          </a:p>
        </p:txBody>
      </p:sp>
      <p:sp>
        <p:nvSpPr>
          <p:cNvPr id="4" name="Slide Number Placeholder 3"/>
          <p:cNvSpPr>
            <a:spLocks noGrp="1"/>
          </p:cNvSpPr>
          <p:nvPr>
            <p:ph type="sldNum" sz="quarter" idx="5"/>
          </p:nvPr>
        </p:nvSpPr>
        <p:spPr/>
        <p:txBody>
          <a:bodyPr/>
          <a:lstStyle/>
          <a:p>
            <a:fld id="{6F191E5D-68B5-F34C-9EC4-9693221D81C3}" type="slidenum">
              <a:rPr lang="en-US" smtClean="0"/>
              <a:t>8</a:t>
            </a:fld>
            <a:endParaRPr lang="en-US"/>
          </a:p>
        </p:txBody>
      </p:sp>
    </p:spTree>
    <p:extLst>
      <p:ext uri="{BB962C8B-B14F-4D97-AF65-F5344CB8AC3E}">
        <p14:creationId xmlns:p14="http://schemas.microsoft.com/office/powerpoint/2010/main" val="96184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9</a:t>
            </a:fld>
            <a:endParaRPr lang="en-US"/>
          </a:p>
        </p:txBody>
      </p:sp>
    </p:spTree>
    <p:extLst>
      <p:ext uri="{BB962C8B-B14F-4D97-AF65-F5344CB8AC3E}">
        <p14:creationId xmlns:p14="http://schemas.microsoft.com/office/powerpoint/2010/main" val="73916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a:t>
            </a:r>
          </a:p>
        </p:txBody>
      </p:sp>
      <p:sp>
        <p:nvSpPr>
          <p:cNvPr id="4" name="Slide Number Placeholder 3"/>
          <p:cNvSpPr>
            <a:spLocks noGrp="1"/>
          </p:cNvSpPr>
          <p:nvPr>
            <p:ph type="sldNum" sz="quarter" idx="5"/>
          </p:nvPr>
        </p:nvSpPr>
        <p:spPr/>
        <p:txBody>
          <a:bodyPr/>
          <a:lstStyle/>
          <a:p>
            <a:fld id="{6F191E5D-68B5-F34C-9EC4-9693221D81C3}" type="slidenum">
              <a:rPr lang="en-US" smtClean="0"/>
              <a:t>13</a:t>
            </a:fld>
            <a:endParaRPr lang="en-US"/>
          </a:p>
        </p:txBody>
      </p:sp>
    </p:spTree>
    <p:extLst>
      <p:ext uri="{BB962C8B-B14F-4D97-AF65-F5344CB8AC3E}">
        <p14:creationId xmlns:p14="http://schemas.microsoft.com/office/powerpoint/2010/main" val="411056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1/4mm Al heat shield</a:t>
            </a:r>
          </a:p>
        </p:txBody>
      </p:sp>
      <p:sp>
        <p:nvSpPr>
          <p:cNvPr id="4" name="Slide Number Placeholder 3"/>
          <p:cNvSpPr>
            <a:spLocks noGrp="1"/>
          </p:cNvSpPr>
          <p:nvPr>
            <p:ph type="sldNum" sz="quarter" idx="5"/>
          </p:nvPr>
        </p:nvSpPr>
        <p:spPr/>
        <p:txBody>
          <a:bodyPr/>
          <a:lstStyle/>
          <a:p>
            <a:fld id="{6F191E5D-68B5-F34C-9EC4-9693221D81C3}" type="slidenum">
              <a:rPr lang="en-US" smtClean="0"/>
              <a:t>14</a:t>
            </a:fld>
            <a:endParaRPr lang="en-US"/>
          </a:p>
        </p:txBody>
      </p:sp>
    </p:spTree>
    <p:extLst>
      <p:ext uri="{BB962C8B-B14F-4D97-AF65-F5344CB8AC3E}">
        <p14:creationId xmlns:p14="http://schemas.microsoft.com/office/powerpoint/2010/main" val="50369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0C1E-EEFE-A043-8DC5-1274A07CD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2A58F-C4E2-234F-B714-2E9F7937D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ADC4B-38CA-3643-9D2D-BF17C4B60FF0}"/>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32C7B912-FAF5-444A-AA22-E0ECCC7DF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14045-7C07-6E4E-A92E-7A09F2DB2086}"/>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90324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B0DC-AA88-2744-990B-C361A2ED9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2DB020-49A3-DB4C-92BE-68E93492D3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68632-FA2B-8340-82CF-6DC011C418B1}"/>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F9DE93E1-32C0-D647-9D16-E734BEFDB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5A270-A5FF-A545-B3A0-4766883D5A7C}"/>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270255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6566A3-93EF-5E4B-8396-662CF6D6A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50DB7-1479-0348-981D-807DB54B82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2A973-2141-E949-9CBA-9FD0BE9484FB}"/>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4A004018-3BE1-DB4E-B76B-56DFC7DE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55239-9646-5841-9601-104ED2E01513}"/>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118807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1445-C226-3D46-A582-8848F8F46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1393B-83F6-1249-9264-094573E149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C7AE8-98B3-8F43-B283-F16217908F5C}"/>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78F842D2-4540-F040-906F-32FF15124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E6EFF-3ACC-F549-A0C6-96B38E8EFAE8}"/>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142134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28AC-990A-424F-AD03-F263CC2CE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A641DA-3294-1549-B643-0DBB80C74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803336-9FDE-CC4A-B459-3FC57D65A070}"/>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6756F8F7-6817-9746-8CDD-7A523DF6D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2F127-8723-4B49-9F73-AB06A7ED4A35}"/>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27502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DB37-A32C-3D41-9C0D-00A63B51D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11ED7-7D74-0E41-87C7-9A4BFACE0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1D6E5-7261-BC46-96D6-8CDE03B427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2B142-5387-A04F-A491-C8AF3CAE4D27}"/>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6" name="Footer Placeholder 5">
            <a:extLst>
              <a:ext uri="{FF2B5EF4-FFF2-40B4-BE49-F238E27FC236}">
                <a16:creationId xmlns:a16="http://schemas.microsoft.com/office/drawing/2014/main" id="{CC2D3797-1671-6440-96AE-9C4BD5210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2CE80-1D38-AA42-8A12-7F8410C83BCD}"/>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250755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09E1-2B50-194A-A807-28A81A4A4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E4E99-B283-624C-941C-533416392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60697A-8EF8-8244-A118-B7C976148E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586820-A270-4E41-99A7-741FF82D7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9A8950-953B-3A4E-970D-3CCBDC1BED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05B42-F87F-3045-AE8F-99E96686F417}"/>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8" name="Footer Placeholder 7">
            <a:extLst>
              <a:ext uri="{FF2B5EF4-FFF2-40B4-BE49-F238E27FC236}">
                <a16:creationId xmlns:a16="http://schemas.microsoft.com/office/drawing/2014/main" id="{BA301B9E-4114-EF40-B5E8-B1A53E6F4B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1F62B-6175-4041-80E1-4F41493076EE}"/>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46874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F4D4-2AF2-DD4C-8BE9-6040957DF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FE10CC-0533-4C47-BC98-DF31D7EB52DA}"/>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4" name="Footer Placeholder 3">
            <a:extLst>
              <a:ext uri="{FF2B5EF4-FFF2-40B4-BE49-F238E27FC236}">
                <a16:creationId xmlns:a16="http://schemas.microsoft.com/office/drawing/2014/main" id="{E12E7ACA-EB3F-1A4C-AA0F-AA0E4B0A1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AC13D-B34E-A543-AA9A-D139A3E15F65}"/>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72105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C3B04-367B-E94F-BE9D-ACF7810D3FE8}"/>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3" name="Footer Placeholder 2">
            <a:extLst>
              <a:ext uri="{FF2B5EF4-FFF2-40B4-BE49-F238E27FC236}">
                <a16:creationId xmlns:a16="http://schemas.microsoft.com/office/drawing/2014/main" id="{9DABCD3D-95AC-0447-8771-50A1DD6557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EBCA7-F3AA-3644-9B3F-76B336576DF5}"/>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4757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5812-E361-9549-91A2-7ED76CB39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CF234-9638-5944-B301-8AC4D0125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EB3C2-B2A6-104C-BDDC-D9D96EDA5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BCE471-BA40-B84D-A80B-E7129B7E73D3}"/>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6" name="Footer Placeholder 5">
            <a:extLst>
              <a:ext uri="{FF2B5EF4-FFF2-40B4-BE49-F238E27FC236}">
                <a16:creationId xmlns:a16="http://schemas.microsoft.com/office/drawing/2014/main" id="{A653748D-1117-C648-96F7-8634A7C5A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91F5F-A93C-8140-AE66-FEC1707CB2C6}"/>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456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FA01-FC43-564D-A29B-3B230AC52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4C9CD-B08D-2F48-97D5-3C1419B59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92E6E-4A93-2B4E-B36D-859A9B9B5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BEDDDE-FBB5-9B4E-896E-CF079471EB6D}"/>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6" name="Footer Placeholder 5">
            <a:extLst>
              <a:ext uri="{FF2B5EF4-FFF2-40B4-BE49-F238E27FC236}">
                <a16:creationId xmlns:a16="http://schemas.microsoft.com/office/drawing/2014/main" id="{53F0460C-A501-7441-9A9D-41A643E90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1340B-9785-E649-8575-3F1A0A5C4C27}"/>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10171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A14F7-B827-334C-9075-7D667B7B8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D6F2B-7AF6-BB4D-A860-1943D960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98560-1A52-894B-9335-8083A08B2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F236E353-494E-0541-95E3-EB3EEB37E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CBAC04-F53B-9847-8AE5-5CDCDE39D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215C-A14A-4B4B-9550-654CEB7ED77F}" type="slidenum">
              <a:rPr lang="en-US" smtClean="0"/>
              <a:t>‹#›</a:t>
            </a:fld>
            <a:endParaRPr lang="en-US"/>
          </a:p>
        </p:txBody>
      </p:sp>
    </p:spTree>
    <p:extLst>
      <p:ext uri="{BB962C8B-B14F-4D97-AF65-F5344CB8AC3E}">
        <p14:creationId xmlns:p14="http://schemas.microsoft.com/office/powerpoint/2010/main" val="92859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halldweb.jlab.org/level-1/manpower.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alldweb.jlab.org/level-1/sr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FE0C-F1A4-E446-ABDC-D0C1F08F53C4}"/>
              </a:ext>
            </a:extLst>
          </p:cNvPr>
          <p:cNvSpPr>
            <a:spLocks noGrp="1"/>
          </p:cNvSpPr>
          <p:nvPr>
            <p:ph type="ctrTitle"/>
          </p:nvPr>
        </p:nvSpPr>
        <p:spPr>
          <a:xfrm>
            <a:off x="1524000" y="871841"/>
            <a:ext cx="9144000" cy="3950679"/>
          </a:xfrm>
        </p:spPr>
        <p:txBody>
          <a:bodyPr>
            <a:normAutofit/>
          </a:bodyPr>
          <a:lstStyle/>
          <a:p>
            <a:r>
              <a:rPr lang="en-US" dirty="0"/>
              <a:t>Run plan, conditions, and configuration</a:t>
            </a:r>
            <a:br>
              <a:rPr lang="en-US" dirty="0"/>
            </a:br>
            <a:br>
              <a:rPr lang="en-US" dirty="0"/>
            </a:br>
            <a:r>
              <a:rPr lang="en-US" dirty="0"/>
              <a:t>(Charges 1,3 &amp;5)</a:t>
            </a:r>
          </a:p>
        </p:txBody>
      </p:sp>
      <p:sp>
        <p:nvSpPr>
          <p:cNvPr id="3" name="Subtitle 2">
            <a:extLst>
              <a:ext uri="{FF2B5EF4-FFF2-40B4-BE49-F238E27FC236}">
                <a16:creationId xmlns:a16="http://schemas.microsoft.com/office/drawing/2014/main" id="{814F25FF-4E68-CA4C-B47B-E4E99C22393E}"/>
              </a:ext>
            </a:extLst>
          </p:cNvPr>
          <p:cNvSpPr>
            <a:spLocks noGrp="1"/>
          </p:cNvSpPr>
          <p:nvPr>
            <p:ph type="subTitle" idx="1"/>
          </p:nvPr>
        </p:nvSpPr>
        <p:spPr>
          <a:xfrm>
            <a:off x="1423792" y="5686816"/>
            <a:ext cx="9144000" cy="1171184"/>
          </a:xfrm>
        </p:spPr>
        <p:txBody>
          <a:bodyPr/>
          <a:lstStyle/>
          <a:p>
            <a:r>
              <a:rPr lang="en-US" dirty="0"/>
              <a:t>ERR</a:t>
            </a:r>
          </a:p>
          <a:p>
            <a:r>
              <a:rPr lang="en-US" dirty="0"/>
              <a:t>Holly Szumila-Vance</a:t>
            </a:r>
          </a:p>
        </p:txBody>
      </p:sp>
    </p:spTree>
    <p:extLst>
      <p:ext uri="{BB962C8B-B14F-4D97-AF65-F5344CB8AC3E}">
        <p14:creationId xmlns:p14="http://schemas.microsoft.com/office/powerpoint/2010/main" val="339398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26ECD-A318-DB44-AA7B-4B39347AAB70}"/>
              </a:ext>
            </a:extLst>
          </p:cNvPr>
          <p:cNvPicPr>
            <a:picLocks noChangeAspect="1"/>
          </p:cNvPicPr>
          <p:nvPr/>
        </p:nvPicPr>
        <p:blipFill>
          <a:blip r:embed="rId2"/>
          <a:stretch>
            <a:fillRect/>
          </a:stretch>
        </p:blipFill>
        <p:spPr>
          <a:xfrm>
            <a:off x="1052186" y="712987"/>
            <a:ext cx="9469070" cy="5756706"/>
          </a:xfrm>
          <a:prstGeom prst="rect">
            <a:avLst/>
          </a:prstGeom>
        </p:spPr>
      </p:pic>
    </p:spTree>
    <p:extLst>
      <p:ext uri="{BB962C8B-B14F-4D97-AF65-F5344CB8AC3E}">
        <p14:creationId xmlns:p14="http://schemas.microsoft.com/office/powerpoint/2010/main" val="46338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62352-4B0B-0548-88D2-F5B67A84DFDF}"/>
              </a:ext>
            </a:extLst>
          </p:cNvPr>
          <p:cNvSpPr/>
          <p:nvPr/>
        </p:nvSpPr>
        <p:spPr>
          <a:xfrm>
            <a:off x="680580" y="174030"/>
            <a:ext cx="10981151" cy="6524863"/>
          </a:xfrm>
          <a:prstGeom prst="rect">
            <a:avLst/>
          </a:prstGeom>
        </p:spPr>
        <p:txBody>
          <a:bodyPr wrap="square">
            <a:spAutoFit/>
          </a:bodyPr>
          <a:lstStyle/>
          <a:p>
            <a:pPr algn="ctr"/>
            <a:r>
              <a:rPr lang="en-US" sz="2000" b="1" dirty="0">
                <a:latin typeface="Calibri" panose="020F0502020204030204" pitchFamily="34" charset="0"/>
                <a:cs typeface="Calibri" panose="020F0502020204030204" pitchFamily="34" charset="0"/>
              </a:rPr>
              <a:t>Summary</a:t>
            </a:r>
          </a:p>
          <a:p>
            <a:pPr algn="ctr"/>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Charge 1: What are the running conditions for the experiment? Please state clearly the target and beamline configurations and operation.</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err="1"/>
              <a:t>GlueX</a:t>
            </a:r>
            <a:r>
              <a:rPr lang="en-US" dirty="0"/>
              <a:t> in standard configuration, standard diamond radiator </a:t>
            </a:r>
          </a:p>
          <a:p>
            <a:pPr marL="285750" indent="-285750">
              <a:buFont typeface="Arial" panose="020B0604020202020204" pitchFamily="34" charset="0"/>
              <a:buChar char="•"/>
            </a:pPr>
            <a:r>
              <a:rPr lang="en-US" dirty="0"/>
              <a:t>coherent peak at 9 GeV (energy range 8.4 - 9.1 GeV)</a:t>
            </a:r>
          </a:p>
          <a:p>
            <a:pPr marL="285750" indent="-285750">
              <a:buFont typeface="Arial" panose="020B0604020202020204" pitchFamily="34" charset="0"/>
              <a:buChar char="•"/>
            </a:pPr>
            <a:r>
              <a:rPr lang="en-US" dirty="0"/>
              <a:t>x2 lower luminosity than standard </a:t>
            </a:r>
            <a:r>
              <a:rPr lang="en-US" dirty="0" err="1"/>
              <a:t>GlueX</a:t>
            </a:r>
            <a:r>
              <a:rPr lang="en-US" dirty="0"/>
              <a:t> at 2x10</a:t>
            </a:r>
            <a:r>
              <a:rPr lang="en-US" baseline="30000" dirty="0"/>
              <a:t>7</a:t>
            </a:r>
            <a:r>
              <a:rPr lang="en-US" dirty="0"/>
              <a:t> photons/s flux (140 </a:t>
            </a:r>
            <a:r>
              <a:rPr lang="en-US" dirty="0" err="1"/>
              <a:t>nA</a:t>
            </a:r>
            <a:r>
              <a:rPr lang="en-US" dirty="0"/>
              <a:t>) </a:t>
            </a:r>
          </a:p>
          <a:p>
            <a:pPr marL="285750" indent="-285750">
              <a:buFont typeface="Arial" panose="020B0604020202020204" pitchFamily="34" charset="0"/>
              <a:buChar char="•"/>
            </a:pPr>
            <a:r>
              <a:rPr lang="en-US" dirty="0"/>
              <a:t>Run plan for 15 days with 12C, D, 4He targets presented</a:t>
            </a:r>
          </a:p>
          <a:p>
            <a:r>
              <a:rPr lang="en-US" dirty="0"/>
              <a:t> </a:t>
            </a:r>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Charge 3: Has the spectrometer, detector configuration been defined, including ownership, maintenance and control during beam operations? </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t>Spectrometer and detectors in standard </a:t>
            </a:r>
            <a:r>
              <a:rPr lang="en-US" dirty="0" err="1"/>
              <a:t>GlueX</a:t>
            </a:r>
            <a:r>
              <a:rPr lang="en-US" dirty="0"/>
              <a:t> configuration</a:t>
            </a:r>
          </a:p>
          <a:p>
            <a:pPr marL="285750" indent="-285750">
              <a:buFont typeface="Arial" panose="020B0604020202020204" pitchFamily="34" charset="0"/>
              <a:buChar char="•"/>
            </a:pPr>
            <a:r>
              <a:rPr lang="en-US" dirty="0"/>
              <a:t>Detector and beamline support from Hall D staff </a:t>
            </a:r>
          </a:p>
          <a:p>
            <a:pPr marL="285750" indent="-285750">
              <a:buFont typeface="Arial" panose="020B0604020202020204" pitchFamily="34" charset="0"/>
              <a:buChar char="•"/>
            </a:pPr>
            <a:r>
              <a:rPr lang="en-US" dirty="0"/>
              <a:t>Target support from </a:t>
            </a:r>
            <a:r>
              <a:rPr lang="en-US" dirty="0" err="1"/>
              <a:t>JLab</a:t>
            </a:r>
            <a:r>
              <a:rPr lang="en-US" dirty="0"/>
              <a:t> Target Group</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Charge 5: What is the expected data rate for the experiments?</a:t>
            </a:r>
          </a:p>
          <a:p>
            <a:endPar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t>78 kHz, 90% live time, data rate of approximately 1 GB/s (tested at 5x10</a:t>
            </a:r>
            <a:r>
              <a:rPr lang="en-US" baseline="30000" dirty="0"/>
              <a:t>7 </a:t>
            </a:r>
            <a:r>
              <a:rPr lang="en-US" dirty="0"/>
              <a:t>photons/s)</a:t>
            </a:r>
          </a:p>
          <a:p>
            <a:pPr marL="285750" indent="-285750">
              <a:buFont typeface="Arial" panose="020B0604020202020204" pitchFamily="34" charset="0"/>
              <a:buChar char="•"/>
            </a:pPr>
            <a:r>
              <a:rPr lang="en-US" dirty="0"/>
              <a:t>4He and D comparable, 12C double radiation length (and attenuation effects)</a:t>
            </a:r>
          </a:p>
          <a:p>
            <a:pPr marL="285750" indent="-285750">
              <a:buFont typeface="Arial" panose="020B0604020202020204" pitchFamily="34" charset="0"/>
              <a:buChar char="•"/>
            </a:pPr>
            <a:r>
              <a:rPr lang="en-US" dirty="0"/>
              <a:t>Trigger has lower ECAL and BCAL thresholds, hit in start counter</a:t>
            </a:r>
          </a:p>
        </p:txBody>
      </p:sp>
    </p:spTree>
    <p:extLst>
      <p:ext uri="{BB962C8B-B14F-4D97-AF65-F5344CB8AC3E}">
        <p14:creationId xmlns:p14="http://schemas.microsoft.com/office/powerpoint/2010/main" val="265598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B1FA4-41F2-0A4E-B175-A05A25763BCA}"/>
              </a:ext>
            </a:extLst>
          </p:cNvPr>
          <p:cNvSpPr txBox="1"/>
          <p:nvPr/>
        </p:nvSpPr>
        <p:spPr>
          <a:xfrm>
            <a:off x="4809995" y="2968668"/>
            <a:ext cx="1503297" cy="369332"/>
          </a:xfrm>
          <a:prstGeom prst="rect">
            <a:avLst/>
          </a:prstGeom>
          <a:noFill/>
        </p:spPr>
        <p:txBody>
          <a:bodyPr wrap="none" rtlCol="0">
            <a:spAutoFit/>
          </a:bodyPr>
          <a:lstStyle/>
          <a:p>
            <a:r>
              <a:rPr lang="en-US" dirty="0"/>
              <a:t>Back-up slides</a:t>
            </a:r>
          </a:p>
        </p:txBody>
      </p:sp>
    </p:spTree>
    <p:extLst>
      <p:ext uri="{BB962C8B-B14F-4D97-AF65-F5344CB8AC3E}">
        <p14:creationId xmlns:p14="http://schemas.microsoft.com/office/powerpoint/2010/main" val="45799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E87BC-22CA-724F-AAFE-52CD0AE0FBA4}"/>
              </a:ext>
            </a:extLst>
          </p:cNvPr>
          <p:cNvSpPr txBox="1"/>
          <p:nvPr/>
        </p:nvSpPr>
        <p:spPr>
          <a:xfrm>
            <a:off x="464487" y="526093"/>
            <a:ext cx="9929449" cy="4154984"/>
          </a:xfrm>
          <a:prstGeom prst="rect">
            <a:avLst/>
          </a:prstGeom>
          <a:noFill/>
        </p:spPr>
        <p:txBody>
          <a:bodyPr wrap="none" rtlCol="0">
            <a:spAutoFit/>
          </a:bodyPr>
          <a:lstStyle/>
          <a:p>
            <a:r>
              <a:rPr lang="en-US" sz="2400" dirty="0"/>
              <a:t>Option B: Consideration if neutron rates are too high when running deuterium</a:t>
            </a:r>
          </a:p>
          <a:p>
            <a:endParaRPr lang="en-US" sz="2400" dirty="0"/>
          </a:p>
          <a:p>
            <a:pPr marL="342900" indent="-342900">
              <a:buAutoNum type="arabicPeriod"/>
            </a:pPr>
            <a:r>
              <a:rPr lang="en-US" sz="2400" dirty="0"/>
              <a:t>Lower intensity</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r>
              <a:rPr lang="en-US" sz="2400" dirty="0"/>
              <a:t>Change to 4He sooner than planned (all physics goals still attainable)</a:t>
            </a:r>
          </a:p>
        </p:txBody>
      </p:sp>
      <p:graphicFrame>
        <p:nvGraphicFramePr>
          <p:cNvPr id="4" name="Table 3">
            <a:extLst>
              <a:ext uri="{FF2B5EF4-FFF2-40B4-BE49-F238E27FC236}">
                <a16:creationId xmlns:a16="http://schemas.microsoft.com/office/drawing/2014/main" id="{2927CC26-9EF3-6E45-8A31-728A9A6E1547}"/>
              </a:ext>
            </a:extLst>
          </p:cNvPr>
          <p:cNvGraphicFramePr>
            <a:graphicFrameLocks noGrp="1"/>
          </p:cNvGraphicFramePr>
          <p:nvPr>
            <p:extLst/>
          </p:nvPr>
        </p:nvGraphicFramePr>
        <p:xfrm>
          <a:off x="3043823" y="2486695"/>
          <a:ext cx="5664104" cy="968340"/>
        </p:xfrm>
        <a:graphic>
          <a:graphicData uri="http://schemas.openxmlformats.org/drawingml/2006/table">
            <a:tbl>
              <a:tblPr>
                <a:tableStyleId>{5C22544A-7EE6-4342-B048-85BDC9FD1C3A}</a:tableStyleId>
              </a:tblPr>
              <a:tblGrid>
                <a:gridCol w="1299149">
                  <a:extLst>
                    <a:ext uri="{9D8B030D-6E8A-4147-A177-3AD203B41FA5}">
                      <a16:colId xmlns:a16="http://schemas.microsoft.com/office/drawing/2014/main" val="4056677806"/>
                    </a:ext>
                  </a:extLst>
                </a:gridCol>
                <a:gridCol w="966492">
                  <a:extLst>
                    <a:ext uri="{9D8B030D-6E8A-4147-A177-3AD203B41FA5}">
                      <a16:colId xmlns:a16="http://schemas.microsoft.com/office/drawing/2014/main" val="3010449415"/>
                    </a:ext>
                  </a:extLst>
                </a:gridCol>
                <a:gridCol w="1132821">
                  <a:extLst>
                    <a:ext uri="{9D8B030D-6E8A-4147-A177-3AD203B41FA5}">
                      <a16:colId xmlns:a16="http://schemas.microsoft.com/office/drawing/2014/main" val="3039562428"/>
                    </a:ext>
                  </a:extLst>
                </a:gridCol>
                <a:gridCol w="1132821">
                  <a:extLst>
                    <a:ext uri="{9D8B030D-6E8A-4147-A177-3AD203B41FA5}">
                      <a16:colId xmlns:a16="http://schemas.microsoft.com/office/drawing/2014/main" val="579241727"/>
                    </a:ext>
                  </a:extLst>
                </a:gridCol>
                <a:gridCol w="1132821">
                  <a:extLst>
                    <a:ext uri="{9D8B030D-6E8A-4147-A177-3AD203B41FA5}">
                      <a16:colId xmlns:a16="http://schemas.microsoft.com/office/drawing/2014/main" val="4062849636"/>
                    </a:ext>
                  </a:extLst>
                </a:gridCol>
              </a:tblGrid>
              <a:tr h="322780">
                <a:tc>
                  <a:txBody>
                    <a:bodyPr/>
                    <a:lstStyle/>
                    <a:p>
                      <a:pPr algn="ctr" fontAlgn="b"/>
                      <a:r>
                        <a:rPr lang="en-US" sz="2000" b="1" u="none" strike="noStrike" dirty="0">
                          <a:effectLst/>
                        </a:rPr>
                        <a:t>photon flux</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a:effectLst/>
                        </a:rPr>
                        <a:t>MF</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a:effectLst/>
                        </a:rPr>
                        <a:t>SRC</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a:effectLst/>
                        </a:rPr>
                        <a:t>MF</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SRC</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7451701"/>
                  </a:ext>
                </a:extLst>
              </a:tr>
              <a:tr h="322780">
                <a:tc>
                  <a:txBody>
                    <a:bodyPr/>
                    <a:lstStyle/>
                    <a:p>
                      <a:pPr algn="ctr" fontAlgn="b"/>
                      <a:r>
                        <a:rPr lang="en-US" sz="2000" u="none" strike="noStrike" dirty="0">
                          <a:effectLst/>
                        </a:rPr>
                        <a:t>2x10</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13600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750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57000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3000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244418"/>
                  </a:ext>
                </a:extLst>
              </a:tr>
              <a:tr h="322780">
                <a:tc>
                  <a:txBody>
                    <a:bodyPr/>
                    <a:lstStyle/>
                    <a:p>
                      <a:pPr algn="ctr" fontAlgn="b"/>
                      <a:r>
                        <a:rPr lang="en-US" sz="2000" u="none" strike="noStrike" dirty="0">
                          <a:effectLst/>
                        </a:rPr>
                        <a:t>1x10</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6800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375</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28500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1500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4547691"/>
                  </a:ext>
                </a:extLst>
              </a:tr>
            </a:tbl>
          </a:graphicData>
        </a:graphic>
      </p:graphicFrame>
      <p:sp>
        <p:nvSpPr>
          <p:cNvPr id="5" name="TextBox 4">
            <a:extLst>
              <a:ext uri="{FF2B5EF4-FFF2-40B4-BE49-F238E27FC236}">
                <a16:creationId xmlns:a16="http://schemas.microsoft.com/office/drawing/2014/main" id="{8B4BD6B3-979A-A84E-9404-5EDF9C194083}"/>
              </a:ext>
            </a:extLst>
          </p:cNvPr>
          <p:cNvSpPr txBox="1"/>
          <p:nvPr/>
        </p:nvSpPr>
        <p:spPr>
          <a:xfrm>
            <a:off x="4861630" y="1848736"/>
            <a:ext cx="3280288" cy="369332"/>
          </a:xfrm>
          <a:prstGeom prst="rect">
            <a:avLst/>
          </a:prstGeom>
          <a:noFill/>
        </p:spPr>
        <p:txBody>
          <a:bodyPr wrap="square" rtlCol="0">
            <a:spAutoFit/>
          </a:bodyPr>
          <a:lstStyle/>
          <a:p>
            <a:r>
              <a:rPr lang="en-US" dirty="0"/>
              <a:t>Low XS                            High XS</a:t>
            </a:r>
          </a:p>
        </p:txBody>
      </p:sp>
      <p:sp>
        <p:nvSpPr>
          <p:cNvPr id="6" name="Rectangle 5">
            <a:extLst>
              <a:ext uri="{FF2B5EF4-FFF2-40B4-BE49-F238E27FC236}">
                <a16:creationId xmlns:a16="http://schemas.microsoft.com/office/drawing/2014/main" id="{8ED265EF-0CF4-1349-9A45-7EBBB343B32B}"/>
              </a:ext>
            </a:extLst>
          </p:cNvPr>
          <p:cNvSpPr/>
          <p:nvPr/>
        </p:nvSpPr>
        <p:spPr>
          <a:xfrm>
            <a:off x="4592117" y="2127276"/>
            <a:ext cx="1479892" cy="341632"/>
          </a:xfrm>
          <a:prstGeom prst="rect">
            <a:avLst/>
          </a:prstGeom>
        </p:spPr>
        <p:txBody>
          <a:bodyPr wrap="none">
            <a:spAutoFit/>
          </a:bodyPr>
          <a:lstStyle/>
          <a:p>
            <a:pPr algn="ctr">
              <a:lnSpc>
                <a:spcPct val="90000"/>
              </a:lnSpc>
            </a:pPr>
            <a:r>
              <a:rPr lang="el-GR" dirty="0"/>
              <a:t>γ</a:t>
            </a:r>
            <a:r>
              <a:rPr lang="en-US" dirty="0"/>
              <a:t> + n </a:t>
            </a:r>
            <a:r>
              <a:rPr lang="en-US" dirty="0">
                <a:sym typeface="Wingdings"/>
              </a:rPr>
              <a:t> </a:t>
            </a:r>
            <a:r>
              <a:rPr lang="en-US" dirty="0"/>
              <a:t>π</a:t>
            </a:r>
            <a:r>
              <a:rPr lang="en-US" baseline="30000" dirty="0"/>
              <a:t>-</a:t>
            </a:r>
            <a:r>
              <a:rPr lang="en-US" dirty="0"/>
              <a:t> + p</a:t>
            </a:r>
          </a:p>
        </p:txBody>
      </p:sp>
      <p:sp>
        <p:nvSpPr>
          <p:cNvPr id="7" name="Rectangle 6">
            <a:extLst>
              <a:ext uri="{FF2B5EF4-FFF2-40B4-BE49-F238E27FC236}">
                <a16:creationId xmlns:a16="http://schemas.microsoft.com/office/drawing/2014/main" id="{3C2AC1FB-773E-DA49-94D1-62C55BE7FE54}"/>
              </a:ext>
            </a:extLst>
          </p:cNvPr>
          <p:cNvSpPr/>
          <p:nvPr/>
        </p:nvSpPr>
        <p:spPr>
          <a:xfrm>
            <a:off x="6825897" y="2145063"/>
            <a:ext cx="1468671" cy="341632"/>
          </a:xfrm>
          <a:prstGeom prst="rect">
            <a:avLst/>
          </a:prstGeom>
        </p:spPr>
        <p:txBody>
          <a:bodyPr wrap="none">
            <a:spAutoFit/>
          </a:bodyPr>
          <a:lstStyle/>
          <a:p>
            <a:pPr algn="ctr">
              <a:lnSpc>
                <a:spcPct val="90000"/>
              </a:lnSpc>
            </a:pPr>
            <a:r>
              <a:rPr lang="el-GR" dirty="0"/>
              <a:t>γ</a:t>
            </a:r>
            <a:r>
              <a:rPr lang="en-US" dirty="0"/>
              <a:t> + n </a:t>
            </a:r>
            <a:r>
              <a:rPr lang="en-US" dirty="0">
                <a:sym typeface="Wingdings"/>
              </a:rPr>
              <a:t> </a:t>
            </a:r>
            <a:r>
              <a:rPr lang="en-US" dirty="0" err="1"/>
              <a:t>ρ</a:t>
            </a:r>
            <a:r>
              <a:rPr lang="en-US" baseline="30000" dirty="0"/>
              <a:t>-</a:t>
            </a:r>
            <a:r>
              <a:rPr lang="en-US" dirty="0"/>
              <a:t> + p</a:t>
            </a:r>
          </a:p>
        </p:txBody>
      </p:sp>
      <p:sp>
        <p:nvSpPr>
          <p:cNvPr id="8" name="TextBox 7">
            <a:extLst>
              <a:ext uri="{FF2B5EF4-FFF2-40B4-BE49-F238E27FC236}">
                <a16:creationId xmlns:a16="http://schemas.microsoft.com/office/drawing/2014/main" id="{04DA8DCF-35F7-CB42-8584-47A70BFB1E14}"/>
              </a:ext>
            </a:extLst>
          </p:cNvPr>
          <p:cNvSpPr txBox="1"/>
          <p:nvPr/>
        </p:nvSpPr>
        <p:spPr>
          <a:xfrm>
            <a:off x="5073041" y="3496085"/>
            <a:ext cx="2346540" cy="646331"/>
          </a:xfrm>
          <a:prstGeom prst="rect">
            <a:avLst/>
          </a:prstGeom>
          <a:noFill/>
        </p:spPr>
        <p:txBody>
          <a:bodyPr wrap="none" rtlCol="0">
            <a:spAutoFit/>
          </a:bodyPr>
          <a:lstStyle/>
          <a:p>
            <a:pPr algn="ctr"/>
            <a:r>
              <a:rPr lang="en-US" b="1" dirty="0"/>
              <a:t>MF</a:t>
            </a:r>
            <a:r>
              <a:rPr lang="en-US" dirty="0"/>
              <a:t> = mean field</a:t>
            </a:r>
          </a:p>
          <a:p>
            <a:pPr algn="ctr"/>
            <a:r>
              <a:rPr lang="en-US" b="1" dirty="0"/>
              <a:t>SRC</a:t>
            </a:r>
            <a:r>
              <a:rPr lang="en-US" dirty="0"/>
              <a:t> = short-range pairs</a:t>
            </a:r>
          </a:p>
        </p:txBody>
      </p:sp>
    </p:spTree>
    <p:extLst>
      <p:ext uri="{BB962C8B-B14F-4D97-AF65-F5344CB8AC3E}">
        <p14:creationId xmlns:p14="http://schemas.microsoft.com/office/powerpoint/2010/main" val="263756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5A4C3-EFEF-3A45-84AD-981D6789C849}"/>
              </a:ext>
            </a:extLst>
          </p:cNvPr>
          <p:cNvSpPr txBox="1"/>
          <p:nvPr/>
        </p:nvSpPr>
        <p:spPr>
          <a:xfrm>
            <a:off x="501041" y="350729"/>
            <a:ext cx="7085338" cy="2031325"/>
          </a:xfrm>
          <a:prstGeom prst="rect">
            <a:avLst/>
          </a:prstGeom>
          <a:noFill/>
        </p:spPr>
        <p:txBody>
          <a:bodyPr wrap="none" rtlCol="0">
            <a:spAutoFit/>
          </a:bodyPr>
          <a:lstStyle/>
          <a:p>
            <a:r>
              <a:rPr lang="en-US" u="sng" dirty="0"/>
              <a:t>Energy loss in Carbon foil targets:</a:t>
            </a:r>
          </a:p>
          <a:p>
            <a:pPr marL="285750" indent="-285750">
              <a:buFont typeface="Arial" panose="020B0604020202020204" pitchFamily="34" charset="0"/>
              <a:buChar char="•"/>
            </a:pPr>
            <a:r>
              <a:rPr lang="en-US" dirty="0"/>
              <a:t>3 cm vertex resolution</a:t>
            </a:r>
          </a:p>
          <a:p>
            <a:pPr marL="285750" indent="-285750">
              <a:buFont typeface="Arial" panose="020B0604020202020204" pitchFamily="34" charset="0"/>
              <a:buChar char="•"/>
            </a:pPr>
            <a:r>
              <a:rPr lang="en-US" dirty="0"/>
              <a:t>8 foil targets (total is 7% rad length, 1.9 cm total), each is 0.24 cm thick</a:t>
            </a:r>
          </a:p>
          <a:p>
            <a:pPr marL="285750" indent="-285750">
              <a:buFont typeface="Arial" panose="020B0604020202020204" pitchFamily="34" charset="0"/>
              <a:buChar char="•"/>
            </a:pPr>
            <a:r>
              <a:rPr lang="en-US" dirty="0"/>
              <a:t>100MeV-&gt; 6.488 MeV cm2/g, 2 g/cm3-&gt; E loss of 13 MeV/cm</a:t>
            </a:r>
          </a:p>
          <a:p>
            <a:pPr marL="285750" indent="-285750">
              <a:buFont typeface="Arial" panose="020B0604020202020204" pitchFamily="34" charset="0"/>
              <a:buChar char="•"/>
            </a:pPr>
            <a:r>
              <a:rPr lang="en-US" dirty="0"/>
              <a:t>For 100 MeV proton (p=430 MeV/c):</a:t>
            </a:r>
          </a:p>
          <a:p>
            <a:pPr marL="742950" lvl="1" indent="-285750">
              <a:buFont typeface="Arial" panose="020B0604020202020204" pitchFamily="34" charset="0"/>
              <a:buChar char="•"/>
            </a:pPr>
            <a:r>
              <a:rPr lang="en-US" dirty="0"/>
              <a:t>At thickness, 3 MeV loss per C foil</a:t>
            </a:r>
          </a:p>
          <a:p>
            <a:pPr marL="742950" lvl="1" indent="-285750">
              <a:buFont typeface="Arial" panose="020B0604020202020204" pitchFamily="34" charset="0"/>
              <a:buChar char="•"/>
            </a:pPr>
            <a:r>
              <a:rPr lang="en-US" dirty="0"/>
              <a:t>At 150 </a:t>
            </a:r>
            <a:r>
              <a:rPr lang="en-US" dirty="0" err="1"/>
              <a:t>deg</a:t>
            </a:r>
            <a:r>
              <a:rPr lang="en-US" dirty="0"/>
              <a:t>, 3.6 MeV loss per C foil</a:t>
            </a:r>
          </a:p>
        </p:txBody>
      </p:sp>
      <p:sp>
        <p:nvSpPr>
          <p:cNvPr id="3" name="TextBox 2">
            <a:extLst>
              <a:ext uri="{FF2B5EF4-FFF2-40B4-BE49-F238E27FC236}">
                <a16:creationId xmlns:a16="http://schemas.microsoft.com/office/drawing/2014/main" id="{00C76BA6-585F-834B-883E-BE9237A15D04}"/>
              </a:ext>
            </a:extLst>
          </p:cNvPr>
          <p:cNvSpPr txBox="1"/>
          <p:nvPr/>
        </p:nvSpPr>
        <p:spPr>
          <a:xfrm>
            <a:off x="501041" y="3171173"/>
            <a:ext cx="6827510" cy="1754326"/>
          </a:xfrm>
          <a:prstGeom prst="rect">
            <a:avLst/>
          </a:prstGeom>
          <a:noFill/>
        </p:spPr>
        <p:txBody>
          <a:bodyPr wrap="none" rtlCol="0">
            <a:spAutoFit/>
          </a:bodyPr>
          <a:lstStyle/>
          <a:p>
            <a:r>
              <a:rPr lang="en-US" u="sng" dirty="0"/>
              <a:t>Effects of Cu shielding around </a:t>
            </a:r>
            <a:r>
              <a:rPr lang="en-US" u="sng" dirty="0" err="1"/>
              <a:t>cryo</a:t>
            </a:r>
            <a:r>
              <a:rPr lang="en-US" u="sng" dirty="0"/>
              <a:t> target cell:</a:t>
            </a:r>
          </a:p>
          <a:p>
            <a:pPr marL="285750" indent="-285750">
              <a:buFont typeface="Arial" panose="020B0604020202020204" pitchFamily="34" charset="0"/>
              <a:buChar char="•"/>
            </a:pPr>
            <a:r>
              <a:rPr lang="en-US" dirty="0"/>
              <a:t>Thickness is 0.25mm</a:t>
            </a:r>
          </a:p>
          <a:p>
            <a:pPr marL="285750" indent="-285750">
              <a:buFont typeface="Arial" panose="020B0604020202020204" pitchFamily="34" charset="0"/>
              <a:buChar char="•"/>
            </a:pPr>
            <a:r>
              <a:rPr lang="en-US" dirty="0"/>
              <a:t> 100 MeV -&gt; 4.852 MeV cm2/g , 8.96 g/cm3-&gt;E loss of 43.5 MeV/cm</a:t>
            </a:r>
          </a:p>
          <a:p>
            <a:pPr marL="285750" indent="-285750">
              <a:buFont typeface="Arial" panose="020B0604020202020204" pitchFamily="34" charset="0"/>
              <a:buChar char="•"/>
            </a:pPr>
            <a:r>
              <a:rPr lang="en-US" dirty="0"/>
              <a:t>For 100 MeV proton (p=430 MeV/c):</a:t>
            </a:r>
          </a:p>
          <a:p>
            <a:pPr marL="742950" lvl="1" indent="-285750">
              <a:buFont typeface="Arial" panose="020B0604020202020204" pitchFamily="34" charset="0"/>
              <a:buChar char="•"/>
            </a:pPr>
            <a:r>
              <a:rPr lang="en-US" dirty="0"/>
              <a:t>At thickness, 1.086 MeV loss</a:t>
            </a:r>
          </a:p>
          <a:p>
            <a:pPr marL="742950" lvl="1" indent="-285750">
              <a:buFont typeface="Arial" panose="020B0604020202020204" pitchFamily="34" charset="0"/>
              <a:buChar char="•"/>
            </a:pPr>
            <a:r>
              <a:rPr lang="en-US" dirty="0"/>
              <a:t>At 150, 2.17 MeV loss</a:t>
            </a:r>
          </a:p>
        </p:txBody>
      </p:sp>
      <p:pic>
        <p:nvPicPr>
          <p:cNvPr id="8" name="Picture 7">
            <a:extLst>
              <a:ext uri="{FF2B5EF4-FFF2-40B4-BE49-F238E27FC236}">
                <a16:creationId xmlns:a16="http://schemas.microsoft.com/office/drawing/2014/main" id="{B1ABBBCD-327B-2145-924F-B2D9FCD62B7F}"/>
              </a:ext>
            </a:extLst>
          </p:cNvPr>
          <p:cNvPicPr>
            <a:picLocks noChangeAspect="1"/>
          </p:cNvPicPr>
          <p:nvPr/>
        </p:nvPicPr>
        <p:blipFill rotWithShape="1">
          <a:blip r:embed="rId3"/>
          <a:srcRect l="24202" r="25021" b="14989"/>
          <a:stretch/>
        </p:blipFill>
        <p:spPr>
          <a:xfrm>
            <a:off x="8361773" y="2360144"/>
            <a:ext cx="2993721" cy="2565355"/>
          </a:xfrm>
          <a:prstGeom prst="rect">
            <a:avLst/>
          </a:prstGeom>
        </p:spPr>
      </p:pic>
      <p:sp>
        <p:nvSpPr>
          <p:cNvPr id="9" name="TextBox 8">
            <a:extLst>
              <a:ext uri="{FF2B5EF4-FFF2-40B4-BE49-F238E27FC236}">
                <a16:creationId xmlns:a16="http://schemas.microsoft.com/office/drawing/2014/main" id="{6E0AEBBC-A188-924D-9A0A-09C32B096300}"/>
              </a:ext>
            </a:extLst>
          </p:cNvPr>
          <p:cNvSpPr txBox="1"/>
          <p:nvPr/>
        </p:nvSpPr>
        <p:spPr>
          <a:xfrm>
            <a:off x="8119468" y="2013728"/>
            <a:ext cx="3676519" cy="369332"/>
          </a:xfrm>
          <a:prstGeom prst="rect">
            <a:avLst/>
          </a:prstGeom>
          <a:noFill/>
        </p:spPr>
        <p:txBody>
          <a:bodyPr wrap="none" rtlCol="0">
            <a:spAutoFit/>
          </a:bodyPr>
          <a:lstStyle/>
          <a:p>
            <a:r>
              <a:rPr lang="en-US" dirty="0"/>
              <a:t>Angular distribution of recoil nucleon</a:t>
            </a:r>
          </a:p>
        </p:txBody>
      </p:sp>
      <p:sp>
        <p:nvSpPr>
          <p:cNvPr id="10" name="TextBox 9">
            <a:extLst>
              <a:ext uri="{FF2B5EF4-FFF2-40B4-BE49-F238E27FC236}">
                <a16:creationId xmlns:a16="http://schemas.microsoft.com/office/drawing/2014/main" id="{5E0D6795-0A4B-FD45-8398-6773EEDB37FC}"/>
              </a:ext>
            </a:extLst>
          </p:cNvPr>
          <p:cNvSpPr txBox="1"/>
          <p:nvPr/>
        </p:nvSpPr>
        <p:spPr>
          <a:xfrm>
            <a:off x="501041" y="5110619"/>
            <a:ext cx="4718921" cy="369332"/>
          </a:xfrm>
          <a:prstGeom prst="rect">
            <a:avLst/>
          </a:prstGeom>
          <a:noFill/>
        </p:spPr>
        <p:txBody>
          <a:bodyPr wrap="none" rtlCol="0">
            <a:spAutoFit/>
          </a:bodyPr>
          <a:lstStyle/>
          <a:p>
            <a:r>
              <a:rPr lang="en-US" b="1" dirty="0"/>
              <a:t>Cu shielding not a problem for recoiling proton!</a:t>
            </a:r>
          </a:p>
        </p:txBody>
      </p:sp>
    </p:spTree>
    <p:extLst>
      <p:ext uri="{BB962C8B-B14F-4D97-AF65-F5344CB8AC3E}">
        <p14:creationId xmlns:p14="http://schemas.microsoft.com/office/powerpoint/2010/main" val="188546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01A1A4-39C1-2E48-A9CF-52183214CAA7}"/>
              </a:ext>
            </a:extLst>
          </p:cNvPr>
          <p:cNvPicPr>
            <a:picLocks noChangeAspect="1"/>
          </p:cNvPicPr>
          <p:nvPr/>
        </p:nvPicPr>
        <p:blipFill rotWithShape="1">
          <a:blip r:embed="rId2"/>
          <a:srcRect l="10853" b="11401"/>
          <a:stretch/>
        </p:blipFill>
        <p:spPr>
          <a:xfrm>
            <a:off x="1465544" y="1139335"/>
            <a:ext cx="8108244" cy="5324093"/>
          </a:xfrm>
          <a:prstGeom prst="rect">
            <a:avLst/>
          </a:prstGeom>
        </p:spPr>
      </p:pic>
      <p:sp>
        <p:nvSpPr>
          <p:cNvPr id="3" name="TextBox 2">
            <a:extLst>
              <a:ext uri="{FF2B5EF4-FFF2-40B4-BE49-F238E27FC236}">
                <a16:creationId xmlns:a16="http://schemas.microsoft.com/office/drawing/2014/main" id="{9E60B645-65C8-5042-9625-9460BCCAAB58}"/>
              </a:ext>
            </a:extLst>
          </p:cNvPr>
          <p:cNvSpPr txBox="1"/>
          <p:nvPr/>
        </p:nvSpPr>
        <p:spPr>
          <a:xfrm>
            <a:off x="1916067" y="770003"/>
            <a:ext cx="7758342" cy="369332"/>
          </a:xfrm>
          <a:prstGeom prst="rect">
            <a:avLst/>
          </a:prstGeom>
          <a:noFill/>
        </p:spPr>
        <p:txBody>
          <a:bodyPr wrap="none" rtlCol="0">
            <a:spAutoFit/>
          </a:bodyPr>
          <a:lstStyle/>
          <a:p>
            <a:r>
              <a:rPr lang="en-US" dirty="0"/>
              <a:t>Acceptance and Efficiency for recoil protons in </a:t>
            </a:r>
            <a:r>
              <a:rPr lang="en-US" dirty="0" err="1"/>
              <a:t>GlueX</a:t>
            </a:r>
            <a:r>
              <a:rPr lang="en-US" dirty="0"/>
              <a:t> at different vertex locations</a:t>
            </a:r>
          </a:p>
        </p:txBody>
      </p:sp>
    </p:spTree>
    <p:extLst>
      <p:ext uri="{BB962C8B-B14F-4D97-AF65-F5344CB8AC3E}">
        <p14:creationId xmlns:p14="http://schemas.microsoft.com/office/powerpoint/2010/main" val="195479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E19B51-BB1E-7A4A-BC88-DBD05465CB59}"/>
              </a:ext>
            </a:extLst>
          </p:cNvPr>
          <p:cNvSpPr/>
          <p:nvPr/>
        </p:nvSpPr>
        <p:spPr>
          <a:xfrm>
            <a:off x="793314" y="432086"/>
            <a:ext cx="10066752" cy="764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C91E35-A65B-8045-AC42-543C3376C6FA}"/>
              </a:ext>
            </a:extLst>
          </p:cNvPr>
          <p:cNvSpPr/>
          <p:nvPr/>
        </p:nvSpPr>
        <p:spPr>
          <a:xfrm>
            <a:off x="793315" y="432086"/>
            <a:ext cx="10066751" cy="2462213"/>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Charge 1: What are the running conditions for the experiment? Please state clearly the target and beamline configurations and operation.</a:t>
            </a:r>
          </a:p>
          <a:p>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err="1">
                <a:latin typeface="Calibri" panose="020F0502020204030204" pitchFamily="34" charset="0"/>
                <a:ea typeface="Times New Roman" panose="02020603050405020304" pitchFamily="18" charset="0"/>
                <a:cs typeface="Calibri" panose="020F0502020204030204" pitchFamily="34" charset="0"/>
              </a:rPr>
              <a:t>GlueX</a:t>
            </a:r>
            <a:r>
              <a:rPr lang="en-US" sz="2200" dirty="0">
                <a:latin typeface="Calibri" panose="020F0502020204030204" pitchFamily="34" charset="0"/>
                <a:ea typeface="Times New Roman" panose="02020603050405020304" pitchFamily="18" charset="0"/>
                <a:cs typeface="Calibri" panose="020F0502020204030204" pitchFamily="34" charset="0"/>
              </a:rPr>
              <a:t> in standard configuration</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diamond radiator (standard 2x10</a:t>
            </a:r>
            <a:r>
              <a:rPr lang="en-US" sz="2200" baseline="30000" dirty="0">
                <a:latin typeface="Calibri" panose="020F0502020204030204" pitchFamily="34" charset="0"/>
                <a:ea typeface="Times New Roman" panose="02020603050405020304" pitchFamily="18" charset="0"/>
                <a:cs typeface="Calibri" panose="020F0502020204030204" pitchFamily="34" charset="0"/>
              </a:rPr>
              <a:t>-4</a:t>
            </a:r>
            <a:r>
              <a:rPr lang="en-US" sz="2200" dirty="0">
                <a:latin typeface="Calibri" panose="020F0502020204030204" pitchFamily="34" charset="0"/>
                <a:ea typeface="Times New Roman" panose="02020603050405020304" pitchFamily="18" charset="0"/>
                <a:cs typeface="Calibri" panose="020F0502020204030204" pitchFamily="34" charset="0"/>
              </a:rPr>
              <a:t> X</a:t>
            </a:r>
            <a:r>
              <a:rPr lang="en-US" sz="2200" baseline="-25000" dirty="0">
                <a:latin typeface="Calibri" panose="020F0502020204030204" pitchFamily="34" charset="0"/>
                <a:ea typeface="Times New Roman" panose="02020603050405020304" pitchFamily="18" charset="0"/>
                <a:cs typeface="Calibri" panose="020F0502020204030204" pitchFamily="34" charset="0"/>
              </a:rPr>
              <a:t>0</a:t>
            </a:r>
            <a:r>
              <a:rPr lang="en-US" sz="22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coherent peak at approximately 9 GeV (energy range 8.4 - 9.1 GeV)</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2x10</a:t>
            </a:r>
            <a:r>
              <a:rPr lang="en-US" sz="2200" baseline="30000" dirty="0">
                <a:latin typeface="Calibri" panose="020F0502020204030204" pitchFamily="34" charset="0"/>
                <a:ea typeface="Times New Roman" panose="02020603050405020304" pitchFamily="18" charset="0"/>
                <a:cs typeface="Calibri" panose="020F0502020204030204" pitchFamily="34" charset="0"/>
              </a:rPr>
              <a:t>7</a:t>
            </a:r>
            <a:r>
              <a:rPr lang="en-US" sz="2200" dirty="0">
                <a:latin typeface="Calibri" panose="020F0502020204030204" pitchFamily="34" charset="0"/>
                <a:ea typeface="Times New Roman" panose="02020603050405020304" pitchFamily="18" charset="0"/>
                <a:cs typeface="Calibri" panose="020F0502020204030204" pitchFamily="34" charset="0"/>
              </a:rPr>
              <a:t> photons/s flux, beam current 140 </a:t>
            </a:r>
            <a:r>
              <a:rPr lang="en-US" sz="2200" dirty="0" err="1">
                <a:latin typeface="Calibri" panose="020F0502020204030204" pitchFamily="34" charset="0"/>
                <a:ea typeface="Times New Roman" panose="02020603050405020304" pitchFamily="18" charset="0"/>
                <a:cs typeface="Calibri" panose="020F0502020204030204" pitchFamily="34" charset="0"/>
              </a:rPr>
              <a:t>nA</a:t>
            </a:r>
            <a:endParaRPr lang="en-US" sz="22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41E75CE-2855-884E-AB7C-781473CB535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6296" y="2607341"/>
            <a:ext cx="6394692" cy="3543244"/>
          </a:xfrm>
          <a:prstGeom prst="rect">
            <a:avLst/>
          </a:prstGeom>
        </p:spPr>
      </p:pic>
      <p:pic>
        <p:nvPicPr>
          <p:cNvPr id="5" name="Picture 4">
            <a:extLst>
              <a:ext uri="{FF2B5EF4-FFF2-40B4-BE49-F238E27FC236}">
                <a16:creationId xmlns:a16="http://schemas.microsoft.com/office/drawing/2014/main" id="{D17D67A8-F5B6-0F44-83E4-36232660DAFB}"/>
              </a:ext>
            </a:extLst>
          </p:cNvPr>
          <p:cNvPicPr>
            <a:picLocks noChangeAspect="1"/>
          </p:cNvPicPr>
          <p:nvPr/>
        </p:nvPicPr>
        <p:blipFill>
          <a:blip r:embed="rId4"/>
          <a:stretch>
            <a:fillRect/>
          </a:stretch>
        </p:blipFill>
        <p:spPr>
          <a:xfrm>
            <a:off x="136779" y="3536571"/>
            <a:ext cx="4854344" cy="3027067"/>
          </a:xfrm>
          <a:prstGeom prst="rect">
            <a:avLst/>
          </a:prstGeom>
        </p:spPr>
      </p:pic>
    </p:spTree>
    <p:extLst>
      <p:ext uri="{BB962C8B-B14F-4D97-AF65-F5344CB8AC3E}">
        <p14:creationId xmlns:p14="http://schemas.microsoft.com/office/powerpoint/2010/main" val="78853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A4735F-BE2F-AD48-B2C0-FFE99E588F54}"/>
              </a:ext>
            </a:extLst>
          </p:cNvPr>
          <p:cNvPicPr>
            <a:picLocks noChangeAspect="1"/>
          </p:cNvPicPr>
          <p:nvPr/>
        </p:nvPicPr>
        <p:blipFill rotWithShape="1">
          <a:blip r:embed="rId3"/>
          <a:srcRect b="5077"/>
          <a:stretch/>
        </p:blipFill>
        <p:spPr>
          <a:xfrm>
            <a:off x="288099" y="1333836"/>
            <a:ext cx="11213034" cy="2859159"/>
          </a:xfrm>
          <a:prstGeom prst="rect">
            <a:avLst/>
          </a:prstGeom>
        </p:spPr>
      </p:pic>
      <p:sp>
        <p:nvSpPr>
          <p:cNvPr id="9" name="TextBox 8">
            <a:extLst>
              <a:ext uri="{FF2B5EF4-FFF2-40B4-BE49-F238E27FC236}">
                <a16:creationId xmlns:a16="http://schemas.microsoft.com/office/drawing/2014/main" id="{61924130-D5B9-E74B-A0B3-419741873A1C}"/>
              </a:ext>
            </a:extLst>
          </p:cNvPr>
          <p:cNvSpPr txBox="1"/>
          <p:nvPr/>
        </p:nvSpPr>
        <p:spPr>
          <a:xfrm>
            <a:off x="288099" y="200416"/>
            <a:ext cx="4479303" cy="461665"/>
          </a:xfrm>
          <a:prstGeom prst="rect">
            <a:avLst/>
          </a:prstGeom>
          <a:noFill/>
        </p:spPr>
        <p:txBody>
          <a:bodyPr wrap="none" rtlCol="0">
            <a:spAutoFit/>
          </a:bodyPr>
          <a:lstStyle/>
          <a:p>
            <a:r>
              <a:rPr lang="en-US" sz="2400" dirty="0"/>
              <a:t>Standard Hall D photon beam line:</a:t>
            </a:r>
          </a:p>
        </p:txBody>
      </p:sp>
    </p:spTree>
    <p:extLst>
      <p:ext uri="{BB962C8B-B14F-4D97-AF65-F5344CB8AC3E}">
        <p14:creationId xmlns:p14="http://schemas.microsoft.com/office/powerpoint/2010/main" val="31315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68034-B7E2-314A-AB1C-6CC54538F638}"/>
              </a:ext>
            </a:extLst>
          </p:cNvPr>
          <p:cNvSpPr txBox="1"/>
          <p:nvPr/>
        </p:nvSpPr>
        <p:spPr>
          <a:xfrm>
            <a:off x="225469" y="324325"/>
            <a:ext cx="5832109" cy="646331"/>
          </a:xfrm>
          <a:prstGeom prst="rect">
            <a:avLst/>
          </a:prstGeom>
          <a:noFill/>
        </p:spPr>
        <p:txBody>
          <a:bodyPr wrap="none" rtlCol="0">
            <a:spAutoFit/>
          </a:bodyPr>
          <a:lstStyle/>
          <a:p>
            <a:r>
              <a:rPr lang="en-US" dirty="0"/>
              <a:t>Coherent Bremsstrahlung on standard diamond crystal wafer</a:t>
            </a:r>
          </a:p>
          <a:p>
            <a:r>
              <a:rPr lang="en-US" dirty="0"/>
              <a:t>Collimation -&gt; coherent peak at 8.4-9 GeV</a:t>
            </a:r>
          </a:p>
        </p:txBody>
      </p:sp>
      <p:sp>
        <p:nvSpPr>
          <p:cNvPr id="12" name="TextBox 11">
            <a:extLst>
              <a:ext uri="{FF2B5EF4-FFF2-40B4-BE49-F238E27FC236}">
                <a16:creationId xmlns:a16="http://schemas.microsoft.com/office/drawing/2014/main" id="{6520E30E-374F-3645-8C46-2D9CC8A654CA}"/>
              </a:ext>
            </a:extLst>
          </p:cNvPr>
          <p:cNvSpPr txBox="1"/>
          <p:nvPr/>
        </p:nvSpPr>
        <p:spPr>
          <a:xfrm>
            <a:off x="2928953" y="1580293"/>
            <a:ext cx="2250296" cy="646331"/>
          </a:xfrm>
          <a:prstGeom prst="rect">
            <a:avLst/>
          </a:prstGeom>
          <a:noFill/>
        </p:spPr>
        <p:txBody>
          <a:bodyPr wrap="none" rtlCol="0">
            <a:spAutoFit/>
          </a:bodyPr>
          <a:lstStyle/>
          <a:p>
            <a:pPr algn="ctr"/>
            <a:r>
              <a:rPr lang="en-US" dirty="0"/>
              <a:t>Standard </a:t>
            </a:r>
            <a:r>
              <a:rPr lang="en-US" dirty="0" err="1"/>
              <a:t>GlueX</a:t>
            </a:r>
            <a:r>
              <a:rPr lang="en-US" dirty="0"/>
              <a:t> target</a:t>
            </a:r>
          </a:p>
          <a:p>
            <a:pPr algn="ctr"/>
            <a:r>
              <a:rPr lang="en-US" dirty="0"/>
              <a:t> is 30cm LH2</a:t>
            </a:r>
          </a:p>
        </p:txBody>
      </p:sp>
      <p:grpSp>
        <p:nvGrpSpPr>
          <p:cNvPr id="18" name="Group 17">
            <a:extLst>
              <a:ext uri="{FF2B5EF4-FFF2-40B4-BE49-F238E27FC236}">
                <a16:creationId xmlns:a16="http://schemas.microsoft.com/office/drawing/2014/main" id="{B538D07A-FD1A-D948-939D-2372499D1B8A}"/>
              </a:ext>
            </a:extLst>
          </p:cNvPr>
          <p:cNvGrpSpPr/>
          <p:nvPr/>
        </p:nvGrpSpPr>
        <p:grpSpPr>
          <a:xfrm>
            <a:off x="1263028" y="1580293"/>
            <a:ext cx="7083481" cy="3924896"/>
            <a:chOff x="787038" y="2933104"/>
            <a:chExt cx="7083481" cy="3924896"/>
          </a:xfrm>
        </p:grpSpPr>
        <p:pic>
          <p:nvPicPr>
            <p:cNvPr id="6" name="Picture 5">
              <a:extLst>
                <a:ext uri="{FF2B5EF4-FFF2-40B4-BE49-F238E27FC236}">
                  <a16:creationId xmlns:a16="http://schemas.microsoft.com/office/drawing/2014/main" id="{61484A8D-7D66-644B-A18C-F355A51FEB2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7038" y="2933104"/>
              <a:ext cx="7083481" cy="3924896"/>
            </a:xfrm>
            <a:prstGeom prst="rect">
              <a:avLst/>
            </a:prstGeom>
          </p:spPr>
        </p:pic>
        <p:sp>
          <p:nvSpPr>
            <p:cNvPr id="13" name="TextBox 12">
              <a:extLst>
                <a:ext uri="{FF2B5EF4-FFF2-40B4-BE49-F238E27FC236}">
                  <a16:creationId xmlns:a16="http://schemas.microsoft.com/office/drawing/2014/main" id="{868172C0-3B10-E54A-AEC9-9DF63964AA44}"/>
                </a:ext>
              </a:extLst>
            </p:cNvPr>
            <p:cNvSpPr txBox="1"/>
            <p:nvPr/>
          </p:nvSpPr>
          <p:spPr>
            <a:xfrm>
              <a:off x="3272264" y="3668295"/>
              <a:ext cx="1186094" cy="307777"/>
            </a:xfrm>
            <a:prstGeom prst="rect">
              <a:avLst/>
            </a:prstGeom>
            <a:noFill/>
          </p:spPr>
          <p:txBody>
            <a:bodyPr wrap="none" rtlCol="0">
              <a:spAutoFit/>
            </a:bodyPr>
            <a:lstStyle/>
            <a:p>
              <a:pPr algn="ctr"/>
              <a:r>
                <a:rPr lang="en-US" sz="1400" b="1" dirty="0"/>
                <a:t>start counter </a:t>
              </a:r>
            </a:p>
          </p:txBody>
        </p:sp>
        <p:cxnSp>
          <p:nvCxnSpPr>
            <p:cNvPr id="15" name="Straight Connector 14">
              <a:extLst>
                <a:ext uri="{FF2B5EF4-FFF2-40B4-BE49-F238E27FC236}">
                  <a16:creationId xmlns:a16="http://schemas.microsoft.com/office/drawing/2014/main" id="{79C27175-EA9A-074B-AF6C-635D057D384D}"/>
                </a:ext>
              </a:extLst>
            </p:cNvPr>
            <p:cNvCxnSpPr>
              <a:cxnSpLocks/>
            </p:cNvCxnSpPr>
            <p:nvPr/>
          </p:nvCxnSpPr>
          <p:spPr>
            <a:xfrm>
              <a:off x="4108537" y="3994321"/>
              <a:ext cx="1189444" cy="9012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4FC6013-5517-354E-A037-F64DB86D8306}"/>
              </a:ext>
            </a:extLst>
          </p:cNvPr>
          <p:cNvSpPr txBox="1"/>
          <p:nvPr/>
        </p:nvSpPr>
        <p:spPr>
          <a:xfrm>
            <a:off x="8963293" y="2226624"/>
            <a:ext cx="2917658" cy="1200329"/>
          </a:xfrm>
          <a:prstGeom prst="rect">
            <a:avLst/>
          </a:prstGeom>
          <a:noFill/>
        </p:spPr>
        <p:txBody>
          <a:bodyPr wrap="none" rtlCol="0">
            <a:spAutoFit/>
          </a:bodyPr>
          <a:lstStyle/>
          <a:p>
            <a:pPr algn="ctr"/>
            <a:r>
              <a:rPr lang="en-US" sz="2400" dirty="0"/>
              <a:t>Hadrons: </a:t>
            </a:r>
            <a:r>
              <a:rPr lang="en-US" sz="2400" dirty="0" err="1"/>
              <a:t>σ</a:t>
            </a:r>
            <a:r>
              <a:rPr lang="en-US" sz="2400" baseline="-25000" dirty="0" err="1"/>
              <a:t>p</a:t>
            </a:r>
            <a:r>
              <a:rPr lang="en-US" sz="2400" dirty="0"/>
              <a:t>/p ∼ 1-3%</a:t>
            </a:r>
          </a:p>
          <a:p>
            <a:pPr algn="ctr"/>
            <a:r>
              <a:rPr lang="en-US" sz="2400" dirty="0"/>
              <a:t>𝛾: </a:t>
            </a:r>
            <a:r>
              <a:rPr lang="en-US" sz="2400" dirty="0" err="1"/>
              <a:t>σ</a:t>
            </a:r>
            <a:r>
              <a:rPr lang="en-US" sz="2400" baseline="-25000" dirty="0" err="1"/>
              <a:t>E</a:t>
            </a:r>
            <a:r>
              <a:rPr lang="en-US" sz="2400" dirty="0"/>
              <a:t>/E ∼ 6%/√E⊕2%</a:t>
            </a:r>
          </a:p>
          <a:p>
            <a:pPr algn="ctr"/>
            <a:r>
              <a:rPr lang="en-US" sz="2400" dirty="0"/>
              <a:t>Acceptance 1°-20°</a:t>
            </a:r>
          </a:p>
        </p:txBody>
      </p:sp>
      <p:sp>
        <p:nvSpPr>
          <p:cNvPr id="19" name="TextBox 18">
            <a:extLst>
              <a:ext uri="{FF2B5EF4-FFF2-40B4-BE49-F238E27FC236}">
                <a16:creationId xmlns:a16="http://schemas.microsoft.com/office/drawing/2014/main" id="{ACF55101-6BB6-BD47-9398-67EB38CA5179}"/>
              </a:ext>
            </a:extLst>
          </p:cNvPr>
          <p:cNvSpPr txBox="1"/>
          <p:nvPr/>
        </p:nvSpPr>
        <p:spPr>
          <a:xfrm>
            <a:off x="6819248" y="5320523"/>
            <a:ext cx="3937360" cy="369332"/>
          </a:xfrm>
          <a:prstGeom prst="rect">
            <a:avLst/>
          </a:prstGeom>
          <a:noFill/>
        </p:spPr>
        <p:txBody>
          <a:bodyPr wrap="none" rtlCol="0">
            <a:spAutoFit/>
          </a:bodyPr>
          <a:lstStyle/>
          <a:p>
            <a:r>
              <a:rPr lang="en-US" dirty="0"/>
              <a:t>2.2 T solenoid provides field for tracking</a:t>
            </a:r>
          </a:p>
        </p:txBody>
      </p:sp>
    </p:spTree>
    <p:extLst>
      <p:ext uri="{BB962C8B-B14F-4D97-AF65-F5344CB8AC3E}">
        <p14:creationId xmlns:p14="http://schemas.microsoft.com/office/powerpoint/2010/main" val="70902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2AA8E-4283-B540-BC4A-32841E9E7F5F}"/>
              </a:ext>
            </a:extLst>
          </p:cNvPr>
          <p:cNvSpPr txBox="1"/>
          <p:nvPr/>
        </p:nvSpPr>
        <p:spPr>
          <a:xfrm>
            <a:off x="4107052" y="295401"/>
            <a:ext cx="3034933" cy="523220"/>
          </a:xfrm>
          <a:prstGeom prst="rect">
            <a:avLst/>
          </a:prstGeom>
          <a:noFill/>
        </p:spPr>
        <p:txBody>
          <a:bodyPr wrap="none" rtlCol="0">
            <a:spAutoFit/>
          </a:bodyPr>
          <a:lstStyle/>
          <a:p>
            <a:r>
              <a:rPr lang="en-US" sz="2800" dirty="0"/>
              <a:t>Run Plan Summary:</a:t>
            </a:r>
          </a:p>
        </p:txBody>
      </p:sp>
      <p:pic>
        <p:nvPicPr>
          <p:cNvPr id="3" name="Picture 2">
            <a:extLst>
              <a:ext uri="{FF2B5EF4-FFF2-40B4-BE49-F238E27FC236}">
                <a16:creationId xmlns:a16="http://schemas.microsoft.com/office/drawing/2014/main" id="{91B899CD-3A30-1948-8CE9-E18064F04F6A}"/>
              </a:ext>
            </a:extLst>
          </p:cNvPr>
          <p:cNvPicPr>
            <a:picLocks noChangeAspect="1"/>
          </p:cNvPicPr>
          <p:nvPr/>
        </p:nvPicPr>
        <p:blipFill>
          <a:blip r:embed="rId2"/>
          <a:stretch>
            <a:fillRect/>
          </a:stretch>
        </p:blipFill>
        <p:spPr>
          <a:xfrm>
            <a:off x="2593087" y="3123608"/>
            <a:ext cx="6697948" cy="2143763"/>
          </a:xfrm>
          <a:prstGeom prst="rect">
            <a:avLst/>
          </a:prstGeom>
        </p:spPr>
      </p:pic>
      <p:sp>
        <p:nvSpPr>
          <p:cNvPr id="4" name="TextBox 3">
            <a:extLst>
              <a:ext uri="{FF2B5EF4-FFF2-40B4-BE49-F238E27FC236}">
                <a16:creationId xmlns:a16="http://schemas.microsoft.com/office/drawing/2014/main" id="{89B6BD45-01F9-8046-81A3-835153AEC91D}"/>
              </a:ext>
            </a:extLst>
          </p:cNvPr>
          <p:cNvSpPr txBox="1"/>
          <p:nvPr/>
        </p:nvSpPr>
        <p:spPr>
          <a:xfrm>
            <a:off x="4283901" y="1039660"/>
            <a:ext cx="2603791" cy="830997"/>
          </a:xfrm>
          <a:prstGeom prst="rect">
            <a:avLst/>
          </a:prstGeom>
          <a:noFill/>
        </p:spPr>
        <p:txBody>
          <a:bodyPr wrap="none" rtlCol="0">
            <a:spAutoFit/>
          </a:bodyPr>
          <a:lstStyle/>
          <a:p>
            <a:pPr algn="ctr"/>
            <a:r>
              <a:rPr lang="en-US" sz="2400" dirty="0"/>
              <a:t>13 days data-taking</a:t>
            </a:r>
          </a:p>
          <a:p>
            <a:pPr algn="ctr"/>
            <a:r>
              <a:rPr lang="en-US" sz="2400" dirty="0"/>
              <a:t>+ 8 shifts overhead</a:t>
            </a:r>
          </a:p>
        </p:txBody>
      </p:sp>
      <p:sp>
        <p:nvSpPr>
          <p:cNvPr id="5" name="TextBox 4">
            <a:extLst>
              <a:ext uri="{FF2B5EF4-FFF2-40B4-BE49-F238E27FC236}">
                <a16:creationId xmlns:a16="http://schemas.microsoft.com/office/drawing/2014/main" id="{29E7B822-897E-AB47-B290-8A8E93155EF5}"/>
              </a:ext>
            </a:extLst>
          </p:cNvPr>
          <p:cNvSpPr txBox="1"/>
          <p:nvPr/>
        </p:nvSpPr>
        <p:spPr>
          <a:xfrm>
            <a:off x="4334005" y="2754276"/>
            <a:ext cx="2815066" cy="369332"/>
          </a:xfrm>
          <a:prstGeom prst="rect">
            <a:avLst/>
          </a:prstGeom>
          <a:noFill/>
        </p:spPr>
        <p:txBody>
          <a:bodyPr wrap="none" rtlCol="0">
            <a:spAutoFit/>
          </a:bodyPr>
          <a:lstStyle/>
          <a:p>
            <a:r>
              <a:rPr lang="en-US" dirty="0"/>
              <a:t>Targets: 12C foil, D, and 4He</a:t>
            </a:r>
          </a:p>
        </p:txBody>
      </p:sp>
    </p:spTree>
    <p:extLst>
      <p:ext uri="{BB962C8B-B14F-4D97-AF65-F5344CB8AC3E}">
        <p14:creationId xmlns:p14="http://schemas.microsoft.com/office/powerpoint/2010/main" val="368344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61742A-9542-524C-B4FE-A637570AF259}"/>
              </a:ext>
            </a:extLst>
          </p:cNvPr>
          <p:cNvSpPr txBox="1"/>
          <p:nvPr/>
        </p:nvSpPr>
        <p:spPr>
          <a:xfrm>
            <a:off x="4815290" y="163796"/>
            <a:ext cx="1364476" cy="461665"/>
          </a:xfrm>
          <a:prstGeom prst="rect">
            <a:avLst/>
          </a:prstGeom>
          <a:noFill/>
        </p:spPr>
        <p:txBody>
          <a:bodyPr wrap="none" rtlCol="0">
            <a:spAutoFit/>
          </a:bodyPr>
          <a:lstStyle/>
          <a:p>
            <a:r>
              <a:rPr lang="en-US" sz="2400" dirty="0"/>
              <a:t>Run Plan:</a:t>
            </a:r>
          </a:p>
        </p:txBody>
      </p:sp>
      <p:graphicFrame>
        <p:nvGraphicFramePr>
          <p:cNvPr id="2" name="Table 1">
            <a:extLst>
              <a:ext uri="{FF2B5EF4-FFF2-40B4-BE49-F238E27FC236}">
                <a16:creationId xmlns:a16="http://schemas.microsoft.com/office/drawing/2014/main" id="{5EC3D962-8169-F646-A20A-96059D63AFBA}"/>
              </a:ext>
            </a:extLst>
          </p:cNvPr>
          <p:cNvGraphicFramePr>
            <a:graphicFrameLocks noGrp="1"/>
          </p:cNvGraphicFramePr>
          <p:nvPr>
            <p:extLst>
              <p:ext uri="{D42A27DB-BD31-4B8C-83A1-F6EECF244321}">
                <p14:modId xmlns:p14="http://schemas.microsoft.com/office/powerpoint/2010/main" val="2141126126"/>
              </p:ext>
            </p:extLst>
          </p:nvPr>
        </p:nvGraphicFramePr>
        <p:xfrm>
          <a:off x="969369" y="625461"/>
          <a:ext cx="9707671" cy="5791200"/>
        </p:xfrm>
        <a:graphic>
          <a:graphicData uri="http://schemas.openxmlformats.org/drawingml/2006/table">
            <a:tbl>
              <a:tblPr firstRow="1" firstCol="1" bandRow="1">
                <a:tableStyleId>{5C22544A-7EE6-4342-B048-85BDC9FD1C3A}</a:tableStyleId>
              </a:tblPr>
              <a:tblGrid>
                <a:gridCol w="2650723">
                  <a:extLst>
                    <a:ext uri="{9D8B030D-6E8A-4147-A177-3AD203B41FA5}">
                      <a16:colId xmlns:a16="http://schemas.microsoft.com/office/drawing/2014/main" val="1041782116"/>
                    </a:ext>
                  </a:extLst>
                </a:gridCol>
                <a:gridCol w="3569585">
                  <a:extLst>
                    <a:ext uri="{9D8B030D-6E8A-4147-A177-3AD203B41FA5}">
                      <a16:colId xmlns:a16="http://schemas.microsoft.com/office/drawing/2014/main" val="644382087"/>
                    </a:ext>
                  </a:extLst>
                </a:gridCol>
                <a:gridCol w="2015538">
                  <a:extLst>
                    <a:ext uri="{9D8B030D-6E8A-4147-A177-3AD203B41FA5}">
                      <a16:colId xmlns:a16="http://schemas.microsoft.com/office/drawing/2014/main" val="2562810608"/>
                    </a:ext>
                  </a:extLst>
                </a:gridCol>
                <a:gridCol w="1471825">
                  <a:extLst>
                    <a:ext uri="{9D8B030D-6E8A-4147-A177-3AD203B41FA5}">
                      <a16:colId xmlns:a16="http://schemas.microsoft.com/office/drawing/2014/main" val="3905134799"/>
                    </a:ext>
                  </a:extLst>
                </a:gridCol>
              </a:tblGrid>
              <a:tr h="279367">
                <a:tc>
                  <a:txBody>
                    <a:bodyPr/>
                    <a:lstStyle/>
                    <a:p>
                      <a:pPr marL="0" marR="0" algn="ctr">
                        <a:spcBef>
                          <a:spcPts val="0"/>
                        </a:spcBef>
                        <a:spcAft>
                          <a:spcPts val="0"/>
                        </a:spcAft>
                      </a:pPr>
                      <a:r>
                        <a:rPr lang="en-US" sz="2000" dirty="0">
                          <a:effectLst/>
                        </a:rPr>
                        <a:t>Condition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Scheduled Work</a:t>
                      </a:r>
                    </a:p>
                    <a:p>
                      <a:pPr marL="0" marR="0" algn="ctr">
                        <a:spcBef>
                          <a:spcPts val="0"/>
                        </a:spcBef>
                        <a:spcAft>
                          <a:spcPts val="0"/>
                        </a:spcAft>
                      </a:pPr>
                      <a:r>
                        <a:rPr lang="en-US" sz="2000">
                          <a:effectLst/>
                        </a:rPr>
                        <a:t>(Activities)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Total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Beam Conditions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4129899906"/>
                  </a:ext>
                </a:extLst>
              </a:tr>
              <a:tr h="139684">
                <a:tc>
                  <a:txBody>
                    <a:bodyPr/>
                    <a:lstStyle/>
                    <a:p>
                      <a:pPr marL="0" marR="0" algn="ctr">
                        <a:spcBef>
                          <a:spcPts val="0"/>
                        </a:spcBef>
                        <a:spcAft>
                          <a:spcPts val="0"/>
                        </a:spcAft>
                      </a:pPr>
                      <a:r>
                        <a:rPr lang="en-US" sz="2000" dirty="0">
                          <a:effectLst/>
                        </a:rPr>
                        <a:t>Pre-experiment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Install C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3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no beam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836240600"/>
                  </a:ext>
                </a:extLst>
              </a:tr>
              <a:tr h="1220897">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Disassemble beam pipe.  Retract target.  Remove Start Counter (ST).  Remove vacuum snout.  Remove GlueX cell.  Mount carbon foils (survey). Attach vacuum snout.  Attach ST.  Target in place.  Assemble beam pipe.  Pump vacuum*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l">
                        <a:spcBef>
                          <a:spcPts val="0"/>
                        </a:spcBef>
                        <a:spcAft>
                          <a:spcPts val="0"/>
                        </a:spcAft>
                      </a:pPr>
                      <a:r>
                        <a:rPr lang="en-US" sz="2000" dirty="0">
                          <a:effectLst/>
                        </a:rPr>
                        <a:t>1 shift assembly</a:t>
                      </a:r>
                    </a:p>
                    <a:p>
                      <a:pPr marL="0" marR="0" algn="l">
                        <a:spcBef>
                          <a:spcPts val="0"/>
                        </a:spcBef>
                        <a:spcAft>
                          <a:spcPts val="0"/>
                        </a:spcAft>
                      </a:pPr>
                      <a:r>
                        <a:rPr lang="en-US" sz="2000" dirty="0">
                          <a:effectLst/>
                        </a:rPr>
                        <a:t>1 shift for survey &amp; align</a:t>
                      </a:r>
                    </a:p>
                    <a:p>
                      <a:pPr marL="0" marR="0" algn="l">
                        <a:spcBef>
                          <a:spcPts val="0"/>
                        </a:spcBef>
                        <a:spcAft>
                          <a:spcPts val="0"/>
                        </a:spcAft>
                      </a:pPr>
                      <a:r>
                        <a:rPr lang="en-US" sz="2000" dirty="0">
                          <a:effectLst/>
                        </a:rPr>
                        <a:t>1 shift for pumping vacuum*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694184212"/>
                  </a:ext>
                </a:extLst>
              </a:tr>
              <a:tr h="139684">
                <a:tc>
                  <a:txBody>
                    <a:bodyPr/>
                    <a:lstStyle/>
                    <a:p>
                      <a:pPr marL="0" marR="0" algn="ctr">
                        <a:spcBef>
                          <a:spcPts val="0"/>
                        </a:spcBef>
                        <a:spcAft>
                          <a:spcPts val="0"/>
                        </a:spcAft>
                      </a:pPr>
                      <a:r>
                        <a:rPr lang="en-US" sz="2000">
                          <a:effectLst/>
                        </a:rPr>
                        <a:t>Detector checkout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2.5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140 </a:t>
                      </a:r>
                      <a:r>
                        <a:rPr lang="en-US" sz="2000" dirty="0" err="1">
                          <a:effectLst/>
                        </a:rPr>
                        <a:t>nA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38458746"/>
                  </a:ext>
                </a:extLst>
              </a:tr>
              <a:tr h="678275">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Establish typical  tagged photon beam,  check/calibrate sub-detectors, Trigger, and DAQ </a:t>
                      </a:r>
                    </a:p>
                    <a:p>
                      <a:pPr marL="0" marR="0">
                        <a:spcBef>
                          <a:spcPts val="0"/>
                        </a:spcBef>
                        <a:spcAft>
                          <a:spcPts val="0"/>
                        </a:spcAft>
                      </a:pPr>
                      <a:r>
                        <a:rPr lang="en-US" sz="2000" dirty="0">
                          <a:effectLst/>
                        </a:rPr>
                        <a:t>(some tests can be done during pumping vacuum)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205341927"/>
                  </a:ext>
                </a:extLst>
              </a:tr>
              <a:tr h="139684">
                <a:tc>
                  <a:txBody>
                    <a:bodyPr/>
                    <a:lstStyle/>
                    <a:p>
                      <a:pPr marL="0" marR="0" algn="ctr">
                        <a:spcBef>
                          <a:spcPts val="0"/>
                        </a:spcBef>
                        <a:spcAft>
                          <a:spcPts val="0"/>
                        </a:spcAft>
                      </a:pPr>
                      <a:r>
                        <a:rPr lang="en-US" sz="2000" dirty="0">
                          <a:solidFill>
                            <a:schemeClr val="bg1"/>
                          </a:solidFill>
                          <a:effectLst/>
                        </a:rPr>
                        <a:t>Run with C target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solidFill>
                            <a:srgbClr val="FF0000"/>
                          </a:solidFill>
                          <a:effectLst/>
                        </a:rPr>
                        <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7 days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543158101"/>
                  </a:ext>
                </a:extLst>
              </a:tr>
            </a:tbl>
          </a:graphicData>
        </a:graphic>
      </p:graphicFrame>
      <p:sp>
        <p:nvSpPr>
          <p:cNvPr id="7" name="TextBox 6">
            <a:extLst>
              <a:ext uri="{FF2B5EF4-FFF2-40B4-BE49-F238E27FC236}">
                <a16:creationId xmlns:a16="http://schemas.microsoft.com/office/drawing/2014/main" id="{91860DB9-7C5F-C641-86C0-150DE95B78BA}"/>
              </a:ext>
            </a:extLst>
          </p:cNvPr>
          <p:cNvSpPr txBox="1"/>
          <p:nvPr/>
        </p:nvSpPr>
        <p:spPr>
          <a:xfrm>
            <a:off x="10677040" y="3521061"/>
            <a:ext cx="1419617" cy="646331"/>
          </a:xfrm>
          <a:prstGeom prst="rect">
            <a:avLst/>
          </a:prstGeom>
          <a:noFill/>
        </p:spPr>
        <p:txBody>
          <a:bodyPr wrap="square" rtlCol="0">
            <a:spAutoFit/>
          </a:bodyPr>
          <a:lstStyle/>
          <a:p>
            <a:pPr algn="ctr"/>
            <a:r>
              <a:rPr lang="en-US" dirty="0"/>
              <a:t>*Hall in Beam Permit</a:t>
            </a:r>
          </a:p>
        </p:txBody>
      </p:sp>
    </p:spTree>
    <p:extLst>
      <p:ext uri="{BB962C8B-B14F-4D97-AF65-F5344CB8AC3E}">
        <p14:creationId xmlns:p14="http://schemas.microsoft.com/office/powerpoint/2010/main" val="414765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99312D-8557-C64A-86E6-D3DEFA06554E}"/>
              </a:ext>
            </a:extLst>
          </p:cNvPr>
          <p:cNvGraphicFramePr>
            <a:graphicFrameLocks noGrp="1"/>
          </p:cNvGraphicFramePr>
          <p:nvPr>
            <p:extLst>
              <p:ext uri="{D42A27DB-BD31-4B8C-83A1-F6EECF244321}">
                <p14:modId xmlns:p14="http://schemas.microsoft.com/office/powerpoint/2010/main" val="2727939885"/>
              </p:ext>
            </p:extLst>
          </p:nvPr>
        </p:nvGraphicFramePr>
        <p:xfrm>
          <a:off x="951978" y="625461"/>
          <a:ext cx="9707671" cy="6096000"/>
        </p:xfrm>
        <a:graphic>
          <a:graphicData uri="http://schemas.openxmlformats.org/drawingml/2006/table">
            <a:tbl>
              <a:tblPr firstRow="1" firstCol="1" bandRow="1">
                <a:tableStyleId>{5C22544A-7EE6-4342-B048-85BDC9FD1C3A}</a:tableStyleId>
              </a:tblPr>
              <a:tblGrid>
                <a:gridCol w="2650723">
                  <a:extLst>
                    <a:ext uri="{9D8B030D-6E8A-4147-A177-3AD203B41FA5}">
                      <a16:colId xmlns:a16="http://schemas.microsoft.com/office/drawing/2014/main" val="1041782116"/>
                    </a:ext>
                  </a:extLst>
                </a:gridCol>
                <a:gridCol w="3569585">
                  <a:extLst>
                    <a:ext uri="{9D8B030D-6E8A-4147-A177-3AD203B41FA5}">
                      <a16:colId xmlns:a16="http://schemas.microsoft.com/office/drawing/2014/main" val="644382087"/>
                    </a:ext>
                  </a:extLst>
                </a:gridCol>
                <a:gridCol w="2015538">
                  <a:extLst>
                    <a:ext uri="{9D8B030D-6E8A-4147-A177-3AD203B41FA5}">
                      <a16:colId xmlns:a16="http://schemas.microsoft.com/office/drawing/2014/main" val="2562810608"/>
                    </a:ext>
                  </a:extLst>
                </a:gridCol>
                <a:gridCol w="1471825">
                  <a:extLst>
                    <a:ext uri="{9D8B030D-6E8A-4147-A177-3AD203B41FA5}">
                      <a16:colId xmlns:a16="http://schemas.microsoft.com/office/drawing/2014/main" val="3905134799"/>
                    </a:ext>
                  </a:extLst>
                </a:gridCol>
              </a:tblGrid>
              <a:tr h="279367">
                <a:tc>
                  <a:txBody>
                    <a:bodyPr/>
                    <a:lstStyle/>
                    <a:p>
                      <a:pPr marL="0" marR="0" algn="ctr">
                        <a:spcBef>
                          <a:spcPts val="0"/>
                        </a:spcBef>
                        <a:spcAft>
                          <a:spcPts val="0"/>
                        </a:spcAft>
                      </a:pPr>
                      <a:r>
                        <a:rPr lang="en-US" sz="2000" dirty="0">
                          <a:effectLst/>
                        </a:rPr>
                        <a:t>Condition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Scheduled Work</a:t>
                      </a:r>
                    </a:p>
                    <a:p>
                      <a:pPr marL="0" marR="0" algn="ctr">
                        <a:spcBef>
                          <a:spcPts val="0"/>
                        </a:spcBef>
                        <a:spcAft>
                          <a:spcPts val="0"/>
                        </a:spcAft>
                      </a:pPr>
                      <a:r>
                        <a:rPr lang="en-US" sz="2000" dirty="0">
                          <a:effectLst/>
                        </a:rPr>
                        <a:t>(Activities)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Total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Beam Conditions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4129899906"/>
                  </a:ext>
                </a:extLst>
              </a:tr>
              <a:tr h="139684">
                <a:tc>
                  <a:txBody>
                    <a:bodyPr/>
                    <a:lstStyle/>
                    <a:p>
                      <a:pPr marL="0" marR="0" algn="ctr">
                        <a:spcBef>
                          <a:spcPts val="0"/>
                        </a:spcBef>
                        <a:spcAft>
                          <a:spcPts val="0"/>
                        </a:spcAft>
                      </a:pPr>
                      <a:r>
                        <a:rPr lang="en-US" sz="2000">
                          <a:effectLst/>
                        </a:rPr>
                        <a:t>Target change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Install liquid D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3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no beam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03852919"/>
                  </a:ext>
                </a:extLst>
              </a:tr>
              <a:tr h="1220897">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Disassemble beam pipe.  Retract target.  Remove ST.  Remove vacuum snout.  Remove carbon foils.  Mount </a:t>
                      </a:r>
                      <a:r>
                        <a:rPr lang="en-US" sz="2000" dirty="0" err="1">
                          <a:effectLst/>
                        </a:rPr>
                        <a:t>GlueX</a:t>
                      </a:r>
                      <a:r>
                        <a:rPr lang="en-US" sz="2000" dirty="0">
                          <a:effectLst/>
                        </a:rPr>
                        <a:t> cell.  Survey. Mount heat shield (needed for helium).  Attach vacuum snout.  Attach ST.  Target in place.  Assemble beam pipe.  Pump vacuum*.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l">
                        <a:spcBef>
                          <a:spcPts val="0"/>
                        </a:spcBef>
                        <a:spcAft>
                          <a:spcPts val="0"/>
                        </a:spcAft>
                      </a:pPr>
                      <a:r>
                        <a:rPr lang="en-US" sz="2000" dirty="0">
                          <a:effectLst/>
                        </a:rPr>
                        <a:t>1 shift assembly </a:t>
                      </a:r>
                    </a:p>
                    <a:p>
                      <a:pPr marL="0" marR="0" algn="l">
                        <a:spcBef>
                          <a:spcPts val="0"/>
                        </a:spcBef>
                        <a:spcAft>
                          <a:spcPts val="0"/>
                        </a:spcAft>
                      </a:pPr>
                      <a:r>
                        <a:rPr lang="en-US" sz="2000" dirty="0">
                          <a:effectLst/>
                        </a:rPr>
                        <a:t>1 shift for survey &amp; align </a:t>
                      </a:r>
                    </a:p>
                    <a:p>
                      <a:pPr marL="0" marR="0" algn="l">
                        <a:spcBef>
                          <a:spcPts val="0"/>
                        </a:spcBef>
                        <a:spcAft>
                          <a:spcPts val="0"/>
                        </a:spcAft>
                      </a:pPr>
                      <a:r>
                        <a:rPr lang="en-US" sz="2000" dirty="0">
                          <a:effectLst/>
                        </a:rPr>
                        <a:t>1 shift for pumping vacuum* </a:t>
                      </a:r>
                    </a:p>
                    <a:p>
                      <a:pPr marL="0" marR="0" algn="l">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044380408"/>
                  </a:ext>
                </a:extLst>
              </a:tr>
              <a:tr h="139684">
                <a:tc>
                  <a:txBody>
                    <a:bodyPr/>
                    <a:lstStyle/>
                    <a:p>
                      <a:pPr marL="0" marR="0" algn="ctr">
                        <a:spcBef>
                          <a:spcPts val="0"/>
                        </a:spcBef>
                        <a:spcAft>
                          <a:spcPts val="0"/>
                        </a:spcAft>
                      </a:pPr>
                      <a:r>
                        <a:rPr lang="en-US" sz="2000">
                          <a:effectLst/>
                        </a:rPr>
                        <a:t>Run with empty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0.5 days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961559692"/>
                  </a:ext>
                </a:extLst>
              </a:tr>
              <a:tr h="139684">
                <a:tc>
                  <a:txBody>
                    <a:bodyPr/>
                    <a:lstStyle/>
                    <a:p>
                      <a:pPr marL="0" marR="0" algn="ctr">
                        <a:spcBef>
                          <a:spcPts val="0"/>
                        </a:spcBef>
                        <a:spcAft>
                          <a:spcPts val="0"/>
                        </a:spcAft>
                      </a:pPr>
                      <a:r>
                        <a:rPr lang="en-US" sz="2000">
                          <a:effectLst/>
                        </a:rPr>
                        <a:t>Target preparation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Cool target*.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1 shift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3223359643"/>
                  </a:ext>
                </a:extLst>
              </a:tr>
              <a:tr h="139684">
                <a:tc>
                  <a:txBody>
                    <a:bodyPr/>
                    <a:lstStyle/>
                    <a:p>
                      <a:pPr marL="0" marR="0" algn="ctr">
                        <a:spcBef>
                          <a:spcPts val="0"/>
                        </a:spcBef>
                        <a:spcAft>
                          <a:spcPts val="0"/>
                        </a:spcAft>
                      </a:pPr>
                      <a:r>
                        <a:rPr lang="en-US" sz="2000">
                          <a:effectLst/>
                        </a:rPr>
                        <a:t>Run with D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4.5 days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r>
                        <a:rPr lang="en-US" sz="2000" dirty="0">
                          <a:solidFill>
                            <a:srgbClr val="FF0000"/>
                          </a:solidFill>
                          <a:effectLst/>
                        </a:rPr>
                        <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570206817"/>
                  </a:ext>
                </a:extLst>
              </a:tr>
              <a:tr h="139684">
                <a:tc>
                  <a:txBody>
                    <a:bodyPr/>
                    <a:lstStyle/>
                    <a:p>
                      <a:pPr marL="0" marR="0" algn="ctr">
                        <a:spcBef>
                          <a:spcPts val="0"/>
                        </a:spcBef>
                        <a:spcAft>
                          <a:spcPts val="0"/>
                        </a:spcAft>
                      </a:pPr>
                      <a:r>
                        <a:rPr lang="en-US" sz="2000">
                          <a:effectLst/>
                        </a:rPr>
                        <a:t>Target change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Switch to liquid He target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1.5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739281267"/>
                  </a:ext>
                </a:extLst>
              </a:tr>
              <a:tr h="406966">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Boil LD</a:t>
                      </a:r>
                      <a:r>
                        <a:rPr lang="en-US" sz="2000" baseline="-25000">
                          <a:effectLst/>
                        </a:rPr>
                        <a:t>2</a:t>
                      </a:r>
                      <a:r>
                        <a:rPr lang="en-US" sz="2000">
                          <a:effectLst/>
                        </a:rPr>
                        <a:t>*.  Pump D</a:t>
                      </a:r>
                      <a:r>
                        <a:rPr lang="en-US" sz="2000" baseline="-25000">
                          <a:effectLst/>
                        </a:rPr>
                        <a:t>2</a:t>
                      </a:r>
                      <a:r>
                        <a:rPr lang="en-US" sz="2000">
                          <a:effectLst/>
                        </a:rPr>
                        <a:t> from tanks.  Replace with helium.  Cool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736833713"/>
                  </a:ext>
                </a:extLst>
              </a:tr>
              <a:tr h="139684">
                <a:tc>
                  <a:txBody>
                    <a:bodyPr/>
                    <a:lstStyle/>
                    <a:p>
                      <a:pPr marL="0" marR="0" algn="ctr">
                        <a:spcBef>
                          <a:spcPts val="0"/>
                        </a:spcBef>
                        <a:spcAft>
                          <a:spcPts val="0"/>
                        </a:spcAft>
                      </a:pPr>
                      <a:r>
                        <a:rPr lang="en-US" sz="2000" dirty="0">
                          <a:effectLst/>
                        </a:rPr>
                        <a:t>Run with He target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 day</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513864785"/>
                  </a:ext>
                </a:extLst>
              </a:tr>
            </a:tbl>
          </a:graphicData>
        </a:graphic>
      </p:graphicFrame>
      <p:sp>
        <p:nvSpPr>
          <p:cNvPr id="3" name="TextBox 2">
            <a:extLst>
              <a:ext uri="{FF2B5EF4-FFF2-40B4-BE49-F238E27FC236}">
                <a16:creationId xmlns:a16="http://schemas.microsoft.com/office/drawing/2014/main" id="{A296F9B5-A0BD-EA42-94AE-903C02A156AF}"/>
              </a:ext>
            </a:extLst>
          </p:cNvPr>
          <p:cNvSpPr txBox="1"/>
          <p:nvPr/>
        </p:nvSpPr>
        <p:spPr>
          <a:xfrm>
            <a:off x="4815290" y="163796"/>
            <a:ext cx="2247090" cy="461665"/>
          </a:xfrm>
          <a:prstGeom prst="rect">
            <a:avLst/>
          </a:prstGeom>
          <a:noFill/>
        </p:spPr>
        <p:txBody>
          <a:bodyPr wrap="none" rtlCol="0">
            <a:spAutoFit/>
          </a:bodyPr>
          <a:lstStyle/>
          <a:p>
            <a:r>
              <a:rPr lang="en-US" sz="2400" dirty="0"/>
              <a:t>Run Plan (cont.):</a:t>
            </a:r>
          </a:p>
        </p:txBody>
      </p:sp>
      <p:sp>
        <p:nvSpPr>
          <p:cNvPr id="4" name="TextBox 3">
            <a:extLst>
              <a:ext uri="{FF2B5EF4-FFF2-40B4-BE49-F238E27FC236}">
                <a16:creationId xmlns:a16="http://schemas.microsoft.com/office/drawing/2014/main" id="{78069FD7-827F-7C4C-B5BA-5265242CA1D5}"/>
              </a:ext>
            </a:extLst>
          </p:cNvPr>
          <p:cNvSpPr txBox="1"/>
          <p:nvPr/>
        </p:nvSpPr>
        <p:spPr>
          <a:xfrm>
            <a:off x="10659649" y="2354893"/>
            <a:ext cx="1419617" cy="646331"/>
          </a:xfrm>
          <a:prstGeom prst="rect">
            <a:avLst/>
          </a:prstGeom>
          <a:noFill/>
        </p:spPr>
        <p:txBody>
          <a:bodyPr wrap="square" rtlCol="0">
            <a:spAutoFit/>
          </a:bodyPr>
          <a:lstStyle/>
          <a:p>
            <a:pPr algn="ctr"/>
            <a:r>
              <a:rPr lang="en-US" dirty="0"/>
              <a:t>*Hall in Beam Permit</a:t>
            </a:r>
          </a:p>
        </p:txBody>
      </p:sp>
    </p:spTree>
    <p:extLst>
      <p:ext uri="{BB962C8B-B14F-4D97-AF65-F5344CB8AC3E}">
        <p14:creationId xmlns:p14="http://schemas.microsoft.com/office/powerpoint/2010/main" val="26172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D11668-59A7-D645-A197-C10CA4D303D5}"/>
              </a:ext>
            </a:extLst>
          </p:cNvPr>
          <p:cNvSpPr/>
          <p:nvPr/>
        </p:nvSpPr>
        <p:spPr>
          <a:xfrm>
            <a:off x="793314" y="432086"/>
            <a:ext cx="10066752" cy="764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84A8BB-EBDE-AA45-954B-BC0298A75374}"/>
              </a:ext>
            </a:extLst>
          </p:cNvPr>
          <p:cNvSpPr/>
          <p:nvPr/>
        </p:nvSpPr>
        <p:spPr>
          <a:xfrm>
            <a:off x="793314" y="448891"/>
            <a:ext cx="9979070" cy="1785104"/>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Charge 3: Has the spectrometer, detector configuration been defined, including ownership, maintenance and control during beam operations? </a:t>
            </a:r>
          </a:p>
          <a:p>
            <a:pPr marL="285750" indent="-285750">
              <a:buFont typeface="Arial" panose="020B0604020202020204" pitchFamily="34" charset="0"/>
              <a:buChar char="•"/>
            </a:pPr>
            <a:r>
              <a:rPr lang="en-US" sz="2200" dirty="0" err="1">
                <a:latin typeface="Calibri" panose="020F0502020204030204" pitchFamily="34" charset="0"/>
                <a:ea typeface="Times New Roman" panose="02020603050405020304" pitchFamily="18" charset="0"/>
                <a:cs typeface="Calibri" panose="020F0502020204030204" pitchFamily="34" charset="0"/>
              </a:rPr>
              <a:t>GlueX</a:t>
            </a:r>
            <a:r>
              <a:rPr lang="en-US" sz="2200" dirty="0">
                <a:latin typeface="Calibri" panose="020F0502020204030204" pitchFamily="34" charset="0"/>
                <a:ea typeface="Times New Roman" panose="02020603050405020304" pitchFamily="18" charset="0"/>
                <a:cs typeface="Calibri" panose="020F0502020204030204" pitchFamily="34" charset="0"/>
              </a:rPr>
              <a:t> in standard configuration</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detector support will come from Hall D staff members and have confirmed: </a:t>
            </a: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903901AF-19CC-114F-94B9-EED419B4C861}"/>
              </a:ext>
            </a:extLst>
          </p:cNvPr>
          <p:cNvPicPr>
            <a:picLocks noChangeAspect="1"/>
          </p:cNvPicPr>
          <p:nvPr/>
        </p:nvPicPr>
        <p:blipFill>
          <a:blip r:embed="rId3"/>
          <a:stretch>
            <a:fillRect/>
          </a:stretch>
        </p:blipFill>
        <p:spPr>
          <a:xfrm>
            <a:off x="2279737" y="1909593"/>
            <a:ext cx="6633226" cy="4216166"/>
          </a:xfrm>
          <a:prstGeom prst="rect">
            <a:avLst/>
          </a:prstGeom>
        </p:spPr>
      </p:pic>
      <p:sp>
        <p:nvSpPr>
          <p:cNvPr id="5" name="TextBox 4">
            <a:extLst>
              <a:ext uri="{FF2B5EF4-FFF2-40B4-BE49-F238E27FC236}">
                <a16:creationId xmlns:a16="http://schemas.microsoft.com/office/drawing/2014/main" id="{3C1E1682-5755-BB46-9749-29DA14E6D4FB}"/>
              </a:ext>
            </a:extLst>
          </p:cNvPr>
          <p:cNvSpPr txBox="1"/>
          <p:nvPr/>
        </p:nvSpPr>
        <p:spPr>
          <a:xfrm>
            <a:off x="3329191" y="6125759"/>
            <a:ext cx="4534318" cy="369332"/>
          </a:xfrm>
          <a:prstGeom prst="rect">
            <a:avLst/>
          </a:prstGeom>
          <a:noFill/>
        </p:spPr>
        <p:txBody>
          <a:bodyPr wrap="none" rtlCol="0">
            <a:spAutoFit/>
          </a:bodyPr>
          <a:lstStyle/>
          <a:p>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https://halldweb.jlab.org/level-1/manpower.pdf</a:t>
            </a:r>
            <a:endParaRPr lang="en-US" dirty="0"/>
          </a:p>
        </p:txBody>
      </p:sp>
    </p:spTree>
    <p:extLst>
      <p:ext uri="{BB962C8B-B14F-4D97-AF65-F5344CB8AC3E}">
        <p14:creationId xmlns:p14="http://schemas.microsoft.com/office/powerpoint/2010/main" val="239030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633269-EBF0-744D-9320-3970F8ECE03E}"/>
              </a:ext>
            </a:extLst>
          </p:cNvPr>
          <p:cNvGrpSpPr/>
          <p:nvPr/>
        </p:nvGrpSpPr>
        <p:grpSpPr>
          <a:xfrm>
            <a:off x="1621902" y="1902754"/>
            <a:ext cx="4577357" cy="3706769"/>
            <a:chOff x="6180012" y="2625088"/>
            <a:chExt cx="2439509" cy="4295586"/>
          </a:xfrm>
        </p:grpSpPr>
        <p:grpSp>
          <p:nvGrpSpPr>
            <p:cNvPr id="3" name="Group 2">
              <a:extLst>
                <a:ext uri="{FF2B5EF4-FFF2-40B4-BE49-F238E27FC236}">
                  <a16:creationId xmlns:a16="http://schemas.microsoft.com/office/drawing/2014/main" id="{2FFA33EF-5BA4-BC45-BB2A-57D3B6A6B2FB}"/>
                </a:ext>
              </a:extLst>
            </p:cNvPr>
            <p:cNvGrpSpPr/>
            <p:nvPr/>
          </p:nvGrpSpPr>
          <p:grpSpPr>
            <a:xfrm>
              <a:off x="6180012" y="2625088"/>
              <a:ext cx="2439509" cy="4295586"/>
              <a:chOff x="6178552" y="2625088"/>
              <a:chExt cx="2439509" cy="4295586"/>
            </a:xfrm>
          </p:grpSpPr>
          <p:cxnSp>
            <p:nvCxnSpPr>
              <p:cNvPr id="7" name="Straight Arrow Connector 6">
                <a:extLst>
                  <a:ext uri="{FF2B5EF4-FFF2-40B4-BE49-F238E27FC236}">
                    <a16:creationId xmlns:a16="http://schemas.microsoft.com/office/drawing/2014/main" id="{07474AFE-5C17-714F-AD09-291E9419F4ED}"/>
                  </a:ext>
                </a:extLst>
              </p:cNvPr>
              <p:cNvCxnSpPr>
                <a:cxnSpLocks/>
              </p:cNvCxnSpPr>
              <p:nvPr/>
            </p:nvCxnSpPr>
            <p:spPr>
              <a:xfrm>
                <a:off x="6590397" y="6356349"/>
                <a:ext cx="179461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0E0826A-041F-5546-B3E7-AD8FC86B45F2}"/>
                  </a:ext>
                </a:extLst>
              </p:cNvPr>
              <p:cNvCxnSpPr>
                <a:cxnSpLocks/>
              </p:cNvCxnSpPr>
              <p:nvPr/>
            </p:nvCxnSpPr>
            <p:spPr>
              <a:xfrm flipV="1">
                <a:off x="6590397" y="2892589"/>
                <a:ext cx="0" cy="34637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9553E9-D79D-F44C-AEA8-1FEE4D5A6738}"/>
                  </a:ext>
                </a:extLst>
              </p:cNvPr>
              <p:cNvSpPr txBox="1"/>
              <p:nvPr/>
            </p:nvSpPr>
            <p:spPr>
              <a:xfrm>
                <a:off x="8185705" y="6385674"/>
                <a:ext cx="432356" cy="535000"/>
              </a:xfrm>
              <a:prstGeom prst="rect">
                <a:avLst/>
              </a:prstGeom>
              <a:noFill/>
            </p:spPr>
            <p:txBody>
              <a:bodyPr wrap="none" rtlCol="0">
                <a:spAutoFit/>
              </a:bodyPr>
              <a:lstStyle/>
              <a:p>
                <a:r>
                  <a:rPr lang="en-US" sz="2400" dirty="0"/>
                  <a:t>E</a:t>
                </a:r>
                <a:r>
                  <a:rPr lang="en-US" sz="2400" baseline="-25000" dirty="0"/>
                  <a:t>FCAL</a:t>
                </a:r>
                <a:r>
                  <a:rPr lang="en-US" sz="2400" dirty="0"/>
                  <a:t> </a:t>
                </a:r>
              </a:p>
            </p:txBody>
          </p:sp>
          <p:sp>
            <p:nvSpPr>
              <p:cNvPr id="10" name="TextBox 9">
                <a:extLst>
                  <a:ext uri="{FF2B5EF4-FFF2-40B4-BE49-F238E27FC236}">
                    <a16:creationId xmlns:a16="http://schemas.microsoft.com/office/drawing/2014/main" id="{463C25E1-EAE2-E240-8FBA-E26DD7D8DF38}"/>
                  </a:ext>
                </a:extLst>
              </p:cNvPr>
              <p:cNvSpPr txBox="1"/>
              <p:nvPr/>
            </p:nvSpPr>
            <p:spPr>
              <a:xfrm>
                <a:off x="6178552" y="2625088"/>
                <a:ext cx="405974" cy="535000"/>
              </a:xfrm>
              <a:prstGeom prst="rect">
                <a:avLst/>
              </a:prstGeom>
              <a:noFill/>
            </p:spPr>
            <p:txBody>
              <a:bodyPr wrap="none" rtlCol="0">
                <a:spAutoFit/>
              </a:bodyPr>
              <a:lstStyle/>
              <a:p>
                <a:r>
                  <a:rPr lang="en-US" sz="2400" dirty="0"/>
                  <a:t>E</a:t>
                </a:r>
                <a:r>
                  <a:rPr lang="en-US" sz="2400" baseline="-25000" dirty="0"/>
                  <a:t>BCAL</a:t>
                </a:r>
                <a:endParaRPr lang="en-US" sz="2400" dirty="0"/>
              </a:p>
            </p:txBody>
          </p:sp>
        </p:grpSp>
        <p:sp>
          <p:nvSpPr>
            <p:cNvPr id="4" name="TextBox 3">
              <a:extLst>
                <a:ext uri="{FF2B5EF4-FFF2-40B4-BE49-F238E27FC236}">
                  <a16:creationId xmlns:a16="http://schemas.microsoft.com/office/drawing/2014/main" id="{6EF720C6-C3DF-224A-9F11-67C2D2BF7102}"/>
                </a:ext>
              </a:extLst>
            </p:cNvPr>
            <p:cNvSpPr txBox="1"/>
            <p:nvPr/>
          </p:nvSpPr>
          <p:spPr>
            <a:xfrm>
              <a:off x="7655705" y="5900733"/>
              <a:ext cx="691318" cy="428000"/>
            </a:xfrm>
            <a:prstGeom prst="rect">
              <a:avLst/>
            </a:prstGeom>
            <a:noFill/>
          </p:spPr>
          <p:txBody>
            <a:bodyPr wrap="none" rtlCol="0">
              <a:spAutoFit/>
            </a:bodyPr>
            <a:lstStyle/>
            <a:p>
              <a:r>
                <a:rPr lang="en-US" dirty="0">
                  <a:solidFill>
                    <a:srgbClr val="C00000"/>
                  </a:solidFill>
                </a:rPr>
                <a:t>500 </a:t>
              </a:r>
              <a:r>
                <a:rPr lang="en-US" dirty="0" err="1">
                  <a:solidFill>
                    <a:srgbClr val="C00000"/>
                  </a:solidFill>
                </a:rPr>
                <a:t>MeV</a:t>
              </a:r>
              <a:r>
                <a:rPr lang="en-US" dirty="0">
                  <a:solidFill>
                    <a:srgbClr val="C00000"/>
                  </a:solidFill>
                </a:rPr>
                <a:t>     </a:t>
              </a:r>
            </a:p>
          </p:txBody>
        </p:sp>
        <p:cxnSp>
          <p:nvCxnSpPr>
            <p:cNvPr id="5" name="Straight Connector 4">
              <a:extLst>
                <a:ext uri="{FF2B5EF4-FFF2-40B4-BE49-F238E27FC236}">
                  <a16:creationId xmlns:a16="http://schemas.microsoft.com/office/drawing/2014/main" id="{DB35006E-D0EA-C545-936F-CDD602F7DA0D}"/>
                </a:ext>
              </a:extLst>
            </p:cNvPr>
            <p:cNvCxnSpPr/>
            <p:nvPr/>
          </p:nvCxnSpPr>
          <p:spPr>
            <a:xfrm>
              <a:off x="6591857" y="3752264"/>
              <a:ext cx="1082529" cy="260840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6362C50-2ABA-6B4B-A4A2-47F9A04C190B}"/>
                </a:ext>
              </a:extLst>
            </p:cNvPr>
            <p:cNvSpPr txBox="1"/>
            <p:nvPr/>
          </p:nvSpPr>
          <p:spPr>
            <a:xfrm>
              <a:off x="6624984" y="3473547"/>
              <a:ext cx="398285" cy="428000"/>
            </a:xfrm>
            <a:prstGeom prst="rect">
              <a:avLst/>
            </a:prstGeom>
            <a:noFill/>
          </p:spPr>
          <p:txBody>
            <a:bodyPr wrap="none" rtlCol="0">
              <a:spAutoFit/>
            </a:bodyPr>
            <a:lstStyle/>
            <a:p>
              <a:r>
                <a:rPr lang="en-US" dirty="0">
                  <a:solidFill>
                    <a:srgbClr val="C00000"/>
                  </a:solidFill>
                </a:rPr>
                <a:t>1 </a:t>
              </a:r>
              <a:r>
                <a:rPr lang="en-US" dirty="0" err="1">
                  <a:solidFill>
                    <a:srgbClr val="C00000"/>
                  </a:solidFill>
                </a:rPr>
                <a:t>GeV</a:t>
              </a:r>
              <a:endParaRPr lang="en-US" dirty="0">
                <a:solidFill>
                  <a:srgbClr val="C00000"/>
                </a:solidFill>
              </a:endParaRPr>
            </a:p>
          </p:txBody>
        </p:sp>
      </p:grpSp>
      <p:cxnSp>
        <p:nvCxnSpPr>
          <p:cNvPr id="11" name="Straight Connector 10">
            <a:extLst>
              <a:ext uri="{FF2B5EF4-FFF2-40B4-BE49-F238E27FC236}">
                <a16:creationId xmlns:a16="http://schemas.microsoft.com/office/drawing/2014/main" id="{17656ABE-30C0-A747-9A50-8F676A3841F4}"/>
              </a:ext>
            </a:extLst>
          </p:cNvPr>
          <p:cNvCxnSpPr/>
          <p:nvPr/>
        </p:nvCxnSpPr>
        <p:spPr>
          <a:xfrm>
            <a:off x="2394666" y="4592877"/>
            <a:ext cx="1090594" cy="5334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7947A80-6BCF-E54C-960D-18A9472DFF53}"/>
              </a:ext>
            </a:extLst>
          </p:cNvPr>
          <p:cNvSpPr txBox="1"/>
          <p:nvPr/>
        </p:nvSpPr>
        <p:spPr>
          <a:xfrm>
            <a:off x="2950437" y="5127212"/>
            <a:ext cx="1297150" cy="369332"/>
          </a:xfrm>
          <a:prstGeom prst="rect">
            <a:avLst/>
          </a:prstGeom>
          <a:noFill/>
        </p:spPr>
        <p:txBody>
          <a:bodyPr wrap="none" rtlCol="0">
            <a:spAutoFit/>
          </a:bodyPr>
          <a:lstStyle/>
          <a:p>
            <a:r>
              <a:rPr lang="en-US" dirty="0">
                <a:solidFill>
                  <a:schemeClr val="accent1"/>
                </a:solidFill>
              </a:rPr>
              <a:t>250 MeV     </a:t>
            </a:r>
          </a:p>
        </p:txBody>
      </p:sp>
      <p:sp>
        <p:nvSpPr>
          <p:cNvPr id="13" name="TextBox 12">
            <a:extLst>
              <a:ext uri="{FF2B5EF4-FFF2-40B4-BE49-F238E27FC236}">
                <a16:creationId xmlns:a16="http://schemas.microsoft.com/office/drawing/2014/main" id="{8EF38E07-2877-AF4B-B34B-6F122B10934D}"/>
              </a:ext>
            </a:extLst>
          </p:cNvPr>
          <p:cNvSpPr txBox="1"/>
          <p:nvPr/>
        </p:nvSpPr>
        <p:spPr>
          <a:xfrm>
            <a:off x="1293317" y="4426884"/>
            <a:ext cx="1297150" cy="369332"/>
          </a:xfrm>
          <a:prstGeom prst="rect">
            <a:avLst/>
          </a:prstGeom>
          <a:noFill/>
          <a:ln>
            <a:noFill/>
          </a:ln>
        </p:spPr>
        <p:txBody>
          <a:bodyPr wrap="none" rtlCol="0">
            <a:spAutoFit/>
          </a:bodyPr>
          <a:lstStyle/>
          <a:p>
            <a:r>
              <a:rPr lang="en-US" dirty="0">
                <a:solidFill>
                  <a:schemeClr val="accent1"/>
                </a:solidFill>
              </a:rPr>
              <a:t>180 MeV     </a:t>
            </a:r>
          </a:p>
        </p:txBody>
      </p:sp>
      <p:sp>
        <p:nvSpPr>
          <p:cNvPr id="14" name="TextBox 13">
            <a:extLst>
              <a:ext uri="{FF2B5EF4-FFF2-40B4-BE49-F238E27FC236}">
                <a16:creationId xmlns:a16="http://schemas.microsoft.com/office/drawing/2014/main" id="{63F058C0-9536-C94C-9DD0-C70D804DBAF2}"/>
              </a:ext>
            </a:extLst>
          </p:cNvPr>
          <p:cNvSpPr txBox="1"/>
          <p:nvPr/>
        </p:nvSpPr>
        <p:spPr>
          <a:xfrm>
            <a:off x="3496146" y="5609523"/>
            <a:ext cx="1891865" cy="369332"/>
          </a:xfrm>
          <a:prstGeom prst="rect">
            <a:avLst/>
          </a:prstGeom>
          <a:noFill/>
        </p:spPr>
        <p:txBody>
          <a:bodyPr wrap="none" rtlCol="0">
            <a:spAutoFit/>
          </a:bodyPr>
          <a:lstStyle/>
          <a:p>
            <a:r>
              <a:rPr lang="en-US" dirty="0"/>
              <a:t>MIP ~ 400 MeV     </a:t>
            </a:r>
          </a:p>
        </p:txBody>
      </p:sp>
      <p:sp>
        <p:nvSpPr>
          <p:cNvPr id="15" name="TextBox 14">
            <a:extLst>
              <a:ext uri="{FF2B5EF4-FFF2-40B4-BE49-F238E27FC236}">
                <a16:creationId xmlns:a16="http://schemas.microsoft.com/office/drawing/2014/main" id="{A8A8E0AC-078E-DD40-99DF-CA43F8F363DE}"/>
              </a:ext>
            </a:extLst>
          </p:cNvPr>
          <p:cNvSpPr txBox="1"/>
          <p:nvPr/>
        </p:nvSpPr>
        <p:spPr>
          <a:xfrm>
            <a:off x="565172" y="3525696"/>
            <a:ext cx="1891865" cy="369332"/>
          </a:xfrm>
          <a:prstGeom prst="rect">
            <a:avLst/>
          </a:prstGeom>
          <a:noFill/>
        </p:spPr>
        <p:txBody>
          <a:bodyPr wrap="none" rtlCol="0">
            <a:spAutoFit/>
          </a:bodyPr>
          <a:lstStyle/>
          <a:p>
            <a:r>
              <a:rPr lang="en-US" dirty="0"/>
              <a:t>MIP ~ 300 MeV     </a:t>
            </a:r>
          </a:p>
        </p:txBody>
      </p:sp>
      <p:sp>
        <p:nvSpPr>
          <p:cNvPr id="19" name="TextBox 18">
            <a:extLst>
              <a:ext uri="{FF2B5EF4-FFF2-40B4-BE49-F238E27FC236}">
                <a16:creationId xmlns:a16="http://schemas.microsoft.com/office/drawing/2014/main" id="{291FB43A-1652-CD4F-B98D-A5101E311646}"/>
              </a:ext>
            </a:extLst>
          </p:cNvPr>
          <p:cNvSpPr txBox="1"/>
          <p:nvPr/>
        </p:nvSpPr>
        <p:spPr>
          <a:xfrm>
            <a:off x="3204141" y="3190685"/>
            <a:ext cx="1296489" cy="923330"/>
          </a:xfrm>
          <a:prstGeom prst="rect">
            <a:avLst/>
          </a:prstGeom>
          <a:noFill/>
        </p:spPr>
        <p:txBody>
          <a:bodyPr wrap="square" rtlCol="0">
            <a:spAutoFit/>
          </a:bodyPr>
          <a:lstStyle/>
          <a:p>
            <a:pPr algn="ctr"/>
            <a:r>
              <a:rPr lang="en-US" dirty="0">
                <a:solidFill>
                  <a:srgbClr val="C00000"/>
                </a:solidFill>
              </a:rPr>
              <a:t>Nominal </a:t>
            </a:r>
            <a:r>
              <a:rPr lang="en-US" dirty="0" err="1">
                <a:solidFill>
                  <a:srgbClr val="C00000"/>
                </a:solidFill>
              </a:rPr>
              <a:t>GlueX</a:t>
            </a:r>
            <a:r>
              <a:rPr lang="en-US" dirty="0">
                <a:solidFill>
                  <a:srgbClr val="C00000"/>
                </a:solidFill>
              </a:rPr>
              <a:t> trigger</a:t>
            </a:r>
          </a:p>
        </p:txBody>
      </p:sp>
      <p:sp>
        <p:nvSpPr>
          <p:cNvPr id="20" name="TextBox 19">
            <a:extLst>
              <a:ext uri="{FF2B5EF4-FFF2-40B4-BE49-F238E27FC236}">
                <a16:creationId xmlns:a16="http://schemas.microsoft.com/office/drawing/2014/main" id="{BBD3ADB5-2D8E-4844-8045-3FDB327D5574}"/>
              </a:ext>
            </a:extLst>
          </p:cNvPr>
          <p:cNvSpPr txBox="1"/>
          <p:nvPr/>
        </p:nvSpPr>
        <p:spPr>
          <a:xfrm>
            <a:off x="149237" y="5378690"/>
            <a:ext cx="2441230" cy="1200329"/>
          </a:xfrm>
          <a:prstGeom prst="rect">
            <a:avLst/>
          </a:prstGeom>
          <a:noFill/>
        </p:spPr>
        <p:txBody>
          <a:bodyPr wrap="square" rtlCol="0">
            <a:spAutoFit/>
          </a:bodyPr>
          <a:lstStyle/>
          <a:p>
            <a:pPr algn="ctr"/>
            <a:r>
              <a:rPr lang="en-US" dirty="0">
                <a:solidFill>
                  <a:schemeClr val="accent1"/>
                </a:solidFill>
              </a:rPr>
              <a:t>Our trigger lowers thresholds below MIP and requires one hit in start counter</a:t>
            </a:r>
          </a:p>
        </p:txBody>
      </p:sp>
      <p:sp>
        <p:nvSpPr>
          <p:cNvPr id="21" name="TextBox 20">
            <a:extLst>
              <a:ext uri="{FF2B5EF4-FFF2-40B4-BE49-F238E27FC236}">
                <a16:creationId xmlns:a16="http://schemas.microsoft.com/office/drawing/2014/main" id="{6D45E5EF-EBD7-B04B-9A2B-D90B8577C11B}"/>
              </a:ext>
            </a:extLst>
          </p:cNvPr>
          <p:cNvSpPr txBox="1"/>
          <p:nvPr/>
        </p:nvSpPr>
        <p:spPr>
          <a:xfrm>
            <a:off x="3951245" y="1298023"/>
            <a:ext cx="7898377" cy="1938992"/>
          </a:xfrm>
          <a:prstGeom prst="rect">
            <a:avLst/>
          </a:prstGeom>
          <a:noFill/>
        </p:spPr>
        <p:txBody>
          <a:bodyPr wrap="square" rtlCol="0">
            <a:spAutoFit/>
          </a:bodyPr>
          <a:lstStyle/>
          <a:p>
            <a:r>
              <a:rPr lang="en-US" sz="2000" dirty="0"/>
              <a:t>Nominal </a:t>
            </a:r>
            <a:r>
              <a:rPr lang="en-US" sz="2000" dirty="0" err="1"/>
              <a:t>GlueX</a:t>
            </a:r>
            <a:r>
              <a:rPr lang="en-US" sz="2000" dirty="0"/>
              <a:t> trigger: 80 kHz, 90% </a:t>
            </a:r>
            <a:r>
              <a:rPr lang="en-US" sz="2000" dirty="0" err="1"/>
              <a:t>livetime</a:t>
            </a:r>
            <a:r>
              <a:rPr lang="en-US" sz="2000" dirty="0"/>
              <a:t>, 1.1 Gb/s</a:t>
            </a:r>
          </a:p>
          <a:p>
            <a:pPr marL="285750" indent="-285750">
              <a:buFont typeface="Arial" panose="020B0604020202020204" pitchFamily="34" charset="0"/>
              <a:buChar char="•"/>
            </a:pPr>
            <a:endParaRPr lang="en-US" sz="2000" dirty="0"/>
          </a:p>
          <a:p>
            <a:r>
              <a:rPr lang="en-US" sz="2000" dirty="0"/>
              <a:t>Our trigger configuration:  78 kHz, 90% </a:t>
            </a:r>
            <a:r>
              <a:rPr lang="en-US" sz="2000" dirty="0" err="1"/>
              <a:t>livetime</a:t>
            </a:r>
            <a:r>
              <a:rPr lang="en-US" sz="2000" dirty="0"/>
              <a:t>, 1 Gb/s (5x10</a:t>
            </a:r>
            <a:r>
              <a:rPr lang="en-US" sz="2000" baseline="30000" dirty="0"/>
              <a:t>7</a:t>
            </a:r>
            <a:r>
              <a:rPr lang="en-US" sz="2000" dirty="0"/>
              <a:t> 𝛾/s)</a:t>
            </a:r>
          </a:p>
          <a:p>
            <a:pPr marL="742950" lvl="1" indent="-285750">
              <a:buFont typeface="Arial" panose="020B0604020202020204" pitchFamily="34" charset="0"/>
              <a:buChar char="•"/>
            </a:pPr>
            <a:r>
              <a:rPr lang="en-US" sz="2000" dirty="0"/>
              <a:t>Tested in spring 2020, see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https://halldweb.jlab.org/level-1/src</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Our experiment ~x0.5 </a:t>
            </a:r>
            <a:r>
              <a:rPr lang="en-US" sz="2000" dirty="0">
                <a:latin typeface="Calibri" panose="020F0502020204030204" pitchFamily="34" charset="0"/>
                <a:cs typeface="Calibri" panose="020F0502020204030204" pitchFamily="34" charset="0"/>
              </a:rPr>
              <a:t>𝛾/s, but C target has x2 rad length (EM </a:t>
            </a:r>
            <a:r>
              <a:rPr lang="en-US" sz="2000" dirty="0" err="1">
                <a:latin typeface="Calibri" panose="020F0502020204030204" pitchFamily="34" charset="0"/>
                <a:cs typeface="Calibri" panose="020F0502020204030204" pitchFamily="34" charset="0"/>
              </a:rPr>
              <a:t>bg</a:t>
            </a:r>
            <a:r>
              <a:rPr lang="en-US" sz="2000" dirty="0">
                <a:latin typeface="Calibri" panose="020F0502020204030204" pitchFamily="34" charset="0"/>
                <a:cs typeface="Calibri" panose="020F0502020204030204" pitchFamily="34" charset="0"/>
              </a:rPr>
              <a:t> scales by rad length and hadronic </a:t>
            </a:r>
            <a:r>
              <a:rPr lang="en-US" sz="2000" dirty="0" err="1">
                <a:latin typeface="Calibri" panose="020F0502020204030204" pitchFamily="34" charset="0"/>
                <a:cs typeface="Calibri" panose="020F0502020204030204" pitchFamily="34" charset="0"/>
              </a:rPr>
              <a:t>bg</a:t>
            </a:r>
            <a:r>
              <a:rPr lang="en-US" sz="2000" dirty="0">
                <a:latin typeface="Calibri" panose="020F0502020204030204" pitchFamily="34" charset="0"/>
                <a:cs typeface="Calibri" panose="020F0502020204030204" pitchFamily="34" charset="0"/>
              </a:rPr>
              <a:t> scales by attenuation)</a:t>
            </a:r>
            <a:endParaRPr lang="en-US" sz="2000" baseline="-25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2" name="Rectangle 21">
            <a:extLst>
              <a:ext uri="{FF2B5EF4-FFF2-40B4-BE49-F238E27FC236}">
                <a16:creationId xmlns:a16="http://schemas.microsoft.com/office/drawing/2014/main" id="{0F4FCA58-AC45-9942-A579-CC59DD7E3686}"/>
              </a:ext>
            </a:extLst>
          </p:cNvPr>
          <p:cNvSpPr/>
          <p:nvPr/>
        </p:nvSpPr>
        <p:spPr>
          <a:xfrm>
            <a:off x="793314" y="432086"/>
            <a:ext cx="10066752" cy="764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DAA334-F937-764D-A13C-88876A7B0707}"/>
              </a:ext>
            </a:extLst>
          </p:cNvPr>
          <p:cNvSpPr/>
          <p:nvPr/>
        </p:nvSpPr>
        <p:spPr>
          <a:xfrm>
            <a:off x="513567" y="589932"/>
            <a:ext cx="11047956" cy="430887"/>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Charge 5: What is the expected data rate for the experiments?</a:t>
            </a:r>
            <a:r>
              <a:rPr 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09FF6C1-1FC6-2847-886C-920EA8370C56}"/>
              </a:ext>
            </a:extLst>
          </p:cNvPr>
          <p:cNvSpPr txBox="1"/>
          <p:nvPr/>
        </p:nvSpPr>
        <p:spPr>
          <a:xfrm>
            <a:off x="5862719" y="3664363"/>
            <a:ext cx="5698804" cy="1015663"/>
          </a:xfrm>
          <a:prstGeom prst="rect">
            <a:avLst/>
          </a:prstGeom>
          <a:noFill/>
        </p:spPr>
        <p:txBody>
          <a:bodyPr wrap="none" rtlCol="0">
            <a:spAutoFit/>
          </a:bodyPr>
          <a:lstStyle/>
          <a:p>
            <a:r>
              <a:rPr lang="en-US" sz="2000" dirty="0"/>
              <a:t>Our trigger requirements:</a:t>
            </a:r>
          </a:p>
          <a:p>
            <a:pPr marL="285750" indent="-285750">
              <a:buFont typeface="Arial" panose="020B0604020202020204" pitchFamily="34" charset="0"/>
              <a:buChar char="•"/>
            </a:pPr>
            <a:r>
              <a:rPr lang="en-US" sz="2000" dirty="0"/>
              <a:t>Proton, pion final state -&gt; MIP</a:t>
            </a:r>
          </a:p>
          <a:p>
            <a:pPr marL="285750" indent="-285750">
              <a:buFont typeface="Arial" panose="020B0604020202020204" pitchFamily="34" charset="0"/>
              <a:buChar char="•"/>
            </a:pPr>
            <a:r>
              <a:rPr lang="en-US" sz="2000" dirty="0"/>
              <a:t>Already accept multiparticle final states by default</a:t>
            </a:r>
          </a:p>
        </p:txBody>
      </p:sp>
    </p:spTree>
    <p:extLst>
      <p:ext uri="{BB962C8B-B14F-4D97-AF65-F5344CB8AC3E}">
        <p14:creationId xmlns:p14="http://schemas.microsoft.com/office/powerpoint/2010/main" val="1349211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12584</TotalTime>
  <Words>1147</Words>
  <Application>Microsoft Macintosh PowerPoint</Application>
  <PresentationFormat>Widescreen</PresentationFormat>
  <Paragraphs>199</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Run plan, conditions, and configuration  (Charges 1,3 &amp;5)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plan, conditions, and configuration  (Charges 1,3 &amp;5)</dc:title>
  <dc:creator>Microsoft Office User</dc:creator>
  <cp:lastModifiedBy>Microsoft Office User</cp:lastModifiedBy>
  <cp:revision>51</cp:revision>
  <dcterms:created xsi:type="dcterms:W3CDTF">2020-03-08T22:48:22Z</dcterms:created>
  <dcterms:modified xsi:type="dcterms:W3CDTF">2020-04-14T12:09:16Z</dcterms:modified>
</cp:coreProperties>
</file>