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70" r:id="rId5"/>
    <p:sldId id="269" r:id="rId6"/>
    <p:sldId id="265" r:id="rId7"/>
    <p:sldId id="268" r:id="rId8"/>
    <p:sldId id="259" r:id="rId9"/>
    <p:sldId id="266" r:id="rId10"/>
    <p:sldId id="273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55"/>
  </p:normalViewPr>
  <p:slideViewPr>
    <p:cSldViewPr snapToGrid="0" snapToObjects="1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F52F-E124-6148-932E-2B40B518CEB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91E5D-68B5-F34C-9EC4-9693221D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this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1E5D-68B5-F34C-9EC4-9693221D81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0C1E-EEFE-A043-8DC5-1274A07CD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2A58F-C4E2-234F-B714-2E9F7937D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ADC4B-38CA-3643-9D2D-BF17C4B6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B912-FAF5-444A-AA22-E0ECCC7D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14045-7C07-6E4E-A92E-7A09F2DB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B0DC-AA88-2744-990B-C361A2ED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DB020-49A3-DB4C-92BE-68E93492D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68632-FA2B-8340-82CF-6DC011C4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93E1-32C0-D647-9D16-E734BEFD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5A270-A5FF-A545-B3A0-4766883D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566A3-93EF-5E4B-8396-662CF6D6A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50DB7-1479-0348-981D-807DB54B8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A973-2141-E949-9CBA-9FD0BE94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04018-3BE1-DB4E-B76B-56DFC7DE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5239-9646-5841-9601-104ED2E0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1445-C226-3D46-A582-8848F8F4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393B-83F6-1249-9264-094573E1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7AE8-98B3-8F43-B283-F1621790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842D2-4540-F040-906F-32FF1512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E6EFF-3ACC-F549-A0C6-96B38E8E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28AC-990A-424F-AD03-F263CC2C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641DA-3294-1549-B643-0DBB80C7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3336-9FDE-CC4A-B459-3FC57D65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F8F7-6817-9746-8CDD-7A523DF6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2F127-8723-4B49-9F73-AB06A7ED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DB37-A32C-3D41-9C0D-00A63B51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1ED7-7D74-0E41-87C7-9A4BFACE0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1D6E5-7261-BC46-96D6-8CDE03B42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2B142-5387-A04F-A491-C8AF3CAE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D3797-1671-6440-96AE-9C4BD521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2CE80-1D38-AA42-8A12-7F8410C8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09E1-2B50-194A-A807-28A81A4A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4E99-B283-624C-941C-533416392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0697A-8EF8-8244-A118-B7C97614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86820-A270-4E41-99A7-741FF82D7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A8950-953B-3A4E-970D-3CCBDC1B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05B42-F87F-3045-AE8F-99E96686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01B9E-4114-EF40-B5E8-B1A53E6F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F62B-6175-4041-80E1-4F414930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F4D4-2AF2-DD4C-8BE9-6040957D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E10CC-0533-4C47-BC98-DF31D7EB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E7ACA-EB3F-1A4C-AA0F-AA0E4B0A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AC13D-B34E-A543-AA9A-D139A3E1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C3B04-367B-E94F-BE9D-ACF7810D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BCD3D-95AC-0447-8771-50A1DD65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EBCA7-F3AA-3644-9B3F-76B33657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5812-E361-9549-91A2-7ED76CB3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F234-9638-5944-B301-8AC4D012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C2-B2A6-104C-BDDC-D9D96EDA5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CE471-BA40-B84D-A80B-E7129B7E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3748D-1117-C648-96F7-8634A7C5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91F5F-A93C-8140-AE66-FEC1707C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FA01-FC43-564D-A29B-3B230AC5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C9CD-B08D-2F48-97D5-3C1419B59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92E6E-4A93-2B4E-B36D-859A9B9B5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EDDDE-FBB5-9B4E-896E-CF079471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460C-A501-7441-9A9D-41A643E9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1340B-9785-E649-8575-3F1A0A5C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A14F7-B827-334C-9075-7D667B7B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D6F2B-7AF6-BB4D-A860-1943D9602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8560-1A52-894B-9335-8083A08B2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993B-80AB-6943-AD86-A3DC49C4A73F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353-494E-0541-95E3-EB3EEB37E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BAC04-F53B-9847-8AE5-5CDCDE39D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215C-A14A-4B4B-9550-654CEB7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lldweb.jlab.org/level-1/manpower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alldweb.jlab.org/level-1/sr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FE0C-F1A4-E446-ABDC-D0C1F08F5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1841"/>
            <a:ext cx="9144000" cy="3950679"/>
          </a:xfrm>
        </p:spPr>
        <p:txBody>
          <a:bodyPr>
            <a:normAutofit/>
          </a:bodyPr>
          <a:lstStyle/>
          <a:p>
            <a:r>
              <a:rPr lang="en-US" dirty="0"/>
              <a:t>Run plan, conditions, and configuration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(Charges 1,3 &amp;5)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F25FF-4E68-CA4C-B47B-E4E99C223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792" y="5686816"/>
            <a:ext cx="9144000" cy="1171184"/>
          </a:xfrm>
        </p:spPr>
        <p:txBody>
          <a:bodyPr/>
          <a:lstStyle/>
          <a:p>
            <a:r>
              <a:rPr lang="en-US" dirty="0"/>
              <a:t>ERR</a:t>
            </a:r>
          </a:p>
          <a:p>
            <a:r>
              <a:rPr lang="en-US" dirty="0"/>
              <a:t>Holly Szumila-Vance</a:t>
            </a:r>
          </a:p>
        </p:txBody>
      </p:sp>
    </p:spTree>
    <p:extLst>
      <p:ext uri="{BB962C8B-B14F-4D97-AF65-F5344CB8AC3E}">
        <p14:creationId xmlns:p14="http://schemas.microsoft.com/office/powerpoint/2010/main" val="339398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8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5A4C3-EFEF-3A45-84AD-981D6789C849}"/>
              </a:ext>
            </a:extLst>
          </p:cNvPr>
          <p:cNvSpPr txBox="1"/>
          <p:nvPr/>
        </p:nvSpPr>
        <p:spPr>
          <a:xfrm>
            <a:off x="501041" y="350729"/>
            <a:ext cx="70853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Energy loss in Carbon foil targets: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cm vertex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foil targets (total is 7% rad length, 1.9 cm total), each is 0.24 cm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100MeV-&gt; 6.488 MeV cm2/g, 2 g/cm3-&gt; E loss of 13 MeV/cm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100 MeV proton (p=430 MeV/c):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thickness, 3 MeV loss per C foil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150 </a:t>
            </a:r>
            <a:r>
              <a:rPr lang="en-US" dirty="0" err="1"/>
              <a:t>deg</a:t>
            </a:r>
            <a:r>
              <a:rPr lang="en-US" dirty="0"/>
              <a:t>, 3.6 MeV loss per C foil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76BA6-585F-834B-883E-BE9237A15D04}"/>
              </a:ext>
            </a:extLst>
          </p:cNvPr>
          <p:cNvSpPr txBox="1"/>
          <p:nvPr/>
        </p:nvSpPr>
        <p:spPr>
          <a:xfrm>
            <a:off x="501041" y="3171173"/>
            <a:ext cx="6827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Effects of Cu shielding around </a:t>
            </a:r>
            <a:r>
              <a:rPr lang="en-US" u="sng" dirty="0" err="1"/>
              <a:t>cryo</a:t>
            </a:r>
            <a:r>
              <a:rPr lang="en-US" u="sng" dirty="0"/>
              <a:t> target cell: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Thickness is 0.25mm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100 MeV -&gt; 4.852 MeV cm2/g , 8.96 g/cm3-&gt;E loss of 43.5 MeV/cm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100 MeV proton (p=430 MeV/c):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thickness, 1.086 MeV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150, 2.17 MeV loss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BBBCD-327B-2145-924F-B2D9FCD62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2" r="25021" b="14989"/>
          <a:stretch/>
        </p:blipFill>
        <p:spPr>
          <a:xfrm>
            <a:off x="8361773" y="2360144"/>
            <a:ext cx="2993721" cy="2565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AEBBC-A188-924D-9A0A-09C32B096300}"/>
              </a:ext>
            </a:extLst>
          </p:cNvPr>
          <p:cNvSpPr txBox="1"/>
          <p:nvPr/>
        </p:nvSpPr>
        <p:spPr>
          <a:xfrm>
            <a:off x="8119468" y="2013728"/>
            <a:ext cx="36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Angular distribution of recoil nucleon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D6795-0A4B-FD45-8398-6773EEDB37FC}"/>
              </a:ext>
            </a:extLst>
          </p:cNvPr>
          <p:cNvSpPr txBox="1"/>
          <p:nvPr/>
        </p:nvSpPr>
        <p:spPr>
          <a:xfrm>
            <a:off x="501041" y="5110619"/>
            <a:ext cx="471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 shielding not a problem for recoiling proton!</a:t>
            </a:r>
          </a:p>
        </p:txBody>
      </p:sp>
    </p:spTree>
    <p:extLst>
      <p:ext uri="{BB962C8B-B14F-4D97-AF65-F5344CB8AC3E}">
        <p14:creationId xmlns:p14="http://schemas.microsoft.com/office/powerpoint/2010/main" val="188546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01A1A4-39C1-2E48-A9CF-52183214C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3" b="11401"/>
          <a:stretch/>
        </p:blipFill>
        <p:spPr>
          <a:xfrm>
            <a:off x="1465544" y="1139335"/>
            <a:ext cx="8108244" cy="5324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0B645-65C8-5042-9625-9460BCCAAB58}"/>
              </a:ext>
            </a:extLst>
          </p:cNvPr>
          <p:cNvSpPr txBox="1"/>
          <p:nvPr/>
        </p:nvSpPr>
        <p:spPr>
          <a:xfrm>
            <a:off x="1916067" y="770003"/>
            <a:ext cx="775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Acceptance and Efficiency for recoil protons in </a:t>
            </a:r>
            <a:r>
              <a:rPr lang="en-US" dirty="0" err="1"/>
              <a:t>GlueX</a:t>
            </a:r>
            <a:r>
              <a:rPr lang="en-US" dirty="0"/>
              <a:t> at different vertex locations</a:t>
            </a:r>
          </a:p>
        </p:txBody>
      </p:sp>
    </p:spTree>
    <p:extLst>
      <p:ext uri="{BB962C8B-B14F-4D97-AF65-F5344CB8AC3E}">
        <p14:creationId xmlns:p14="http://schemas.microsoft.com/office/powerpoint/2010/main" val="195479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E19B51-BB1E-7A4A-BC88-DBD05465CB59}"/>
              </a:ext>
            </a:extLst>
          </p:cNvPr>
          <p:cNvSpPr/>
          <p:nvPr/>
        </p:nvSpPr>
        <p:spPr>
          <a:xfrm>
            <a:off x="793314" y="432086"/>
            <a:ext cx="10066752" cy="76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1E35-A65B-8045-AC42-543C3376C6FA}"/>
              </a:ext>
            </a:extLst>
          </p:cNvPr>
          <p:cNvSpPr/>
          <p:nvPr/>
        </p:nvSpPr>
        <p:spPr>
          <a:xfrm>
            <a:off x="793315" y="432086"/>
            <a:ext cx="100667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Charge 1: What are the running conditions for the experiment? Please state clearly the target and beamline configurations and operation.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GlueX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standard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diamond radiator with the coherent peak at approximately 9 GeV (energy range 8.4 - 9.1 GeV)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2x10</a:t>
            </a:r>
            <a:r>
              <a:rPr lang="en-US" sz="22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photons/s flux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E75CE-2855-884E-AB7C-781473CB5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96" y="2607341"/>
            <a:ext cx="6394692" cy="354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D67A8-F5B6-0F44-83E4-36232660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9" y="3536571"/>
            <a:ext cx="4854344" cy="30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A4735F-BE2F-AD48-B2C0-FFE99E588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7"/>
          <a:stretch/>
        </p:blipFill>
        <p:spPr>
          <a:xfrm>
            <a:off x="2024647" y="385082"/>
            <a:ext cx="7347866" cy="1873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924130-D5B9-E74B-A0B3-419741873A1C}"/>
              </a:ext>
            </a:extLst>
          </p:cNvPr>
          <p:cNvSpPr txBox="1"/>
          <p:nvPr/>
        </p:nvSpPr>
        <p:spPr>
          <a:xfrm>
            <a:off x="288099" y="200416"/>
            <a:ext cx="252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Hall D photon beam line: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68034-B7E2-314A-AB1C-6CC54538F638}"/>
              </a:ext>
            </a:extLst>
          </p:cNvPr>
          <p:cNvSpPr txBox="1"/>
          <p:nvPr/>
        </p:nvSpPr>
        <p:spPr>
          <a:xfrm>
            <a:off x="438411" y="2655518"/>
            <a:ext cx="596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Bremsstrahlung on 20-50 </a:t>
            </a:r>
            <a:r>
              <a:rPr lang="en-US" dirty="0" err="1"/>
              <a:t>μm</a:t>
            </a:r>
            <a:r>
              <a:rPr lang="en-US" dirty="0"/>
              <a:t> diamond crystal wafer</a:t>
            </a:r>
          </a:p>
          <a:p>
            <a:r>
              <a:rPr lang="en-US" dirty="0"/>
              <a:t>Collimation -&gt; coherent peak at 8.4-9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20E30E-374F-3645-8C46-2D9CC8A654CA}"/>
              </a:ext>
            </a:extLst>
          </p:cNvPr>
          <p:cNvSpPr txBox="1"/>
          <p:nvPr/>
        </p:nvSpPr>
        <p:spPr>
          <a:xfrm>
            <a:off x="1065213" y="4023045"/>
            <a:ext cx="225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Standard </a:t>
            </a:r>
            <a:r>
              <a:rPr lang="en-US" dirty="0" err="1"/>
              <a:t>GlueX</a:t>
            </a:r>
            <a:r>
              <a:rPr lang="en-US" dirty="0"/>
              <a:t> target</a:t>
            </a:r>
          </a:p>
          <a:p>
            <a:pPr algn="ctr"/>
            <a:r>
              <a:rPr lang="en-US" dirty="0"/>
              <a:t> is 30cm LH2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8D07A-FD1A-D948-939D-2372499D1B8A}"/>
              </a:ext>
            </a:extLst>
          </p:cNvPr>
          <p:cNvGrpSpPr/>
          <p:nvPr/>
        </p:nvGrpSpPr>
        <p:grpSpPr>
          <a:xfrm>
            <a:off x="1300606" y="2933104"/>
            <a:ext cx="7083481" cy="3924896"/>
            <a:chOff x="787038" y="2933104"/>
            <a:chExt cx="7083481" cy="39248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484A8D-7D66-644B-A18C-F355A51FE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038" y="2933104"/>
              <a:ext cx="7083481" cy="39248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8172C0-3B10-E54A-AEC9-9DF63964AA44}"/>
                </a:ext>
              </a:extLst>
            </p:cNvPr>
            <p:cNvSpPr txBox="1"/>
            <p:nvPr/>
          </p:nvSpPr>
          <p:spPr>
            <a:xfrm>
              <a:off x="3272264" y="3668295"/>
              <a:ext cx="1186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start counter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C27175-EA9A-074B-AF6C-635D057D384D}"/>
                </a:ext>
              </a:extLst>
            </p:cNvPr>
            <p:cNvCxnSpPr>
              <a:cxnSpLocks/>
            </p:cNvCxnSpPr>
            <p:nvPr/>
          </p:nvCxnSpPr>
          <p:spPr>
            <a:xfrm>
              <a:off x="4108537" y="3994321"/>
              <a:ext cx="1189444" cy="901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4FC6013-5517-354E-A037-F64DB86D8306}"/>
              </a:ext>
            </a:extLst>
          </p:cNvPr>
          <p:cNvSpPr txBox="1"/>
          <p:nvPr/>
        </p:nvSpPr>
        <p:spPr>
          <a:xfrm>
            <a:off x="8787928" y="3820058"/>
            <a:ext cx="291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Hadrons: </a:t>
            </a:r>
            <a:r>
              <a:rPr lang="en-US" sz="2400" dirty="0" err="1"/>
              <a:t>σ</a:t>
            </a:r>
            <a:r>
              <a:rPr lang="en-US" sz="2400" baseline="-25000" dirty="0" err="1"/>
              <a:t>p</a:t>
            </a:r>
            <a:r>
              <a:rPr lang="en-US" sz="2400" dirty="0"/>
              <a:t>/p ∼ 1-3%</a:t>
            </a:r>
          </a:p>
          <a:p>
            <a:pPr algn="ctr"/>
            <a:r>
              <a:rPr lang="en-US" sz="2400" dirty="0"/>
              <a:t>𝛾: </a:t>
            </a:r>
            <a:r>
              <a:rPr lang="en-US" sz="2400" dirty="0" err="1"/>
              <a:t>σ</a:t>
            </a:r>
            <a:r>
              <a:rPr lang="en-US" sz="2400" baseline="-25000" dirty="0" err="1"/>
              <a:t>E</a:t>
            </a:r>
            <a:r>
              <a:rPr lang="en-US" sz="2400" dirty="0"/>
              <a:t>/E ∼ 6%/√E⊕2%</a:t>
            </a:r>
          </a:p>
          <a:p>
            <a:pPr algn="ctr"/>
            <a:r>
              <a:rPr lang="en-US" sz="2400" dirty="0"/>
              <a:t>Acceptance 1°-20°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55101-6BB6-BD47-9398-67EB38CA5179}"/>
              </a:ext>
            </a:extLst>
          </p:cNvPr>
          <p:cNvSpPr txBox="1"/>
          <p:nvPr/>
        </p:nvSpPr>
        <p:spPr>
          <a:xfrm>
            <a:off x="7590773" y="6397099"/>
            <a:ext cx="393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2.2 T solenoid provides field for tracking</a:t>
            </a:r>
          </a:p>
        </p:txBody>
      </p:sp>
    </p:spTree>
    <p:extLst>
      <p:ext uri="{BB962C8B-B14F-4D97-AF65-F5344CB8AC3E}">
        <p14:creationId xmlns:p14="http://schemas.microsoft.com/office/powerpoint/2010/main" val="313151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4B39A0-BD05-274E-B7C7-A0D33F4000C2}"/>
              </a:ext>
            </a:extLst>
          </p:cNvPr>
          <p:cNvSpPr txBox="1"/>
          <p:nvPr/>
        </p:nvSpPr>
        <p:spPr>
          <a:xfrm>
            <a:off x="7131055" y="0"/>
            <a:ext cx="3889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Photons detected through calorimetry: </a:t>
            </a:r>
          </a:p>
          <a:p>
            <a:pPr algn="ctr"/>
            <a:r>
              <a:rPr lang="en-US" dirty="0"/>
              <a:t>BCAL and FCAL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FA0A0-A1E9-6941-AA1C-C5B537400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5" y="761871"/>
            <a:ext cx="4221620" cy="2793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27A8A-6666-6144-A4F6-87D55E12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523" y="2029215"/>
            <a:ext cx="3306054" cy="4520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9AE8E-896D-6744-9BF6-10C6E409E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6034"/>
            <a:ext cx="4437369" cy="2749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9F5C9-768A-6A40-8977-26BB7763503D}"/>
              </a:ext>
            </a:extLst>
          </p:cNvPr>
          <p:cNvSpPr txBox="1"/>
          <p:nvPr/>
        </p:nvSpPr>
        <p:spPr>
          <a:xfrm>
            <a:off x="1370846" y="109304"/>
            <a:ext cx="14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Counter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6694E-A297-7F4A-AA10-6464855DA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90" y="549211"/>
            <a:ext cx="2385911" cy="3006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D2AFC1-14FD-C34D-8483-DAFA7C93E33D}"/>
              </a:ext>
            </a:extLst>
          </p:cNvPr>
          <p:cNvSpPr txBox="1"/>
          <p:nvPr/>
        </p:nvSpPr>
        <p:spPr>
          <a:xfrm>
            <a:off x="2091846" y="3952559"/>
            <a:ext cx="324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SiPM</a:t>
            </a:r>
            <a:r>
              <a:rPr lang="en-US" dirty="0"/>
              <a:t> for readout</a:t>
            </a:r>
          </a:p>
          <a:p>
            <a:r>
              <a:rPr lang="en-US" dirty="0"/>
              <a:t>Identifies electron beam buckets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EA41A-243C-5740-958B-694DE6B585F3}"/>
              </a:ext>
            </a:extLst>
          </p:cNvPr>
          <p:cNvSpPr txBox="1"/>
          <p:nvPr/>
        </p:nvSpPr>
        <p:spPr>
          <a:xfrm>
            <a:off x="5271847" y="76187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01AE3-E5AB-D94A-822F-C706B5BE0263}"/>
              </a:ext>
            </a:extLst>
          </p:cNvPr>
          <p:cNvSpPr txBox="1"/>
          <p:nvPr/>
        </p:nvSpPr>
        <p:spPr>
          <a:xfrm>
            <a:off x="9580968" y="5256692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FCAL</a:t>
            </a:r>
          </a:p>
        </p:txBody>
      </p:sp>
    </p:spTree>
    <p:extLst>
      <p:ext uri="{BB962C8B-B14F-4D97-AF65-F5344CB8AC3E}">
        <p14:creationId xmlns:p14="http://schemas.microsoft.com/office/powerpoint/2010/main" val="308553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86FCC7-C5BF-0947-8E8B-2B5A209494E1}"/>
              </a:ext>
            </a:extLst>
          </p:cNvPr>
          <p:cNvSpPr txBox="1"/>
          <p:nvPr/>
        </p:nvSpPr>
        <p:spPr>
          <a:xfrm>
            <a:off x="724449" y="0"/>
            <a:ext cx="264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Charged particle tracking: </a:t>
            </a:r>
          </a:p>
          <a:p>
            <a:pPr algn="ctr"/>
            <a:r>
              <a:rPr lang="en-US" dirty="0"/>
              <a:t>CDC and FDC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C4BCE-E63E-FA42-9C7D-28DD4881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8" y="646331"/>
            <a:ext cx="3382483" cy="2533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33F37-B975-3D43-8102-803BB2E61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83" y="2796734"/>
            <a:ext cx="3052946" cy="3729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D29A52-D5F3-9944-8DE1-54491CBDF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937" y="690379"/>
            <a:ext cx="3683907" cy="4438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CC8160-C540-CC49-8016-693B14FEECB1}"/>
              </a:ext>
            </a:extLst>
          </p:cNvPr>
          <p:cNvSpPr txBox="1"/>
          <p:nvPr/>
        </p:nvSpPr>
        <p:spPr>
          <a:xfrm>
            <a:off x="8296890" y="138499"/>
            <a:ext cx="149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Time-of-Flight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593901-1E22-AB46-816D-336115EED338}"/>
              </a:ext>
            </a:extLst>
          </p:cNvPr>
          <p:cNvSpPr txBox="1"/>
          <p:nvPr/>
        </p:nvSpPr>
        <p:spPr>
          <a:xfrm>
            <a:off x="173238" y="110799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FDC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A17985-5C74-4442-BAD2-2E9A99808880}"/>
              </a:ext>
            </a:extLst>
          </p:cNvPr>
          <p:cNvSpPr txBox="1"/>
          <p:nvPr/>
        </p:nvSpPr>
        <p:spPr>
          <a:xfrm>
            <a:off x="3294190" y="548166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CDC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633D9-8BC3-5841-AC9B-3CF5C8B59794}"/>
              </a:ext>
            </a:extLst>
          </p:cNvPr>
          <p:cNvSpPr txBox="1"/>
          <p:nvPr/>
        </p:nvSpPr>
        <p:spPr>
          <a:xfrm>
            <a:off x="7866345" y="5311105"/>
            <a:ext cx="2118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550 cm from target</a:t>
            </a:r>
          </a:p>
          <a:p>
            <a:pPr algn="ctr"/>
            <a:r>
              <a:rPr lang="en-US" dirty="0"/>
              <a:t>TDC 60 </a:t>
            </a:r>
            <a:r>
              <a:rPr lang="en-US" dirty="0" err="1"/>
              <a:t>ps</a:t>
            </a:r>
            <a:r>
              <a:rPr lang="en-US" dirty="0"/>
              <a:t> resolution</a:t>
            </a:r>
          </a:p>
          <a:p>
            <a:pPr algn="ctr"/>
            <a:r>
              <a:rPr lang="en-US" dirty="0"/>
              <a:t>TOF 80 </a:t>
            </a:r>
            <a:r>
              <a:rPr lang="en-US" dirty="0" err="1"/>
              <a:t>ps</a:t>
            </a:r>
            <a:r>
              <a:rPr lang="en-US" dirty="0"/>
              <a:t> resolution</a:t>
            </a:r>
          </a:p>
        </p:txBody>
      </p:sp>
    </p:spTree>
    <p:extLst>
      <p:ext uri="{BB962C8B-B14F-4D97-AF65-F5344CB8AC3E}">
        <p14:creationId xmlns:p14="http://schemas.microsoft.com/office/powerpoint/2010/main" val="120267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D8C38-B911-7544-BC4B-384184B2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339" y="4113164"/>
            <a:ext cx="6697948" cy="214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990AC-2D78-B24F-BA37-FB68A8345412}"/>
              </a:ext>
            </a:extLst>
          </p:cNvPr>
          <p:cNvSpPr txBox="1"/>
          <p:nvPr/>
        </p:nvSpPr>
        <p:spPr>
          <a:xfrm>
            <a:off x="365203" y="4461770"/>
            <a:ext cx="4996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Targets: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4He and D use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GlueX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30cm LH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Carbon multi-foil (see C. Keith talk next)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7ED879-57F2-4140-94CD-674DA8E47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15442"/>
              </p:ext>
            </p:extLst>
          </p:nvPr>
        </p:nvGraphicFramePr>
        <p:xfrm>
          <a:off x="1565753" y="636961"/>
          <a:ext cx="8127999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425481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613401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41731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87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PAC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67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shifts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12C -&gt; deuterium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shift change target and install heat shield, 2 shifts to cool target??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6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PAC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deuterium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physics, empty target calibration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80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shifts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deuterium -&gt; 4He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69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PAC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985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61742A-9542-524C-B4FE-A637570AF259}"/>
              </a:ext>
            </a:extLst>
          </p:cNvPr>
          <p:cNvSpPr txBox="1"/>
          <p:nvPr/>
        </p:nvSpPr>
        <p:spPr>
          <a:xfrm>
            <a:off x="4815290" y="16379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Plan:</a:t>
            </a:r>
          </a:p>
        </p:txBody>
      </p:sp>
    </p:spTree>
    <p:extLst>
      <p:ext uri="{BB962C8B-B14F-4D97-AF65-F5344CB8AC3E}">
        <p14:creationId xmlns:p14="http://schemas.microsoft.com/office/powerpoint/2010/main" val="86080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3E87BC-22CA-724F-AAFE-52CD0AE0FBA4}"/>
              </a:ext>
            </a:extLst>
          </p:cNvPr>
          <p:cNvSpPr txBox="1"/>
          <p:nvPr/>
        </p:nvSpPr>
        <p:spPr>
          <a:xfrm>
            <a:off x="464487" y="526093"/>
            <a:ext cx="992944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B: Consideration if neutron rates are too high when running deuterium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Lower intensity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Change to 4He sooner than planned (all physics goals still attainable)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27CC26-9EF3-6E45-8A31-728A9A6E1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95505"/>
              </p:ext>
            </p:extLst>
          </p:nvPr>
        </p:nvGraphicFramePr>
        <p:xfrm>
          <a:off x="3043823" y="2486695"/>
          <a:ext cx="5664104" cy="968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9149">
                  <a:extLst>
                    <a:ext uri="{9D8B030D-6E8A-4147-A177-3AD203B41FA5}">
                      <a16:colId xmlns:a16="http://schemas.microsoft.com/office/drawing/2014/main" val="4056677806"/>
                    </a:ext>
                  </a:extLst>
                </a:gridCol>
                <a:gridCol w="966492">
                  <a:extLst>
                    <a:ext uri="{9D8B030D-6E8A-4147-A177-3AD203B41FA5}">
                      <a16:colId xmlns:a16="http://schemas.microsoft.com/office/drawing/2014/main" val="3010449415"/>
                    </a:ext>
                  </a:extLst>
                </a:gridCol>
                <a:gridCol w="1132821">
                  <a:extLst>
                    <a:ext uri="{9D8B030D-6E8A-4147-A177-3AD203B41FA5}">
                      <a16:colId xmlns:a16="http://schemas.microsoft.com/office/drawing/2014/main" val="3039562428"/>
                    </a:ext>
                  </a:extLst>
                </a:gridCol>
                <a:gridCol w="1132821">
                  <a:extLst>
                    <a:ext uri="{9D8B030D-6E8A-4147-A177-3AD203B41FA5}">
                      <a16:colId xmlns:a16="http://schemas.microsoft.com/office/drawing/2014/main" val="579241727"/>
                    </a:ext>
                  </a:extLst>
                </a:gridCol>
                <a:gridCol w="1132821">
                  <a:extLst>
                    <a:ext uri="{9D8B030D-6E8A-4147-A177-3AD203B41FA5}">
                      <a16:colId xmlns:a16="http://schemas.microsoft.com/office/drawing/2014/main" val="4062849636"/>
                    </a:ext>
                  </a:extLst>
                </a:gridCol>
              </a:tblGrid>
              <a:tr h="322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photon flux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MF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SRC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MF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SRC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7451701"/>
                  </a:ext>
                </a:extLst>
              </a:tr>
              <a:tr h="322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2x10</a:t>
                      </a:r>
                      <a:r>
                        <a:rPr lang="en-US" sz="2000" u="none" strike="noStrike" baseline="30000" dirty="0">
                          <a:effectLst/>
                        </a:rPr>
                        <a:t>7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57000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244418"/>
                  </a:ext>
                </a:extLst>
              </a:tr>
              <a:tr h="322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1x10</a:t>
                      </a:r>
                      <a:r>
                        <a:rPr lang="en-US" sz="2000" u="none" strike="noStrike" baseline="30000" dirty="0">
                          <a:effectLst/>
                        </a:rPr>
                        <a:t>7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6800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28500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45476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4BD6B3-979A-A84E-9404-5EDF9C194083}"/>
              </a:ext>
            </a:extLst>
          </p:cNvPr>
          <p:cNvSpPr txBox="1"/>
          <p:nvPr/>
        </p:nvSpPr>
        <p:spPr>
          <a:xfrm>
            <a:off x="4861630" y="1848736"/>
            <a:ext cx="32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XS                            High XS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265EF-0CF4-1349-9A45-7EBBB343B32B}"/>
              </a:ext>
            </a:extLst>
          </p:cNvPr>
          <p:cNvSpPr/>
          <p:nvPr/>
        </p:nvSpPr>
        <p:spPr>
          <a:xfrm>
            <a:off x="4592117" y="2127276"/>
            <a:ext cx="14798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dirty="0"/>
              <a:t>γ</a:t>
            </a:r>
            <a:r>
              <a:rPr lang="en-US" dirty="0"/>
              <a:t> + n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π</a:t>
            </a:r>
            <a:r>
              <a:rPr lang="en-US" baseline="30000" dirty="0"/>
              <a:t>-</a:t>
            </a:r>
            <a:r>
              <a:rPr lang="en-US" dirty="0"/>
              <a:t> + 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AC1FB-773E-DA49-94D1-62C55BE7FE54}"/>
              </a:ext>
            </a:extLst>
          </p:cNvPr>
          <p:cNvSpPr/>
          <p:nvPr/>
        </p:nvSpPr>
        <p:spPr>
          <a:xfrm>
            <a:off x="6825897" y="2145063"/>
            <a:ext cx="14686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dirty="0"/>
              <a:t>γ</a:t>
            </a:r>
            <a:r>
              <a:rPr lang="en-US" dirty="0"/>
              <a:t> + n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ρ</a:t>
            </a:r>
            <a:r>
              <a:rPr lang="en-US" baseline="30000" dirty="0"/>
              <a:t>-</a:t>
            </a:r>
            <a:r>
              <a:rPr lang="en-US" dirty="0"/>
              <a:t> +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A8DCF-35F7-CB42-8584-47A70BFB1E14}"/>
              </a:ext>
            </a:extLst>
          </p:cNvPr>
          <p:cNvSpPr txBox="1"/>
          <p:nvPr/>
        </p:nvSpPr>
        <p:spPr>
          <a:xfrm>
            <a:off x="5073041" y="3496085"/>
            <a:ext cx="23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MF</a:t>
            </a:r>
            <a:r>
              <a:rPr lang="en-US" dirty="0"/>
              <a:t> = mean field</a:t>
            </a:r>
          </a:p>
          <a:p>
            <a:pPr algn="ctr"/>
            <a:r>
              <a:rPr lang="en-US" b="1" dirty="0"/>
              <a:t>SRC</a:t>
            </a:r>
            <a:r>
              <a:rPr lang="en-US" dirty="0"/>
              <a:t> = short-range pairs</a:t>
            </a:r>
          </a:p>
        </p:txBody>
      </p:sp>
    </p:spTree>
    <p:extLst>
      <p:ext uri="{BB962C8B-B14F-4D97-AF65-F5344CB8AC3E}">
        <p14:creationId xmlns:p14="http://schemas.microsoft.com/office/powerpoint/2010/main" val="49015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D11668-59A7-D645-A197-C10CA4D303D5}"/>
              </a:ext>
            </a:extLst>
          </p:cNvPr>
          <p:cNvSpPr/>
          <p:nvPr/>
        </p:nvSpPr>
        <p:spPr>
          <a:xfrm>
            <a:off x="793314" y="432086"/>
            <a:ext cx="10066752" cy="76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84A8BB-EBDE-AA45-954B-BC0298A75374}"/>
              </a:ext>
            </a:extLst>
          </p:cNvPr>
          <p:cNvSpPr/>
          <p:nvPr/>
        </p:nvSpPr>
        <p:spPr>
          <a:xfrm>
            <a:off x="793314" y="448891"/>
            <a:ext cx="99790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Charge 3: Has the spectrometer, detector configuration been defined, including ownership, maintenance and control during beam operations?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GlueX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standard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detector support will come from Hall D staff members and have confirmed: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01AF-19CC-114F-94B9-EED419B4C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37" y="1909593"/>
            <a:ext cx="6633226" cy="4216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1E1682-5755-BB46-9749-29DA14E6D4FB}"/>
              </a:ext>
            </a:extLst>
          </p:cNvPr>
          <p:cNvSpPr txBox="1"/>
          <p:nvPr/>
        </p:nvSpPr>
        <p:spPr>
          <a:xfrm>
            <a:off x="3329191" y="6125759"/>
            <a:ext cx="45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https://halldweb.jlab.org/level-1/manpower.pdf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633269-EBF0-744D-9320-3970F8ECE03E}"/>
              </a:ext>
            </a:extLst>
          </p:cNvPr>
          <p:cNvGrpSpPr/>
          <p:nvPr/>
        </p:nvGrpSpPr>
        <p:grpSpPr>
          <a:xfrm>
            <a:off x="1621902" y="1902754"/>
            <a:ext cx="4577357" cy="3706769"/>
            <a:chOff x="6180012" y="2625088"/>
            <a:chExt cx="2439509" cy="429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FA33EF-5BA4-BC45-BB2A-57D3B6A6B2FB}"/>
                </a:ext>
              </a:extLst>
            </p:cNvPr>
            <p:cNvGrpSpPr/>
            <p:nvPr/>
          </p:nvGrpSpPr>
          <p:grpSpPr>
            <a:xfrm>
              <a:off x="6180012" y="2625088"/>
              <a:ext cx="2439509" cy="4295586"/>
              <a:chOff x="6178552" y="2625088"/>
              <a:chExt cx="2439509" cy="4295586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7474AFE-5C17-714F-AD09-291E9419F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0397" y="6356349"/>
                <a:ext cx="1794612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0E0826A-041F-5546-B3E7-AD8FC86B45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0397" y="2892589"/>
                <a:ext cx="0" cy="346376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9553E9-D79D-F44C-AEA8-1FEE4D5A6738}"/>
                  </a:ext>
                </a:extLst>
              </p:cNvPr>
              <p:cNvSpPr txBox="1"/>
              <p:nvPr/>
            </p:nvSpPr>
            <p:spPr>
              <a:xfrm>
                <a:off x="8185705" y="6385674"/>
                <a:ext cx="432356" cy="53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  <a:r>
                  <a:rPr lang="en-US" sz="2400" baseline="-25000" dirty="0"/>
                  <a:t>FCAL</a:t>
                </a:r>
                <a:r>
                  <a:rPr lang="en-US" sz="2400" dirty="0"/>
                  <a:t>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3C25E1-EAE2-E240-8FBA-E26DD7D8DF38}"/>
                  </a:ext>
                </a:extLst>
              </p:cNvPr>
              <p:cNvSpPr txBox="1"/>
              <p:nvPr/>
            </p:nvSpPr>
            <p:spPr>
              <a:xfrm>
                <a:off x="6178552" y="2625088"/>
                <a:ext cx="405974" cy="53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  <a:r>
                  <a:rPr lang="en-US" sz="2400" baseline="-25000" dirty="0"/>
                  <a:t>BCAL</a:t>
                </a:r>
                <a:endParaRPr lang="en-US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F720C6-C3DF-224A-9F11-67C2D2BF7102}"/>
                </a:ext>
              </a:extLst>
            </p:cNvPr>
            <p:cNvSpPr txBox="1"/>
            <p:nvPr/>
          </p:nvSpPr>
          <p:spPr>
            <a:xfrm>
              <a:off x="7655705" y="5900733"/>
              <a:ext cx="691318" cy="428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500 </a:t>
              </a:r>
              <a:r>
                <a:rPr lang="en-US" dirty="0" err="1">
                  <a:solidFill>
                    <a:srgbClr val="C00000"/>
                  </a:solidFill>
                </a:rPr>
                <a:t>MeV</a:t>
              </a:r>
              <a:r>
                <a:rPr lang="en-US" dirty="0">
                  <a:solidFill>
                    <a:srgbClr val="C00000"/>
                  </a:solidFill>
                </a:rPr>
                <a:t>    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B35006E-D0EA-C545-936F-CDD602F7DA0D}"/>
                </a:ext>
              </a:extLst>
            </p:cNvPr>
            <p:cNvCxnSpPr/>
            <p:nvPr/>
          </p:nvCxnSpPr>
          <p:spPr>
            <a:xfrm>
              <a:off x="6591857" y="3752264"/>
              <a:ext cx="1082529" cy="2608402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362C50-2ABA-6B4B-A4A2-47F9A04C190B}"/>
                </a:ext>
              </a:extLst>
            </p:cNvPr>
            <p:cNvSpPr txBox="1"/>
            <p:nvPr/>
          </p:nvSpPr>
          <p:spPr>
            <a:xfrm>
              <a:off x="6624984" y="3473547"/>
              <a:ext cx="398285" cy="428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 </a:t>
              </a:r>
              <a:r>
                <a:rPr lang="en-US" dirty="0" err="1">
                  <a:solidFill>
                    <a:srgbClr val="C00000"/>
                  </a:solidFill>
                </a:rPr>
                <a:t>GeV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656ABE-30C0-A747-9A50-8F676A3841F4}"/>
              </a:ext>
            </a:extLst>
          </p:cNvPr>
          <p:cNvCxnSpPr/>
          <p:nvPr/>
        </p:nvCxnSpPr>
        <p:spPr>
          <a:xfrm>
            <a:off x="2394666" y="4592877"/>
            <a:ext cx="1090594" cy="53340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947A80-6BCF-E54C-960D-18A9472DFF53}"/>
              </a:ext>
            </a:extLst>
          </p:cNvPr>
          <p:cNvSpPr txBox="1"/>
          <p:nvPr/>
        </p:nvSpPr>
        <p:spPr>
          <a:xfrm>
            <a:off x="2950437" y="512721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250 MeV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38E07-2877-AF4B-B34B-6F122B10934D}"/>
              </a:ext>
            </a:extLst>
          </p:cNvPr>
          <p:cNvSpPr txBox="1"/>
          <p:nvPr/>
        </p:nvSpPr>
        <p:spPr>
          <a:xfrm>
            <a:off x="1293317" y="4426884"/>
            <a:ext cx="12971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180 MeV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F058C0-9536-C94C-9DD0-C70D804DBAF2}"/>
              </a:ext>
            </a:extLst>
          </p:cNvPr>
          <p:cNvSpPr txBox="1"/>
          <p:nvPr/>
        </p:nvSpPr>
        <p:spPr>
          <a:xfrm>
            <a:off x="3496146" y="5609523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 ~ 400 MeV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8E0AC-078E-DD40-99DF-CA43F8F363DE}"/>
              </a:ext>
            </a:extLst>
          </p:cNvPr>
          <p:cNvSpPr txBox="1"/>
          <p:nvPr/>
        </p:nvSpPr>
        <p:spPr>
          <a:xfrm>
            <a:off x="565172" y="3525696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 ~ 300 MeV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1FB43A-1652-CD4F-B98D-A5101E311646}"/>
              </a:ext>
            </a:extLst>
          </p:cNvPr>
          <p:cNvSpPr txBox="1"/>
          <p:nvPr/>
        </p:nvSpPr>
        <p:spPr>
          <a:xfrm>
            <a:off x="3204141" y="3190685"/>
            <a:ext cx="129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Nominal </a:t>
            </a:r>
            <a:r>
              <a:rPr lang="en-US" dirty="0" err="1">
                <a:solidFill>
                  <a:srgbClr val="C00000"/>
                </a:solidFill>
              </a:rPr>
              <a:t>GlueX</a:t>
            </a:r>
            <a:r>
              <a:rPr lang="en-US" dirty="0">
                <a:solidFill>
                  <a:srgbClr val="C00000"/>
                </a:solidFill>
              </a:rPr>
              <a:t> trigger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3ADB5-2D8E-4844-8045-3FDB327D5574}"/>
              </a:ext>
            </a:extLst>
          </p:cNvPr>
          <p:cNvSpPr txBox="1"/>
          <p:nvPr/>
        </p:nvSpPr>
        <p:spPr>
          <a:xfrm>
            <a:off x="149237" y="5378690"/>
            <a:ext cx="2441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Our trigger lowers thresholds below MIP and requires one hit in start counter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45E5EF-EBD7-B04B-9A2B-D90B8577C11B}"/>
              </a:ext>
            </a:extLst>
          </p:cNvPr>
          <p:cNvSpPr txBox="1"/>
          <p:nvPr/>
        </p:nvSpPr>
        <p:spPr>
          <a:xfrm>
            <a:off x="3951245" y="1298023"/>
            <a:ext cx="7898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Nominal </a:t>
            </a:r>
            <a:r>
              <a:rPr lang="en-US" sz="2000" dirty="0" err="1"/>
              <a:t>GlueX</a:t>
            </a:r>
            <a:r>
              <a:rPr lang="en-US" sz="2000" dirty="0"/>
              <a:t> trigger: 80 kHz, 90% </a:t>
            </a:r>
            <a:r>
              <a:rPr lang="en-US" sz="2000" dirty="0" err="1"/>
              <a:t>livetime</a:t>
            </a:r>
            <a:r>
              <a:rPr lang="en-US" sz="2000" dirty="0"/>
              <a:t>, 1.1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Our trigger configuration:  78 kHz, 90% </a:t>
            </a:r>
            <a:r>
              <a:rPr lang="en-US" sz="2000" dirty="0" err="1"/>
              <a:t>livetime</a:t>
            </a:r>
            <a:r>
              <a:rPr lang="en-US" sz="2000" dirty="0"/>
              <a:t>, 1 Gb/s (5x10</a:t>
            </a:r>
            <a:r>
              <a:rPr lang="en-US" sz="2000" baseline="30000" dirty="0"/>
              <a:t>7</a:t>
            </a:r>
            <a:r>
              <a:rPr lang="en-US" sz="2000" dirty="0"/>
              <a:t> 𝛾/s)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Tested in spring 2020, see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https://halldweb.jlab.org/level-1/src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experiment ~x0.5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𝛾/s, but C target has x2 rad length (EM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scales by rad length and hadronic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scales by attenuation)</a:t>
            </a:r>
            <a:endParaRPr lang="en-US" sz="2000" baseline="-25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FCA58-AC45-9942-A579-CC59DD7E3686}"/>
              </a:ext>
            </a:extLst>
          </p:cNvPr>
          <p:cNvSpPr/>
          <p:nvPr/>
        </p:nvSpPr>
        <p:spPr>
          <a:xfrm>
            <a:off x="793314" y="432086"/>
            <a:ext cx="10066752" cy="764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DAA334-F937-764D-A13C-88876A7B0707}"/>
              </a:ext>
            </a:extLst>
          </p:cNvPr>
          <p:cNvSpPr/>
          <p:nvPr/>
        </p:nvSpPr>
        <p:spPr>
          <a:xfrm>
            <a:off x="513567" y="589932"/>
            <a:ext cx="11047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Charge 5: What is the expected data rate for the experiments?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FF6C1-1FC6-2847-886C-920EA8370C56}"/>
              </a:ext>
            </a:extLst>
          </p:cNvPr>
          <p:cNvSpPr txBox="1"/>
          <p:nvPr/>
        </p:nvSpPr>
        <p:spPr>
          <a:xfrm>
            <a:off x="5862719" y="3664363"/>
            <a:ext cx="5698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trigger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Proton, pion final state -&gt; MIP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Already accept multiparticle final states by default</a:t>
            </a:r>
          </a:p>
        </p:txBody>
      </p:sp>
    </p:spTree>
    <p:extLst>
      <p:ext uri="{BB962C8B-B14F-4D97-AF65-F5344CB8AC3E}">
        <p14:creationId xmlns:p14="http://schemas.microsoft.com/office/powerpoint/2010/main" val="134921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12102</TotalTime>
  <Words>681</Words>
  <Application>Microsoft Macintosh PowerPoint</Application>
  <PresentationFormat>Widescreen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Run plan, conditions, and configuration  (Charges 1,3 &amp;5)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plan, conditions, and configuration  (Charges 1,3 &amp;5)</dc:title>
  <dc:creator>Microsoft Office User</dc:creator>
  <cp:lastModifiedBy>Microsoft Office User</cp:lastModifiedBy>
  <cp:revision>40</cp:revision>
  <dcterms:created xsi:type="dcterms:W3CDTF">2020-03-08T22:48:22Z</dcterms:created>
  <dcterms:modified xsi:type="dcterms:W3CDTF">2020-03-31T18:05:20Z</dcterms:modified>
</cp:coreProperties>
</file>