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62" r:id="rId4"/>
    <p:sldId id="270" r:id="rId5"/>
    <p:sldId id="278" r:id="rId6"/>
    <p:sldId id="261" r:id="rId7"/>
    <p:sldId id="258" r:id="rId8"/>
    <p:sldId id="271" r:id="rId9"/>
    <p:sldId id="279" r:id="rId10"/>
    <p:sldId id="272" r:id="rId11"/>
    <p:sldId id="274" r:id="rId12"/>
    <p:sldId id="273" r:id="rId13"/>
    <p:sldId id="275" r:id="rId14"/>
    <p:sldId id="276" r:id="rId15"/>
    <p:sldId id="277" r:id="rId16"/>
    <p:sldId id="280" r:id="rId17"/>
    <p:sldId id="263" r:id="rId18"/>
    <p:sldId id="268" r:id="rId19"/>
    <p:sldId id="264" r:id="rId20"/>
    <p:sldId id="269" r:id="rId21"/>
    <p:sldId id="266" r:id="rId22"/>
    <p:sldId id="267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 varScale="1">
        <p:scale>
          <a:sx n="48" d="100"/>
          <a:sy n="48" d="100"/>
        </p:scale>
        <p:origin x="58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101" d="100"/>
          <a:sy n="101" d="100"/>
        </p:scale>
        <p:origin x="-25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8D388-C845-4493-8096-83E90084FE8A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F4AB-5910-4844-9414-69BBF784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F4AB-5910-4844-9414-69BBF7841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8E969750-72F5-47CC-AA2E-954A5B25E8E9}" type="datetimeFigureOut">
              <a:rPr lang="en-US" smtClean="0"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E3241374-6F92-45CE-97E6-C10C78BF9A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Images/Content/100_7/Result_100_7_1_rev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0"/>
            <a:ext cx="6781800" cy="1069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Design and Analysis of Structure Intended to Support Proposed </a:t>
            </a:r>
            <a:r>
              <a:rPr lang="en-US" dirty="0" err="1">
                <a:solidFill>
                  <a:schemeClr val="tx1"/>
                </a:solidFill>
              </a:rPr>
              <a:t>Muon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Detector and Modifications to Forward Calorimeter Platform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6400800" cy="17526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Bobby Smyth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Governor’s School for Science and Technology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2013-2014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Timothy </a:t>
            </a:r>
            <a:r>
              <a:rPr lang="en-US" sz="1800" dirty="0" err="1" smtClean="0">
                <a:solidFill>
                  <a:schemeClr val="tx1"/>
                </a:solidFill>
              </a:rPr>
              <a:t>Whitlatch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Thomas Jefferson National Accelerator Facility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6596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MDS Design- Top left view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" y="1780360"/>
            <a:ext cx="3179067" cy="4276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2917" t="17407" r="30833" b="11481"/>
          <a:stretch/>
        </p:blipFill>
        <p:spPr>
          <a:xfrm>
            <a:off x="4997527" y="1780361"/>
            <a:ext cx="2806572" cy="4276682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MDS Design-Bottom right view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584" t="21111" r="26249" b="16667"/>
          <a:stretch/>
        </p:blipFill>
        <p:spPr>
          <a:xfrm>
            <a:off x="431800" y="2048545"/>
            <a:ext cx="4340563" cy="4446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2083" t="16667" r="28334" b="12963"/>
          <a:stretch/>
        </p:blipFill>
        <p:spPr>
          <a:xfrm>
            <a:off x="5029200" y="2048545"/>
            <a:ext cx="3323122" cy="44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MDS Design-Front and Side views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898" t="16545" r="33455" b="9920"/>
          <a:stretch/>
        </p:blipFill>
        <p:spPr>
          <a:xfrm>
            <a:off x="5181600" y="1930400"/>
            <a:ext cx="2133600" cy="4491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418" t="16667" r="27916" b="10740"/>
          <a:stretch/>
        </p:blipFill>
        <p:spPr>
          <a:xfrm>
            <a:off x="877338" y="1952791"/>
            <a:ext cx="3466062" cy="44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Steel Disk Attachment Views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386" t="16545" r="16909" b="9920"/>
          <a:stretch/>
        </p:blipFill>
        <p:spPr>
          <a:xfrm>
            <a:off x="95249" y="2514600"/>
            <a:ext cx="4476751" cy="3581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750" t="16666" r="11667" b="10741"/>
          <a:stretch/>
        </p:blipFill>
        <p:spPr>
          <a:xfrm>
            <a:off x="4709625" y="3048000"/>
            <a:ext cx="433873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MWPC Packages Attachment Views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659" t="20223" r="17944" b="13596"/>
          <a:stretch/>
        </p:blipFill>
        <p:spPr>
          <a:xfrm>
            <a:off x="1295400" y="1905000"/>
            <a:ext cx="2690283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750" t="27778" r="22500" b="11481"/>
          <a:stretch/>
        </p:blipFill>
        <p:spPr>
          <a:xfrm>
            <a:off x="5181600" y="1905000"/>
            <a:ext cx="2743200" cy="2418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749" t="20372" r="25834" b="12963"/>
          <a:stretch/>
        </p:blipFill>
        <p:spPr>
          <a:xfrm>
            <a:off x="5181600" y="4419600"/>
            <a:ext cx="2724150" cy="2249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0000" t="39630" r="12500" b="18148"/>
          <a:stretch/>
        </p:blipFill>
        <p:spPr>
          <a:xfrm>
            <a:off x="457200" y="4642634"/>
            <a:ext cx="4001728" cy="20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MDS Structural Analysis Overview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Images\Content\100_7\Result_100_7_1_rev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19100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14601"/>
            <a:ext cx="4495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463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MDS Structural Analysis Overview cont.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362200"/>
            <a:ext cx="5297312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044831"/>
            <a:ext cx="5054753" cy="36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7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Methods and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Necessary modifications to the FCAL platform will determined and a final design of the MDS will be created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Structural analysis of the modifications to the FCAL platform as well as the MDS design will be conducted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Each individual member will be analyzed to determine any weaknesses in the structure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 be determined a success, the design must meet functional requirements and conform to situational constraints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MDS will be designed such that it’s cost is minimized</a:t>
            </a:r>
          </a:p>
        </p:txBody>
      </p:sp>
    </p:spTree>
    <p:extLst>
      <p:ext uri="{BB962C8B-B14F-4D97-AF65-F5344CB8AC3E}">
        <p14:creationId xmlns:p14="http://schemas.microsoft.com/office/powerpoint/2010/main" val="40201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Methods and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MDS will be designed such that the calculated factor of safety of the structure must meet industry </a:t>
            </a:r>
            <a:r>
              <a:rPr lang="en-US" sz="2400" dirty="0" smtClean="0">
                <a:solidFill>
                  <a:schemeClr val="tx1"/>
                </a:solidFill>
              </a:rPr>
              <a:t>standards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Factor of safety will be calculated according to the formula:</a:t>
            </a:r>
          </a:p>
          <a:p>
            <a:pPr lvl="1"/>
            <a:endParaRPr lang="en-US" sz="18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The industry standard for similar structures is two thirds</a:t>
            </a:r>
          </a:p>
          <a:p>
            <a:r>
              <a:rPr lang="en-US" sz="2400" dirty="0">
                <a:solidFill>
                  <a:schemeClr val="tx1"/>
                </a:solidFill>
              </a:rPr>
              <a:t>3D models of the design will be created in </a:t>
            </a:r>
            <a:r>
              <a:rPr lang="en-US" sz="2400" dirty="0" err="1">
                <a:solidFill>
                  <a:schemeClr val="tx1"/>
                </a:solidFill>
              </a:rPr>
              <a:t>AutoCad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Inventor</a:t>
            </a:r>
            <a:r>
              <a:rPr lang="en-US" sz="1400" dirty="0" smtClean="0">
                <a:solidFill>
                  <a:schemeClr val="tx1"/>
                </a:solidFill>
              </a:rPr>
              <a:t>©</a:t>
            </a:r>
            <a:r>
              <a:rPr lang="en-US" sz="2400" dirty="0" smtClean="0">
                <a:solidFill>
                  <a:schemeClr val="tx1"/>
                </a:solidFill>
              </a:rPr>
              <a:t> 2013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final design of the structure will not be fabricated but scale models may be </a:t>
            </a:r>
            <a:r>
              <a:rPr lang="en-US" sz="2400" dirty="0" smtClean="0">
                <a:solidFill>
                  <a:schemeClr val="tx1"/>
                </a:solidFill>
              </a:rPr>
              <a:t>produced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76600"/>
            <a:ext cx="4648200" cy="6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Expected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Schematic views of the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models </a:t>
            </a:r>
            <a:r>
              <a:rPr lang="en-US" dirty="0" smtClean="0">
                <a:solidFill>
                  <a:schemeClr val="tx1"/>
                </a:solidFill>
              </a:rPr>
              <a:t> of </a:t>
            </a:r>
            <a:r>
              <a:rPr lang="en-US" dirty="0">
                <a:solidFill>
                  <a:schemeClr val="tx1"/>
                </a:solidFill>
              </a:rPr>
              <a:t>the final design will be </a:t>
            </a:r>
            <a:r>
              <a:rPr lang="en-US" dirty="0" smtClean="0">
                <a:solidFill>
                  <a:schemeClr val="tx1"/>
                </a:solidFill>
              </a:rPr>
              <a:t>created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Preliminary </a:t>
            </a:r>
            <a:r>
              <a:rPr lang="en-US" dirty="0">
                <a:solidFill>
                  <a:schemeClr val="tx1"/>
                </a:solidFill>
              </a:rPr>
              <a:t>designs leading up to the final design will also be included and will be presented in chronological order to show progression of design over time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Written explanations of </a:t>
            </a:r>
            <a:r>
              <a:rPr lang="en-US" dirty="0">
                <a:solidFill>
                  <a:schemeClr val="tx1"/>
                </a:solidFill>
              </a:rPr>
              <a:t>why modifications were made </a:t>
            </a:r>
            <a:r>
              <a:rPr lang="en-US" dirty="0" smtClean="0">
                <a:solidFill>
                  <a:schemeClr val="tx1"/>
                </a:solidFill>
              </a:rPr>
              <a:t>to the design </a:t>
            </a:r>
            <a:r>
              <a:rPr lang="en-US" dirty="0">
                <a:solidFill>
                  <a:schemeClr val="tx1"/>
                </a:solidFill>
              </a:rPr>
              <a:t>will be </a:t>
            </a:r>
            <a:r>
              <a:rPr lang="en-US" dirty="0" smtClean="0">
                <a:solidFill>
                  <a:schemeClr val="tx1"/>
                </a:solidFill>
              </a:rPr>
              <a:t>provided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Estimated </a:t>
            </a:r>
            <a:r>
              <a:rPr lang="en-US" dirty="0">
                <a:solidFill>
                  <a:schemeClr val="tx1"/>
                </a:solidFill>
              </a:rPr>
              <a:t>cost of the final design will be provided including material and manufacturing </a:t>
            </a:r>
            <a:r>
              <a:rPr lang="en-US" dirty="0" smtClean="0">
                <a:solidFill>
                  <a:schemeClr val="tx1"/>
                </a:solidFill>
              </a:rPr>
              <a:t>expenses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Tables detailing the results of all structural analysis will be included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>
                <a:solidFill>
                  <a:schemeClr val="tx1"/>
                </a:solidFill>
              </a:rPr>
              <a:t>statistical analysis is </a:t>
            </a:r>
            <a:r>
              <a:rPr lang="en-US" dirty="0" smtClean="0">
                <a:solidFill>
                  <a:schemeClr val="tx1"/>
                </a:solidFill>
              </a:rPr>
              <a:t>anticipated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0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Jefferson Lab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144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orld </a:t>
            </a:r>
            <a:r>
              <a:rPr lang="en-US" dirty="0">
                <a:solidFill>
                  <a:schemeClr val="tx1"/>
                </a:solidFill>
              </a:rPr>
              <a:t>renowned research center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esearch in </a:t>
            </a:r>
            <a:r>
              <a:rPr lang="en-US" dirty="0">
                <a:solidFill>
                  <a:schemeClr val="tx1"/>
                </a:solidFill>
              </a:rPr>
              <a:t>the fields of nuclear and particle </a:t>
            </a:r>
            <a:r>
              <a:rPr lang="en-US" dirty="0" smtClean="0">
                <a:solidFill>
                  <a:schemeClr val="tx1"/>
                </a:solidFill>
              </a:rPr>
              <a:t>physics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Continuous </a:t>
            </a:r>
            <a:r>
              <a:rPr lang="en-US" dirty="0">
                <a:solidFill>
                  <a:schemeClr val="tx1"/>
                </a:solidFill>
              </a:rPr>
              <a:t>Electron Beam Accelerator </a:t>
            </a:r>
            <a:r>
              <a:rPr lang="en-US" dirty="0" smtClean="0">
                <a:solidFill>
                  <a:schemeClr val="tx1"/>
                </a:solidFill>
              </a:rPr>
              <a:t>Facility (CEBAF)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Source </a:t>
            </a:r>
            <a:r>
              <a:rPr lang="en-US" dirty="0">
                <a:solidFill>
                  <a:schemeClr val="tx1"/>
                </a:solidFill>
              </a:rPr>
              <a:t>of a high energy electron beam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sed </a:t>
            </a:r>
            <a:r>
              <a:rPr lang="en-US" dirty="0">
                <a:solidFill>
                  <a:schemeClr val="tx1"/>
                </a:solidFill>
              </a:rPr>
              <a:t>to conduct research in the three currently operating experimental </a:t>
            </a:r>
            <a:r>
              <a:rPr lang="en-US" dirty="0" smtClean="0">
                <a:solidFill>
                  <a:schemeClr val="tx1"/>
                </a:solidFill>
              </a:rPr>
              <a:t>halls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Hall 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Currently in final stages of construction; scheduled to begin operation  in 2015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Photon beam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07" y="4114800"/>
            <a:ext cx="35641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2857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2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Expected Results - 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659802"/>
            <a:ext cx="66294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348229"/>
              </p:ext>
            </p:extLst>
          </p:nvPr>
        </p:nvGraphicFramePr>
        <p:xfrm>
          <a:off x="1170525" y="1676400"/>
          <a:ext cx="6269549" cy="4188013"/>
        </p:xfrm>
        <a:graphic>
          <a:graphicData uri="http://schemas.openxmlformats.org/drawingml/2006/table">
            <a:tbl>
              <a:tblPr/>
              <a:tblGrid>
                <a:gridCol w="1097416"/>
                <a:gridCol w="767072"/>
                <a:gridCol w="190368"/>
                <a:gridCol w="44793"/>
                <a:gridCol w="274354"/>
                <a:gridCol w="761472"/>
                <a:gridCol w="415730"/>
                <a:gridCol w="314947"/>
                <a:gridCol w="369538"/>
                <a:gridCol w="802065"/>
                <a:gridCol w="716680"/>
                <a:gridCol w="515114"/>
              </a:tblGrid>
              <a:tr h="20590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Compressive and Tensile Stress Analysis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Comp/Tens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Force(N)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Force(lb)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Area(in^2)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A36 Steel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A-C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comp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3.372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0.0001857851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Tensile Yield Strength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36300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B-E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comp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3.37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0.0001857851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Compessive Yield Strength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22000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C-D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comp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24465.00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5499.73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0.3030155372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 of safety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C-E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tens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24303.00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5463.31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0.4966649455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tensile strength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18150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C-F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comp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34577.00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7772.91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0.4282594821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compressive strength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11000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E-F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comp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34577.00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7772.91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0.4282594821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1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E-G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comp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24465.00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5499.73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0.3030155372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4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Buckling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(m)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Adj (in)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Sit.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 Value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Compressive Force (Newton)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Compresive Force Adj (lb)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Moment of Inertia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882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A36 Steel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A-C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43.307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fixed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3.37215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1.10483E-05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Necessary Area Moment of Inertia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B-E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43.307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fixed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3.37215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1.10483E-05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 of Safety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C-D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12.9921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fixed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24465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5499.97665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0.00162178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Youngs Modulus 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29000000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C-F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1.555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61.22035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fixed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34577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7773.25537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0.050894048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E-F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1.555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61.22035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fixed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34577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7773.25537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0.050894048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E-G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12.9921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fixed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24465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5499.97665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0.00162178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4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Flexural Strength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5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A36 Steel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Detector Mass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Mass (kg)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14971.18082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24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Flexural Strength(psi)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46000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Steel Plates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Mass (lb)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3300.546523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Force(psi)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3300.546523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Density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g/cm^3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Length(in)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Radius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seperation length (in)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 of safety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0.666666667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MWPC Packages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 ratio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0.125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of MWPC Packages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side length (in)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Corresponding Wall size (in)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minimum side length (in)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3.090585943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 (in)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Side Length (in)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0.875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 ratio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0.125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 these dimensions  work?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Allowable stress (psi)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30666.66667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Stress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2639.337495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of allowable stress</a:t>
                      </a:r>
                    </a:p>
                  </a:txBody>
                  <a:tcPr marL="4202" marR="4202" marT="4202" marB="0" anchor="b">
                    <a:lnL>
                      <a:noFill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3F3F3F"/>
                          </a:solidFill>
                          <a:effectLst/>
                          <a:latin typeface="Calibri" panose="020F0502020204030204" pitchFamily="34" charset="0"/>
                        </a:rPr>
                        <a:t>8.606535308</a:t>
                      </a: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02" marR="4202" marT="42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3618" y="6172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Table outlining required member properties to achieve standard safety factors, failure probability, and detector mass calculations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32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Current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Geometric approach of MDS design finalized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Method of securing steel disks and MWPC packages nearly finalized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Stresses and deflections have been calculated and accessed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Deflections less than 1/32”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 process of finalizing beam dimensions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Wall and side length: Currently 4” square with 3/8” wall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Working to finalize 3D assemblies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Complete Cost analysis yet to be completed</a:t>
            </a:r>
          </a:p>
        </p:txBody>
      </p:sp>
    </p:spTree>
    <p:extLst>
      <p:ext uri="{BB962C8B-B14F-4D97-AF65-F5344CB8AC3E}">
        <p14:creationId xmlns:p14="http://schemas.microsoft.com/office/powerpoint/2010/main" val="25311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Acknowledgements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 thank my mentor, Timothy Whitlatch, for his guidance and assistance in all stages of the creation </a:t>
            </a:r>
            <a:r>
              <a:rPr lang="en-US" dirty="0" smtClean="0">
                <a:solidFill>
                  <a:schemeClr val="tx1"/>
                </a:solidFill>
              </a:rPr>
              <a:t>and analysis of </a:t>
            </a:r>
            <a:r>
              <a:rPr lang="en-US" dirty="0">
                <a:solidFill>
                  <a:schemeClr val="tx1"/>
                </a:solidFill>
              </a:rPr>
              <a:t>the final </a:t>
            </a:r>
            <a:r>
              <a:rPr lang="en-US" dirty="0" smtClean="0">
                <a:solidFill>
                  <a:schemeClr val="tx1"/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en-US" dirty="0">
                <a:solidFill>
                  <a:schemeClr val="tx1"/>
                </a:solidFill>
              </a:rPr>
              <a:t>thank Wayne Schleben for guidance in the design and analysis of the structure as well as providing information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the existing FCAL </a:t>
            </a:r>
            <a:r>
              <a:rPr lang="en-US" dirty="0" smtClean="0">
                <a:solidFill>
                  <a:schemeClr val="tx1"/>
                </a:solidFill>
              </a:rPr>
              <a:t>platform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en-US" dirty="0">
                <a:solidFill>
                  <a:schemeClr val="tx1"/>
                </a:solidFill>
              </a:rPr>
              <a:t>thank Elton Smith for providing information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the design and operation of the muon detector necessary for defining the problem </a:t>
            </a:r>
            <a:r>
              <a:rPr lang="en-US" dirty="0" smtClean="0">
                <a:solidFill>
                  <a:schemeClr val="tx1"/>
                </a:solidFill>
              </a:rPr>
              <a:t>statement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en-US" dirty="0">
                <a:solidFill>
                  <a:schemeClr val="tx1"/>
                </a:solidFill>
              </a:rPr>
              <a:t>thank Narciso Gomez for his assistance in developing my understanding of the mechanical aspects of the </a:t>
            </a:r>
            <a:r>
              <a:rPr lang="en-US" dirty="0" smtClean="0">
                <a:solidFill>
                  <a:schemeClr val="tx1"/>
                </a:solidFill>
              </a:rPr>
              <a:t>design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Discussion and 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It </a:t>
            </a:r>
            <a:r>
              <a:rPr lang="en-US" sz="2400" dirty="0">
                <a:solidFill>
                  <a:schemeClr val="tx1"/>
                </a:solidFill>
              </a:rPr>
              <a:t>is possible to support the load of the Muon Detector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Several modifications must be made to FCAL platform structure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Electronics racks on FCAL platform may need to be moved slightly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Mass of MDS will be relatively small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Restrictions for securing MWPC packages poses significant design challenges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Best solution is to simply secure at bottom corners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Final design and analysis report to be completed </a:t>
            </a:r>
            <a:r>
              <a:rPr lang="en-US" sz="2400" dirty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chemeClr val="tx1"/>
                </a:solidFill>
              </a:rPr>
              <a:t>May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Goal: To </a:t>
            </a:r>
            <a:r>
              <a:rPr lang="en-US" sz="2400" dirty="0">
                <a:solidFill>
                  <a:schemeClr val="tx1"/>
                </a:solidFill>
              </a:rPr>
              <a:t>lay framework for MDS design once detector design is finalized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Muon</a:t>
            </a:r>
            <a:r>
              <a:rPr lang="en-US" dirty="0" smtClean="0">
                <a:solidFill>
                  <a:schemeClr val="tx1"/>
                </a:solidFill>
              </a:rPr>
              <a:t> Detector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4400"/>
            <a:ext cx="3733800" cy="2590800"/>
          </a:xfrm>
        </p:spPr>
      </p:pic>
      <p:sp>
        <p:nvSpPr>
          <p:cNvPr id="6" name="TextBox 5"/>
          <p:cNvSpPr txBox="1"/>
          <p:nvPr/>
        </p:nvSpPr>
        <p:spPr>
          <a:xfrm>
            <a:off x="152400" y="1752600"/>
            <a:ext cx="48006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Approved addition to Hall 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Detector Components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Steel Disks (2m diameter)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/>
              <a:t>Multiwire</a:t>
            </a:r>
            <a:r>
              <a:rPr lang="en-US" sz="1600" dirty="0"/>
              <a:t> proportional counters (2m*2m)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Allows researchers to distinguish between </a:t>
            </a:r>
            <a:r>
              <a:rPr lang="en-US" dirty="0" err="1" smtClean="0"/>
              <a:t>muons</a:t>
            </a:r>
            <a:r>
              <a:rPr lang="en-US" dirty="0" smtClean="0"/>
              <a:t> and </a:t>
            </a:r>
            <a:r>
              <a:rPr lang="en-US" dirty="0" err="1" smtClean="0"/>
              <a:t>pions</a:t>
            </a:r>
            <a:endParaRPr lang="en-US" dirty="0"/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Pions</a:t>
            </a:r>
            <a:r>
              <a:rPr lang="en-US" dirty="0" smtClean="0"/>
              <a:t> </a:t>
            </a:r>
            <a:r>
              <a:rPr lang="en-US" dirty="0"/>
              <a:t>cause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/>
              <a:t>showers in steel disks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 smtClean="0"/>
              <a:t>Muons</a:t>
            </a:r>
            <a:r>
              <a:rPr lang="en-US" sz="1600" dirty="0" smtClean="0"/>
              <a:t> do not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MWPC packages can detect whether </a:t>
            </a:r>
            <a:r>
              <a:rPr lang="en-US" dirty="0" err="1" smtClean="0"/>
              <a:t>hadronic</a:t>
            </a:r>
            <a:r>
              <a:rPr lang="en-US" dirty="0" smtClean="0"/>
              <a:t> showers occur in steel plates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Projected mass: ~</a:t>
            </a:r>
            <a:r>
              <a:rPr lang="en-US" b="1" dirty="0" smtClean="0"/>
              <a:t>16.5 tons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Supported by the Forward Calorimeter (FCAL) Platform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76258"/>
            <a:ext cx="3416405" cy="244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6316547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Electromagnetic shower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98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Muon Detector Design Requirements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Comprised of 3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teel disks and 8 MWPC 			                packages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Projected </a:t>
            </a:r>
            <a:r>
              <a:rPr lang="en-US" dirty="0">
                <a:solidFill>
                  <a:schemeClr val="tx1"/>
                </a:solidFill>
              </a:rPr>
              <a:t>mass: ~16.5 </a:t>
            </a:r>
            <a:r>
              <a:rPr lang="en-US" dirty="0" smtClean="0">
                <a:solidFill>
                  <a:schemeClr val="tx1"/>
                </a:solidFill>
              </a:rPr>
              <a:t>tons=33,000lb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Mainly due to steel disks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Supported by the Forward Calorimeter </a:t>
            </a:r>
            <a:r>
              <a:rPr lang="en-US" dirty="0" smtClean="0">
                <a:solidFill>
                  <a:schemeClr val="tx1"/>
                </a:solidFill>
              </a:rPr>
              <a:t>				       (</a:t>
            </a:r>
            <a:r>
              <a:rPr lang="en-US" dirty="0">
                <a:solidFill>
                  <a:schemeClr val="tx1"/>
                </a:solidFill>
              </a:rPr>
              <a:t>FCAL) </a:t>
            </a:r>
            <a:r>
              <a:rPr lang="en-US" dirty="0" smtClean="0">
                <a:solidFill>
                  <a:schemeClr val="tx1"/>
                </a:solidFill>
              </a:rPr>
              <a:t>Platform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Orientation </a:t>
            </a:r>
            <a:r>
              <a:rPr lang="en-US" dirty="0">
                <a:solidFill>
                  <a:schemeClr val="tx1"/>
                </a:solidFill>
              </a:rPr>
              <a:t>of MWPC packages alternates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Ten centimeters of space reserved </a:t>
            </a:r>
            <a:r>
              <a:rPr lang="en-US" dirty="0">
                <a:solidFill>
                  <a:schemeClr val="tx1"/>
                </a:solidFill>
              </a:rPr>
              <a:t>on sides 	</a:t>
            </a:r>
            <a:r>
              <a:rPr lang="en-US" dirty="0" smtClean="0">
                <a:solidFill>
                  <a:schemeClr val="tx1"/>
                </a:solidFill>
              </a:rPr>
              <a:t>		             of </a:t>
            </a:r>
            <a:r>
              <a:rPr lang="en-US" dirty="0">
                <a:solidFill>
                  <a:schemeClr val="tx1"/>
                </a:solidFill>
              </a:rPr>
              <a:t>MWPC </a:t>
            </a:r>
            <a:r>
              <a:rPr lang="en-US" dirty="0" smtClean="0">
                <a:solidFill>
                  <a:schemeClr val="tx1"/>
                </a:solidFill>
              </a:rPr>
              <a:t>packages for wiring</a:t>
            </a:r>
          </a:p>
          <a:p>
            <a:r>
              <a:rPr lang="en-US" dirty="0">
                <a:solidFill>
                  <a:schemeClr val="tx1"/>
                </a:solidFill>
              </a:rPr>
              <a:t>Orientation of MWPC packages alternates</a:t>
            </a:r>
          </a:p>
          <a:p>
            <a:r>
              <a:rPr lang="en-US" dirty="0">
                <a:solidFill>
                  <a:schemeClr val="tx1"/>
                </a:solidFill>
              </a:rPr>
              <a:t>Ten centimeters of space reserved on sides of MWPC packages for wiring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057400"/>
            <a:ext cx="37369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7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45" y="609600"/>
            <a:ext cx="8229600" cy="914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Muon</a:t>
            </a:r>
            <a:r>
              <a:rPr lang="en-US" dirty="0" smtClean="0">
                <a:solidFill>
                  <a:schemeClr val="tx1"/>
                </a:solidFill>
              </a:rPr>
              <a:t> Detector Design Requirements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918"/>
            <a:ext cx="8229600" cy="4144963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Individual </a:t>
            </a:r>
            <a:r>
              <a:rPr lang="en-US" sz="1800" dirty="0">
                <a:solidFill>
                  <a:schemeClr val="tx1"/>
                </a:solidFill>
              </a:rPr>
              <a:t>steel disks and MWPC packages must be secured to </a:t>
            </a:r>
            <a:r>
              <a:rPr lang="en-US" sz="1800" dirty="0" err="1">
                <a:solidFill>
                  <a:schemeClr val="tx1"/>
                </a:solidFill>
              </a:rPr>
              <a:t>Muon</a:t>
            </a:r>
            <a:r>
              <a:rPr lang="en-US" sz="1800" dirty="0">
                <a:solidFill>
                  <a:schemeClr val="tx1"/>
                </a:solidFill>
              </a:rPr>
              <a:t> Detector Structure</a:t>
            </a:r>
          </a:p>
          <a:p>
            <a:r>
              <a:rPr lang="en-US" sz="1800" dirty="0">
                <a:solidFill>
                  <a:schemeClr val="tx1"/>
                </a:solidFill>
              </a:rPr>
              <a:t>Steel disks to be welded to MDS at 0, </a:t>
            </a:r>
            <a:r>
              <a:rPr lang="en-US" sz="1800" dirty="0" smtClean="0">
                <a:solidFill>
                  <a:schemeClr val="tx1"/>
                </a:solidFill>
              </a:rPr>
              <a:t>pi, and 3pi/2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MWPC </a:t>
            </a:r>
            <a:r>
              <a:rPr lang="en-US" sz="1800" dirty="0">
                <a:solidFill>
                  <a:schemeClr val="tx1"/>
                </a:solidFill>
              </a:rPr>
              <a:t>packages secured on corners or hung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Extra </a:t>
            </a:r>
            <a:r>
              <a:rPr lang="en-US" sz="1800" dirty="0">
                <a:solidFill>
                  <a:schemeClr val="tx1"/>
                </a:solidFill>
              </a:rPr>
              <a:t>space between MWPC packages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Removal and maintenance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880157"/>
            <a:ext cx="2590800" cy="249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0157"/>
            <a:ext cx="2963863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3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FCAL Platform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3" y="710200"/>
            <a:ext cx="3389409" cy="2794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3" y="3765174"/>
            <a:ext cx="3431193" cy="2673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752600"/>
            <a:ext cx="4267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The FCAL platform currently supports a dark room and 2 large wiring trays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Limited room on platform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3’ by 6’11” space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Maximum of 100psf on plates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Not designed to support additional load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Modifications must be made to the existing FCAL structure</a:t>
            </a: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Additional load must be transferred to rollers through the platform truss </a:t>
            </a:r>
            <a:r>
              <a:rPr lang="en-US" dirty="0" smtClean="0"/>
              <a:t>system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 Add beams underneath deck and on truss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Muon</a:t>
            </a:r>
            <a:r>
              <a:rPr lang="en-US" dirty="0" smtClean="0">
                <a:solidFill>
                  <a:schemeClr val="tx1"/>
                </a:solidFill>
              </a:rPr>
              <a:t> Detector Structure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FCAL Modifications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86058"/>
            <a:ext cx="5029200" cy="49195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structure to support muon detector must be designed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Muon Detector Structure (MDS)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Secure individual detector components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Detachable from FCAL platform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Cost and space efficient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Modifications must be made to existing FCAL platform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Add members to FCAL to transfer load to rollers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Truss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Spanning side to side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Holes drilled into FCAL plates so beams can past through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86" y="4114800"/>
            <a:ext cx="3520848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5" y="838200"/>
            <a:ext cx="2310562" cy="311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List of views of model to be included in </a:t>
            </a:r>
            <a:r>
              <a:rPr lang="en-US" dirty="0" err="1" smtClean="0">
                <a:solidFill>
                  <a:schemeClr val="tx1"/>
                </a:solidFill>
              </a:rPr>
              <a:t>powerpoint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autocad</a:t>
            </a:r>
            <a:r>
              <a:rPr lang="en-US" dirty="0" smtClean="0">
                <a:solidFill>
                  <a:schemeClr val="tx1"/>
                </a:solidFill>
              </a:rPr>
              <a:t> publisher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Include front, top, side, and isometric views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Include view focused on MWPC package holders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Include view showing how steel disks will be welded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Include side and bottom view of FCAL platform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Explanation of design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Will be presented over several slides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MDS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495800" cy="4144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Rails on either side to stabilize steel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disks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Truss system implemented underneath detector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Allows </a:t>
            </a:r>
            <a:r>
              <a:rPr lang="en-US" sz="2400" dirty="0" smtClean="0">
                <a:solidFill>
                  <a:schemeClr val="tx1"/>
                </a:solidFill>
              </a:rPr>
              <a:t>10 cm of space on sides of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MWPC Packages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A500 </a:t>
            </a:r>
            <a:r>
              <a:rPr lang="en-US" sz="2400" dirty="0" smtClean="0">
                <a:solidFill>
                  <a:schemeClr val="tx1"/>
                </a:solidFill>
              </a:rPr>
              <a:t>Steel </a:t>
            </a:r>
            <a:r>
              <a:rPr lang="en-US" sz="2400" dirty="0" smtClean="0">
                <a:solidFill>
                  <a:schemeClr val="tx1"/>
                </a:solidFill>
              </a:rPr>
              <a:t>hollow square tubes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4” square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"/>
            <a:ext cx="4038600" cy="543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262109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1153458</TotalTime>
  <Words>1257</Words>
  <Application>Microsoft Office PowerPoint</Application>
  <PresentationFormat>On-screen Show (4:3)</PresentationFormat>
  <Paragraphs>376</Paragraphs>
  <Slides>23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Macro</vt:lpstr>
      <vt:lpstr>Design and Analysis of Structure Intended to Support Proposed Muon Detector and Modifications to Forward Calorimeter Platform </vt:lpstr>
      <vt:lpstr>Jefferson Lab</vt:lpstr>
      <vt:lpstr>Muon Detector</vt:lpstr>
      <vt:lpstr>Muon Detector Design Requirements  </vt:lpstr>
      <vt:lpstr>Muon Detector Design Requirements</vt:lpstr>
      <vt:lpstr>FCAL Platform</vt:lpstr>
      <vt:lpstr>Muon Detector Structure and FCAL Modifications</vt:lpstr>
      <vt:lpstr>MDS Design</vt:lpstr>
      <vt:lpstr>MDS Design</vt:lpstr>
      <vt:lpstr>MDS Design- Top left view</vt:lpstr>
      <vt:lpstr>MDS Design-Bottom right view</vt:lpstr>
      <vt:lpstr>MDS Design-Front and Side views</vt:lpstr>
      <vt:lpstr>Steel Disk Attachment Views</vt:lpstr>
      <vt:lpstr>MWPC Packages Attachment Views</vt:lpstr>
      <vt:lpstr>MDS Structural Analysis Overview</vt:lpstr>
      <vt:lpstr>MDS Structural Analysis Overview cont.</vt:lpstr>
      <vt:lpstr>Methods and Materials</vt:lpstr>
      <vt:lpstr>Methods and Materials</vt:lpstr>
      <vt:lpstr>Expected Results</vt:lpstr>
      <vt:lpstr>Expected Results - Table</vt:lpstr>
      <vt:lpstr>Current Status</vt:lpstr>
      <vt:lpstr>Acknowledgements</vt:lpstr>
      <vt:lpstr>Discussion and Conclusions</vt:lpstr>
    </vt:vector>
  </TitlesOfParts>
  <Company>Jefferson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Analysis of Structure Intended to Support Proposed Muon Detector at  Thomas Jefferson National Accelerator Facility</dc:title>
  <dc:creator>Robert Smyth</dc:creator>
  <cp:lastModifiedBy>Dad</cp:lastModifiedBy>
  <cp:revision>54</cp:revision>
  <dcterms:created xsi:type="dcterms:W3CDTF">2013-12-16T20:12:41Z</dcterms:created>
  <dcterms:modified xsi:type="dcterms:W3CDTF">2014-03-11T19:16:59Z</dcterms:modified>
</cp:coreProperties>
</file>