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35" r:id="rId3"/>
    <p:sldId id="290" r:id="rId4"/>
    <p:sldId id="314" r:id="rId5"/>
    <p:sldId id="349" r:id="rId6"/>
    <p:sldId id="287" r:id="rId7"/>
    <p:sldId id="339" r:id="rId8"/>
    <p:sldId id="346" r:id="rId9"/>
    <p:sldId id="340" r:id="rId10"/>
    <p:sldId id="278" r:id="rId11"/>
    <p:sldId id="341" r:id="rId12"/>
    <p:sldId id="328" r:id="rId13"/>
    <p:sldId id="327" r:id="rId14"/>
    <p:sldId id="329" r:id="rId15"/>
    <p:sldId id="343" r:id="rId16"/>
    <p:sldId id="342" r:id="rId17"/>
    <p:sldId id="337" r:id="rId18"/>
    <p:sldId id="338" r:id="rId19"/>
    <p:sldId id="348" r:id="rId20"/>
    <p:sldId id="345" r:id="rId21"/>
    <p:sldId id="347" r:id="rId22"/>
    <p:sldId id="344" r:id="rId23"/>
    <p:sldId id="308" r:id="rId24"/>
    <p:sldId id="309" r:id="rId25"/>
    <p:sldId id="288" r:id="rId26"/>
    <p:sldId id="283" r:id="rId27"/>
    <p:sldId id="300" r:id="rId28"/>
    <p:sldId id="302" r:id="rId29"/>
    <p:sldId id="303" r:id="rId30"/>
    <p:sldId id="304" r:id="rId31"/>
    <p:sldId id="301" r:id="rId32"/>
    <p:sldId id="306" r:id="rId33"/>
    <p:sldId id="279" r:id="rId34"/>
    <p:sldId id="296" r:id="rId35"/>
    <p:sldId id="319" r:id="rId36"/>
    <p:sldId id="313" r:id="rId37"/>
    <p:sldId id="320" r:id="rId38"/>
    <p:sldId id="321" r:id="rId39"/>
    <p:sldId id="323" r:id="rId40"/>
    <p:sldId id="324" r:id="rId41"/>
    <p:sldId id="299" r:id="rId42"/>
    <p:sldId id="297" r:id="rId43"/>
    <p:sldId id="294" r:id="rId44"/>
    <p:sldId id="295" r:id="rId45"/>
    <p:sldId id="285" r:id="rId46"/>
    <p:sldId id="286" r:id="rId47"/>
    <p:sldId id="264" r:id="rId48"/>
    <p:sldId id="317" r:id="rId49"/>
  </p:sldIdLst>
  <p:sldSz cx="9144000" cy="6858000" type="screen4x3"/>
  <p:notesSz cx="7315200" cy="9601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445E01-0224-4AE0-B968-74369AF84230}">
          <p14:sldIdLst>
            <p14:sldId id="256"/>
          </p14:sldIdLst>
        </p14:section>
        <p14:section name="Basic Concepts" id="{DF7439FA-5021-4B72-9093-E0DA04A23ACF}">
          <p14:sldIdLst>
            <p14:sldId id="335"/>
            <p14:sldId id="290"/>
            <p14:sldId id="314"/>
            <p14:sldId id="349"/>
            <p14:sldId id="287"/>
            <p14:sldId id="339"/>
            <p14:sldId id="346"/>
            <p14:sldId id="340"/>
            <p14:sldId id="278"/>
            <p14:sldId id="341"/>
            <p14:sldId id="328"/>
            <p14:sldId id="327"/>
            <p14:sldId id="329"/>
            <p14:sldId id="343"/>
            <p14:sldId id="342"/>
            <p14:sldId id="337"/>
            <p14:sldId id="338"/>
            <p14:sldId id="348"/>
            <p14:sldId id="345"/>
            <p14:sldId id="347"/>
            <p14:sldId id="344"/>
          </p14:sldIdLst>
        </p14:section>
        <p14:section name="C++ interface" id="{2EFF9C81-996A-4AF3-B68B-1C6CC4667801}">
          <p14:sldIdLst>
            <p14:sldId id="308"/>
            <p14:sldId id="309"/>
            <p14:sldId id="288"/>
            <p14:sldId id="283"/>
          </p14:sldIdLst>
        </p14:section>
        <p14:section name="Multi threading" id="{6AA7B6A3-A466-4293-A495-AF74B101881E}">
          <p14:sldIdLst>
            <p14:sldId id="300"/>
            <p14:sldId id="302"/>
            <p14:sldId id="303"/>
            <p14:sldId id="304"/>
            <p14:sldId id="301"/>
          </p14:sldIdLst>
        </p14:section>
        <p14:section name="Performance" id="{AF880A6F-8DE2-4096-9595-E7F33BF9A0B5}">
          <p14:sldIdLst>
            <p14:sldId id="306"/>
          </p14:sldIdLst>
        </p14:section>
        <p14:section name="Management" id="{F15D83BC-871A-4BE4-A4A6-75AC37E860B9}">
          <p14:sldIdLst>
            <p14:sldId id="279"/>
            <p14:sldId id="296"/>
          </p14:sldIdLst>
        </p14:section>
        <p14:section name="Scalability" id="{3FE8A481-844D-4C16-B14B-3B2BCEB8BB0A}">
          <p14:sldIdLst>
            <p14:sldId id="319"/>
            <p14:sldId id="313"/>
            <p14:sldId id="320"/>
            <p14:sldId id="321"/>
            <p14:sldId id="323"/>
            <p14:sldId id="324"/>
            <p14:sldId id="299"/>
            <p14:sldId id="297"/>
          </p14:sldIdLst>
        </p14:section>
        <p14:section name="Web Interface" id="{3A1E5764-0428-4C4C-89D1-254FD3A2FBE4}">
          <p14:sldIdLst>
            <p14:sldId id="294"/>
            <p14:sldId id="295"/>
            <p14:sldId id="285"/>
          </p14:sldIdLst>
        </p14:section>
        <p14:section name="Conclusion" id="{C58D14E2-2368-4796-B637-DA90B090B196}">
          <p14:sldIdLst>
            <p14:sldId id="286"/>
          </p14:sldIdLst>
        </p14:section>
        <p14:section name="Additional slides" id="{7AF5388C-3701-4498-B986-A1DE5E4BCD3B}">
          <p14:sldIdLst>
            <p14:sldId id="264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91B"/>
    <a:srgbClr val="FFCC99"/>
    <a:srgbClr val="CC0099"/>
    <a:srgbClr val="663300"/>
    <a:srgbClr val="8E638F"/>
    <a:srgbClr val="DE4642"/>
    <a:srgbClr val="FE5E5E"/>
    <a:srgbClr val="EFEFEF"/>
    <a:srgbClr val="754D85"/>
    <a:srgbClr val="133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07" autoAdjust="0"/>
  </p:normalViewPr>
  <p:slideViewPr>
    <p:cSldViewPr>
      <p:cViewPr varScale="1">
        <p:scale>
          <a:sx n="89" d="100"/>
          <a:sy n="89" d="100"/>
        </p:scale>
        <p:origin x="74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6D259-2B80-4EEA-A9D9-2CCB8448270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1787A-7F3F-40F4-9D35-87D8E952473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JAVA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5E3C0831-1FDE-41FC-A1AA-3CAD2994BD9E}" type="parTrans" cxnId="{A2153D3C-FF16-4050-A6D6-AAA23265E00E}">
      <dgm:prSet/>
      <dgm:spPr/>
      <dgm:t>
        <a:bodyPr/>
        <a:lstStyle/>
        <a:p>
          <a:endParaRPr lang="en-US"/>
        </a:p>
      </dgm:t>
    </dgm:pt>
    <dgm:pt modelId="{093756FB-8A36-473C-AE9B-21B9F637E49D}" type="sibTrans" cxnId="{A2153D3C-FF16-4050-A6D6-AAA23265E00E}">
      <dgm:prSet/>
      <dgm:spPr/>
      <dgm:t>
        <a:bodyPr/>
        <a:lstStyle/>
        <a:p>
          <a:endParaRPr lang="en-US"/>
        </a:p>
      </dgm:t>
    </dgm:pt>
    <dgm:pt modelId="{4847A42E-662B-412F-8C62-BFD024E5E7C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smtClean="0"/>
            <a:t>WEB</a:t>
          </a:r>
          <a:endParaRPr lang="en-US" dirty="0"/>
        </a:p>
      </dgm:t>
    </dgm:pt>
    <dgm:pt modelId="{B82169CB-C239-446E-B858-E6F803E84C0F}" type="parTrans" cxnId="{67397EC7-D944-4A51-A817-5BFC0610F356}">
      <dgm:prSet/>
      <dgm:spPr/>
      <dgm:t>
        <a:bodyPr/>
        <a:lstStyle/>
        <a:p>
          <a:endParaRPr lang="en-US"/>
        </a:p>
      </dgm:t>
    </dgm:pt>
    <dgm:pt modelId="{B0988DDF-74B6-4A07-A215-D98CE3D8ED60}" type="sibTrans" cxnId="{67397EC7-D944-4A51-A817-5BFC0610F356}">
      <dgm:prSet/>
      <dgm:spPr/>
      <dgm:t>
        <a:bodyPr/>
        <a:lstStyle/>
        <a:p>
          <a:endParaRPr lang="en-US"/>
        </a:p>
      </dgm:t>
    </dgm:pt>
    <dgm:pt modelId="{9FFDAEDB-0FC8-40D7-A451-0A448DA5A062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041535F0-E69E-4112-A052-FADB4B3112B9}" type="parTrans" cxnId="{FFCF3835-EDE9-4A2E-A246-38CF9C4C6544}">
      <dgm:prSet/>
      <dgm:spPr/>
      <dgm:t>
        <a:bodyPr/>
        <a:lstStyle/>
        <a:p>
          <a:endParaRPr lang="en-US"/>
        </a:p>
      </dgm:t>
    </dgm:pt>
    <dgm:pt modelId="{ED4A61B4-1B66-4D8A-A7B6-1223AF7D1F9F}" type="sibTrans" cxnId="{FFCF3835-EDE9-4A2E-A246-38CF9C4C6544}">
      <dgm:prSet/>
      <dgm:spPr/>
      <dgm:t>
        <a:bodyPr/>
        <a:lstStyle/>
        <a:p>
          <a:endParaRPr lang="en-US"/>
        </a:p>
      </dgm:t>
    </dgm:pt>
    <dgm:pt modelId="{0ED7AFD0-97ED-43D5-A220-084944EBB1E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C++</a:t>
          </a:r>
          <a:endParaRPr lang="en-US" dirty="0"/>
        </a:p>
      </dgm:t>
    </dgm:pt>
    <dgm:pt modelId="{21EBFFF1-85FF-41CD-8A4C-67D79F853F5B}" type="parTrans" cxnId="{0599958B-6E73-4E4E-96CB-CB95BDF7D8CB}">
      <dgm:prSet/>
      <dgm:spPr/>
      <dgm:t>
        <a:bodyPr/>
        <a:lstStyle/>
        <a:p>
          <a:endParaRPr lang="en-US"/>
        </a:p>
      </dgm:t>
    </dgm:pt>
    <dgm:pt modelId="{BD4343FC-0161-41FD-8564-D87CBB550E15}" type="sibTrans" cxnId="{0599958B-6E73-4E4E-96CB-CB95BDF7D8CB}">
      <dgm:prSet/>
      <dgm:spPr/>
      <dgm:t>
        <a:bodyPr/>
        <a:lstStyle/>
        <a:p>
          <a:endParaRPr lang="en-US"/>
        </a:p>
      </dgm:t>
    </dgm:pt>
    <dgm:pt modelId="{59710EAF-BF14-47BD-BCFA-02A92FBDC7BA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smtClean="0"/>
            <a:t>&gt;Command line tools_</a:t>
          </a:r>
          <a:endParaRPr lang="en-US" dirty="0"/>
        </a:p>
      </dgm:t>
    </dgm:pt>
    <dgm:pt modelId="{54B176D0-4F44-45FB-A5B2-CFEA186F51EF}" type="parTrans" cxnId="{03C14EC4-08D6-4437-95D7-B5C0E483A97A}">
      <dgm:prSet/>
      <dgm:spPr/>
      <dgm:t>
        <a:bodyPr/>
        <a:lstStyle/>
        <a:p>
          <a:endParaRPr lang="en-US"/>
        </a:p>
      </dgm:t>
    </dgm:pt>
    <dgm:pt modelId="{ACD2A911-F5DA-4A49-AA72-2364D68E5A96}" type="sibTrans" cxnId="{03C14EC4-08D6-4437-95D7-B5C0E483A97A}">
      <dgm:prSet/>
      <dgm:spPr/>
      <dgm:t>
        <a:bodyPr/>
        <a:lstStyle/>
        <a:p>
          <a:endParaRPr lang="en-US"/>
        </a:p>
      </dgm:t>
    </dgm:pt>
    <dgm:pt modelId="{95F5ED5D-33F2-4761-8B41-D1772A19669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Maintain</a:t>
          </a:r>
          <a:endParaRPr lang="en-US" dirty="0"/>
        </a:p>
      </dgm:t>
    </dgm:pt>
    <dgm:pt modelId="{190F2121-3BA9-478B-8233-D05C5AADBAF7}" type="parTrans" cxnId="{B42B1344-35E2-485B-B560-7D5006B23D19}">
      <dgm:prSet/>
      <dgm:spPr/>
      <dgm:t>
        <a:bodyPr/>
        <a:lstStyle/>
        <a:p>
          <a:endParaRPr lang="en-US"/>
        </a:p>
      </dgm:t>
    </dgm:pt>
    <dgm:pt modelId="{D608C350-05C5-4376-8D35-220FAA9A723D}" type="sibTrans" cxnId="{B42B1344-35E2-485B-B560-7D5006B23D19}">
      <dgm:prSet/>
      <dgm:spPr/>
      <dgm:t>
        <a:bodyPr/>
        <a:lstStyle/>
        <a:p>
          <a:endParaRPr lang="en-US"/>
        </a:p>
      </dgm:t>
    </dgm:pt>
    <dgm:pt modelId="{25BE08CC-1930-49FC-A7C1-11E613101A1F}" type="pres">
      <dgm:prSet presAssocID="{97B6D259-2B80-4EEA-A9D9-2CCB844827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17C608-A353-483E-A524-348A38EC54FC}" type="pres">
      <dgm:prSet presAssocID="{14B1787A-7F3F-40F4-9D35-87D8E95247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B9244-C6C5-4EAC-A6AC-3703636177D0}" type="pres">
      <dgm:prSet presAssocID="{14B1787A-7F3F-40F4-9D35-87D8E9524731}" presName="spNode" presStyleCnt="0"/>
      <dgm:spPr/>
    </dgm:pt>
    <dgm:pt modelId="{8CF41178-C9B0-47AA-9B39-6E9E8F3115F9}" type="pres">
      <dgm:prSet presAssocID="{093756FB-8A36-473C-AE9B-21B9F637E49D}" presName="sibTrans" presStyleLbl="sibTrans1D1" presStyleIdx="0" presStyleCnt="6"/>
      <dgm:spPr/>
      <dgm:t>
        <a:bodyPr/>
        <a:lstStyle/>
        <a:p>
          <a:endParaRPr lang="en-US"/>
        </a:p>
      </dgm:t>
    </dgm:pt>
    <dgm:pt modelId="{8693C49E-0ECD-46D8-B5AF-6E9FB5D095A8}" type="pres">
      <dgm:prSet presAssocID="{0ED7AFD0-97ED-43D5-A220-084944EBB1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95739-4A09-4DEA-83DF-76348FB76698}" type="pres">
      <dgm:prSet presAssocID="{0ED7AFD0-97ED-43D5-A220-084944EBB1EB}" presName="spNode" presStyleCnt="0"/>
      <dgm:spPr/>
    </dgm:pt>
    <dgm:pt modelId="{AFE13DEC-685E-4139-A7A1-2655E008EBD0}" type="pres">
      <dgm:prSet presAssocID="{BD4343FC-0161-41FD-8564-D87CBB550E1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E49A7D9-2CBD-4D76-B869-83612E8F2C8A}" type="pres">
      <dgm:prSet presAssocID="{59710EAF-BF14-47BD-BCFA-02A92FBDC7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20D06-1857-4D0F-B4EC-3D5528773474}" type="pres">
      <dgm:prSet presAssocID="{59710EAF-BF14-47BD-BCFA-02A92FBDC7BA}" presName="spNode" presStyleCnt="0"/>
      <dgm:spPr/>
    </dgm:pt>
    <dgm:pt modelId="{B72AA882-C9A8-43B1-97D5-5CB5B8295562}" type="pres">
      <dgm:prSet presAssocID="{ACD2A911-F5DA-4A49-AA72-2364D68E5A9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25CE61E-0859-40FF-A5C9-8E93D9A1B1A4}" type="pres">
      <dgm:prSet presAssocID="{95F5ED5D-33F2-4761-8B41-D1772A1966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E8D9-E587-4DFA-9F39-4CD81293FC25}" type="pres">
      <dgm:prSet presAssocID="{95F5ED5D-33F2-4761-8B41-D1772A19669F}" presName="spNode" presStyleCnt="0"/>
      <dgm:spPr/>
    </dgm:pt>
    <dgm:pt modelId="{F223EFE0-1F8E-4C79-98F4-27F84769F3AC}" type="pres">
      <dgm:prSet presAssocID="{D608C350-05C5-4376-8D35-220FAA9A723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C720CF9-3CDD-4A6E-B3E8-6E0DF6A550F4}" type="pres">
      <dgm:prSet presAssocID="{4847A42E-662B-412F-8C62-BFD024E5E7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D4BB-6818-4D95-9897-21921DB325A6}" type="pres">
      <dgm:prSet presAssocID="{4847A42E-662B-412F-8C62-BFD024E5E7C7}" presName="spNode" presStyleCnt="0"/>
      <dgm:spPr/>
    </dgm:pt>
    <dgm:pt modelId="{D181ADA4-93CA-4847-AFD3-EDC74624CF05}" type="pres">
      <dgm:prSet presAssocID="{B0988DDF-74B6-4A07-A215-D98CE3D8ED6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56F9BD8-AFBA-4BB1-A205-4989B5384D31}" type="pres">
      <dgm:prSet presAssocID="{9FFDAEDB-0FC8-40D7-A451-0A448DA5A0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62A3-9FDD-4A4C-A7CC-BF4BC4CF3346}" type="pres">
      <dgm:prSet presAssocID="{9FFDAEDB-0FC8-40D7-A451-0A448DA5A062}" presName="spNode" presStyleCnt="0"/>
      <dgm:spPr/>
    </dgm:pt>
    <dgm:pt modelId="{0A65772F-5E00-4EF1-A76A-86742658D0FD}" type="pres">
      <dgm:prSet presAssocID="{ED4A61B4-1B66-4D8A-A7B6-1223AF7D1F9F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B0D3D75-1EA7-43C8-998C-55483F634AD4}" type="presOf" srcId="{4847A42E-662B-412F-8C62-BFD024E5E7C7}" destId="{CC720CF9-3CDD-4A6E-B3E8-6E0DF6A550F4}" srcOrd="0" destOrd="0" presId="urn:microsoft.com/office/officeart/2005/8/layout/cycle6"/>
    <dgm:cxn modelId="{5B30F931-1780-42B5-8394-9CF566264DC4}" type="presOf" srcId="{B0988DDF-74B6-4A07-A215-D98CE3D8ED60}" destId="{D181ADA4-93CA-4847-AFD3-EDC74624CF05}" srcOrd="0" destOrd="0" presId="urn:microsoft.com/office/officeart/2005/8/layout/cycle6"/>
    <dgm:cxn modelId="{71248FC2-6937-454B-8381-0EA19A4CA3EC}" type="presOf" srcId="{14B1787A-7F3F-40F4-9D35-87D8E9524731}" destId="{C517C608-A353-483E-A524-348A38EC54FC}" srcOrd="0" destOrd="0" presId="urn:microsoft.com/office/officeart/2005/8/layout/cycle6"/>
    <dgm:cxn modelId="{B42B1344-35E2-485B-B560-7D5006B23D19}" srcId="{97B6D259-2B80-4EEA-A9D9-2CCB8448270C}" destId="{95F5ED5D-33F2-4761-8B41-D1772A19669F}" srcOrd="3" destOrd="0" parTransId="{190F2121-3BA9-478B-8233-D05C5AADBAF7}" sibTransId="{D608C350-05C5-4376-8D35-220FAA9A723D}"/>
    <dgm:cxn modelId="{396E5D29-1F54-4A4C-B666-1ACC3E812049}" type="presOf" srcId="{BD4343FC-0161-41FD-8564-D87CBB550E15}" destId="{AFE13DEC-685E-4139-A7A1-2655E008EBD0}" srcOrd="0" destOrd="0" presId="urn:microsoft.com/office/officeart/2005/8/layout/cycle6"/>
    <dgm:cxn modelId="{D8972939-77CC-46CB-98B7-6116DA363FB9}" type="presOf" srcId="{ED4A61B4-1B66-4D8A-A7B6-1223AF7D1F9F}" destId="{0A65772F-5E00-4EF1-A76A-86742658D0FD}" srcOrd="0" destOrd="0" presId="urn:microsoft.com/office/officeart/2005/8/layout/cycle6"/>
    <dgm:cxn modelId="{9CD4388B-E439-44A0-B858-E9D01DC9D000}" type="presOf" srcId="{0ED7AFD0-97ED-43D5-A220-084944EBB1EB}" destId="{8693C49E-0ECD-46D8-B5AF-6E9FB5D095A8}" srcOrd="0" destOrd="0" presId="urn:microsoft.com/office/officeart/2005/8/layout/cycle6"/>
    <dgm:cxn modelId="{03C14EC4-08D6-4437-95D7-B5C0E483A97A}" srcId="{97B6D259-2B80-4EEA-A9D9-2CCB8448270C}" destId="{59710EAF-BF14-47BD-BCFA-02A92FBDC7BA}" srcOrd="2" destOrd="0" parTransId="{54B176D0-4F44-45FB-A5B2-CFEA186F51EF}" sibTransId="{ACD2A911-F5DA-4A49-AA72-2364D68E5A96}"/>
    <dgm:cxn modelId="{A2153D3C-FF16-4050-A6D6-AAA23265E00E}" srcId="{97B6D259-2B80-4EEA-A9D9-2CCB8448270C}" destId="{14B1787A-7F3F-40F4-9D35-87D8E9524731}" srcOrd="0" destOrd="0" parTransId="{5E3C0831-1FDE-41FC-A1AA-3CAD2994BD9E}" sibTransId="{093756FB-8A36-473C-AE9B-21B9F637E49D}"/>
    <dgm:cxn modelId="{299E7D30-413F-494D-A7E7-FCD7AD178003}" type="presOf" srcId="{ACD2A911-F5DA-4A49-AA72-2364D68E5A96}" destId="{B72AA882-C9A8-43B1-97D5-5CB5B8295562}" srcOrd="0" destOrd="0" presId="urn:microsoft.com/office/officeart/2005/8/layout/cycle6"/>
    <dgm:cxn modelId="{79EABB50-847D-4B49-98DF-6ABD79782338}" type="presOf" srcId="{97B6D259-2B80-4EEA-A9D9-2CCB8448270C}" destId="{25BE08CC-1930-49FC-A7C1-11E613101A1F}" srcOrd="0" destOrd="0" presId="urn:microsoft.com/office/officeart/2005/8/layout/cycle6"/>
    <dgm:cxn modelId="{FFCF3835-EDE9-4A2E-A246-38CF9C4C6544}" srcId="{97B6D259-2B80-4EEA-A9D9-2CCB8448270C}" destId="{9FFDAEDB-0FC8-40D7-A451-0A448DA5A062}" srcOrd="5" destOrd="0" parTransId="{041535F0-E69E-4112-A052-FADB4B3112B9}" sibTransId="{ED4A61B4-1B66-4D8A-A7B6-1223AF7D1F9F}"/>
    <dgm:cxn modelId="{F4B80786-7704-48DF-B6BC-8A8C6F934DED}" type="presOf" srcId="{D608C350-05C5-4376-8D35-220FAA9A723D}" destId="{F223EFE0-1F8E-4C79-98F4-27F84769F3AC}" srcOrd="0" destOrd="0" presId="urn:microsoft.com/office/officeart/2005/8/layout/cycle6"/>
    <dgm:cxn modelId="{D8107E05-3DC0-4A97-8852-131F060DC42A}" type="presOf" srcId="{95F5ED5D-33F2-4761-8B41-D1772A19669F}" destId="{F25CE61E-0859-40FF-A5C9-8E93D9A1B1A4}" srcOrd="0" destOrd="0" presId="urn:microsoft.com/office/officeart/2005/8/layout/cycle6"/>
    <dgm:cxn modelId="{0599958B-6E73-4E4E-96CB-CB95BDF7D8CB}" srcId="{97B6D259-2B80-4EEA-A9D9-2CCB8448270C}" destId="{0ED7AFD0-97ED-43D5-A220-084944EBB1EB}" srcOrd="1" destOrd="0" parTransId="{21EBFFF1-85FF-41CD-8A4C-67D79F853F5B}" sibTransId="{BD4343FC-0161-41FD-8564-D87CBB550E15}"/>
    <dgm:cxn modelId="{DECDB56A-86DC-462F-A3AE-5D81BD229804}" type="presOf" srcId="{093756FB-8A36-473C-AE9B-21B9F637E49D}" destId="{8CF41178-C9B0-47AA-9B39-6E9E8F3115F9}" srcOrd="0" destOrd="0" presId="urn:microsoft.com/office/officeart/2005/8/layout/cycle6"/>
    <dgm:cxn modelId="{B007422C-9964-4F97-AFB2-3866395E89CB}" type="presOf" srcId="{9FFDAEDB-0FC8-40D7-A451-0A448DA5A062}" destId="{856F9BD8-AFBA-4BB1-A205-4989B5384D31}" srcOrd="0" destOrd="0" presId="urn:microsoft.com/office/officeart/2005/8/layout/cycle6"/>
    <dgm:cxn modelId="{67397EC7-D944-4A51-A817-5BFC0610F356}" srcId="{97B6D259-2B80-4EEA-A9D9-2CCB8448270C}" destId="{4847A42E-662B-412F-8C62-BFD024E5E7C7}" srcOrd="4" destOrd="0" parTransId="{B82169CB-C239-446E-B858-E6F803E84C0F}" sibTransId="{B0988DDF-74B6-4A07-A215-D98CE3D8ED60}"/>
    <dgm:cxn modelId="{393CA7A1-A5CD-4C4E-BCF1-312034491316}" type="presOf" srcId="{59710EAF-BF14-47BD-BCFA-02A92FBDC7BA}" destId="{4E49A7D9-2CBD-4D76-B869-83612E8F2C8A}" srcOrd="0" destOrd="0" presId="urn:microsoft.com/office/officeart/2005/8/layout/cycle6"/>
    <dgm:cxn modelId="{42A88EBC-FB51-469E-944E-10A459A73FA3}" type="presParOf" srcId="{25BE08CC-1930-49FC-A7C1-11E613101A1F}" destId="{C517C608-A353-483E-A524-348A38EC54FC}" srcOrd="0" destOrd="0" presId="urn:microsoft.com/office/officeart/2005/8/layout/cycle6"/>
    <dgm:cxn modelId="{B2BE6661-0E37-4B11-AC09-0EE34658BA9F}" type="presParOf" srcId="{25BE08CC-1930-49FC-A7C1-11E613101A1F}" destId="{B47B9244-C6C5-4EAC-A6AC-3703636177D0}" srcOrd="1" destOrd="0" presId="urn:microsoft.com/office/officeart/2005/8/layout/cycle6"/>
    <dgm:cxn modelId="{41CE80B1-BA38-4E64-ADD0-1CA86F9674CE}" type="presParOf" srcId="{25BE08CC-1930-49FC-A7C1-11E613101A1F}" destId="{8CF41178-C9B0-47AA-9B39-6E9E8F3115F9}" srcOrd="2" destOrd="0" presId="urn:microsoft.com/office/officeart/2005/8/layout/cycle6"/>
    <dgm:cxn modelId="{04C38724-E6C5-494A-A352-7F60FF150F13}" type="presParOf" srcId="{25BE08CC-1930-49FC-A7C1-11E613101A1F}" destId="{8693C49E-0ECD-46D8-B5AF-6E9FB5D095A8}" srcOrd="3" destOrd="0" presId="urn:microsoft.com/office/officeart/2005/8/layout/cycle6"/>
    <dgm:cxn modelId="{E764C72A-46DE-4FCF-8ACD-0C3E45D0C190}" type="presParOf" srcId="{25BE08CC-1930-49FC-A7C1-11E613101A1F}" destId="{05F95739-4A09-4DEA-83DF-76348FB76698}" srcOrd="4" destOrd="0" presId="urn:microsoft.com/office/officeart/2005/8/layout/cycle6"/>
    <dgm:cxn modelId="{41838CA9-76EB-48B9-9EC5-8F216D359829}" type="presParOf" srcId="{25BE08CC-1930-49FC-A7C1-11E613101A1F}" destId="{AFE13DEC-685E-4139-A7A1-2655E008EBD0}" srcOrd="5" destOrd="0" presId="urn:microsoft.com/office/officeart/2005/8/layout/cycle6"/>
    <dgm:cxn modelId="{56B652B2-F3AC-4D3F-AA64-B7B2B1326E00}" type="presParOf" srcId="{25BE08CC-1930-49FC-A7C1-11E613101A1F}" destId="{4E49A7D9-2CBD-4D76-B869-83612E8F2C8A}" srcOrd="6" destOrd="0" presId="urn:microsoft.com/office/officeart/2005/8/layout/cycle6"/>
    <dgm:cxn modelId="{EA823FE5-4170-41AD-BF67-D41CE2AFA51B}" type="presParOf" srcId="{25BE08CC-1930-49FC-A7C1-11E613101A1F}" destId="{C3E20D06-1857-4D0F-B4EC-3D5528773474}" srcOrd="7" destOrd="0" presId="urn:microsoft.com/office/officeart/2005/8/layout/cycle6"/>
    <dgm:cxn modelId="{BB8827E3-6D35-46A4-8110-662FE9AF707B}" type="presParOf" srcId="{25BE08CC-1930-49FC-A7C1-11E613101A1F}" destId="{B72AA882-C9A8-43B1-97D5-5CB5B8295562}" srcOrd="8" destOrd="0" presId="urn:microsoft.com/office/officeart/2005/8/layout/cycle6"/>
    <dgm:cxn modelId="{D5AC5950-A98E-48E7-A9D5-2CBA994562EF}" type="presParOf" srcId="{25BE08CC-1930-49FC-A7C1-11E613101A1F}" destId="{F25CE61E-0859-40FF-A5C9-8E93D9A1B1A4}" srcOrd="9" destOrd="0" presId="urn:microsoft.com/office/officeart/2005/8/layout/cycle6"/>
    <dgm:cxn modelId="{82151457-975B-4AE4-9D33-D0B759E4CF43}" type="presParOf" srcId="{25BE08CC-1930-49FC-A7C1-11E613101A1F}" destId="{BD45E8D9-E587-4DFA-9F39-4CD81293FC25}" srcOrd="10" destOrd="0" presId="urn:microsoft.com/office/officeart/2005/8/layout/cycle6"/>
    <dgm:cxn modelId="{D4CE8AD7-1B13-49D6-9D4A-165357F4BE82}" type="presParOf" srcId="{25BE08CC-1930-49FC-A7C1-11E613101A1F}" destId="{F223EFE0-1F8E-4C79-98F4-27F84769F3AC}" srcOrd="11" destOrd="0" presId="urn:microsoft.com/office/officeart/2005/8/layout/cycle6"/>
    <dgm:cxn modelId="{C354877D-EEAE-4B0B-9546-829C5D14340A}" type="presParOf" srcId="{25BE08CC-1930-49FC-A7C1-11E613101A1F}" destId="{CC720CF9-3CDD-4A6E-B3E8-6E0DF6A550F4}" srcOrd="12" destOrd="0" presId="urn:microsoft.com/office/officeart/2005/8/layout/cycle6"/>
    <dgm:cxn modelId="{4B5BCE87-9D9A-490B-922F-CBA3A19FCB83}" type="presParOf" srcId="{25BE08CC-1930-49FC-A7C1-11E613101A1F}" destId="{6962D4BB-6818-4D95-9897-21921DB325A6}" srcOrd="13" destOrd="0" presId="urn:microsoft.com/office/officeart/2005/8/layout/cycle6"/>
    <dgm:cxn modelId="{410895C9-FA70-42BD-899F-199E548519A2}" type="presParOf" srcId="{25BE08CC-1930-49FC-A7C1-11E613101A1F}" destId="{D181ADA4-93CA-4847-AFD3-EDC74624CF05}" srcOrd="14" destOrd="0" presId="urn:microsoft.com/office/officeart/2005/8/layout/cycle6"/>
    <dgm:cxn modelId="{10F25A70-75E0-4E16-B0AB-0E4B1B477624}" type="presParOf" srcId="{25BE08CC-1930-49FC-A7C1-11E613101A1F}" destId="{856F9BD8-AFBA-4BB1-A205-4989B5384D31}" srcOrd="15" destOrd="0" presId="urn:microsoft.com/office/officeart/2005/8/layout/cycle6"/>
    <dgm:cxn modelId="{42EE96A9-0792-47E3-BD57-4CD834ABE325}" type="presParOf" srcId="{25BE08CC-1930-49FC-A7C1-11E613101A1F}" destId="{587962A3-9FDD-4A4C-A7CC-BF4BC4CF3346}" srcOrd="16" destOrd="0" presId="urn:microsoft.com/office/officeart/2005/8/layout/cycle6"/>
    <dgm:cxn modelId="{3B4D2615-7B54-4DD7-9E70-383C07248AD2}" type="presParOf" srcId="{25BE08CC-1930-49FC-A7C1-11E613101A1F}" destId="{0A65772F-5E00-4EF1-A76A-86742658D0F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6D259-2B80-4EEA-A9D9-2CCB8448270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1787A-7F3F-40F4-9D35-87D8E952473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JAVA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5E3C0831-1FDE-41FC-A1AA-3CAD2994BD9E}" type="parTrans" cxnId="{A2153D3C-FF16-4050-A6D6-AAA23265E00E}">
      <dgm:prSet/>
      <dgm:spPr/>
      <dgm:t>
        <a:bodyPr/>
        <a:lstStyle/>
        <a:p>
          <a:endParaRPr lang="en-US"/>
        </a:p>
      </dgm:t>
    </dgm:pt>
    <dgm:pt modelId="{093756FB-8A36-473C-AE9B-21B9F637E49D}" type="sibTrans" cxnId="{A2153D3C-FF16-4050-A6D6-AAA23265E00E}">
      <dgm:prSet/>
      <dgm:spPr/>
      <dgm:t>
        <a:bodyPr/>
        <a:lstStyle/>
        <a:p>
          <a:endParaRPr lang="en-US"/>
        </a:p>
      </dgm:t>
    </dgm:pt>
    <dgm:pt modelId="{4847A42E-662B-412F-8C62-BFD024E5E7C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smtClean="0"/>
            <a:t>WEB</a:t>
          </a:r>
          <a:endParaRPr lang="en-US" dirty="0"/>
        </a:p>
      </dgm:t>
    </dgm:pt>
    <dgm:pt modelId="{B82169CB-C239-446E-B858-E6F803E84C0F}" type="parTrans" cxnId="{67397EC7-D944-4A51-A817-5BFC0610F356}">
      <dgm:prSet/>
      <dgm:spPr/>
      <dgm:t>
        <a:bodyPr/>
        <a:lstStyle/>
        <a:p>
          <a:endParaRPr lang="en-US"/>
        </a:p>
      </dgm:t>
    </dgm:pt>
    <dgm:pt modelId="{B0988DDF-74B6-4A07-A215-D98CE3D8ED60}" type="sibTrans" cxnId="{67397EC7-D944-4A51-A817-5BFC0610F356}">
      <dgm:prSet/>
      <dgm:spPr/>
      <dgm:t>
        <a:bodyPr/>
        <a:lstStyle/>
        <a:p>
          <a:endParaRPr lang="en-US"/>
        </a:p>
      </dgm:t>
    </dgm:pt>
    <dgm:pt modelId="{9FFDAEDB-0FC8-40D7-A451-0A448DA5A062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041535F0-E69E-4112-A052-FADB4B3112B9}" type="parTrans" cxnId="{FFCF3835-EDE9-4A2E-A246-38CF9C4C6544}">
      <dgm:prSet/>
      <dgm:spPr/>
      <dgm:t>
        <a:bodyPr/>
        <a:lstStyle/>
        <a:p>
          <a:endParaRPr lang="en-US"/>
        </a:p>
      </dgm:t>
    </dgm:pt>
    <dgm:pt modelId="{ED4A61B4-1B66-4D8A-A7B6-1223AF7D1F9F}" type="sibTrans" cxnId="{FFCF3835-EDE9-4A2E-A246-38CF9C4C6544}">
      <dgm:prSet/>
      <dgm:spPr/>
      <dgm:t>
        <a:bodyPr/>
        <a:lstStyle/>
        <a:p>
          <a:endParaRPr lang="en-US"/>
        </a:p>
      </dgm:t>
    </dgm:pt>
    <dgm:pt modelId="{0ED7AFD0-97ED-43D5-A220-084944EBB1E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C++</a:t>
          </a:r>
          <a:endParaRPr lang="en-US" dirty="0"/>
        </a:p>
      </dgm:t>
    </dgm:pt>
    <dgm:pt modelId="{21EBFFF1-85FF-41CD-8A4C-67D79F853F5B}" type="parTrans" cxnId="{0599958B-6E73-4E4E-96CB-CB95BDF7D8CB}">
      <dgm:prSet/>
      <dgm:spPr/>
      <dgm:t>
        <a:bodyPr/>
        <a:lstStyle/>
        <a:p>
          <a:endParaRPr lang="en-US"/>
        </a:p>
      </dgm:t>
    </dgm:pt>
    <dgm:pt modelId="{BD4343FC-0161-41FD-8564-D87CBB550E15}" type="sibTrans" cxnId="{0599958B-6E73-4E4E-96CB-CB95BDF7D8CB}">
      <dgm:prSet/>
      <dgm:spPr/>
      <dgm:t>
        <a:bodyPr/>
        <a:lstStyle/>
        <a:p>
          <a:endParaRPr lang="en-US"/>
        </a:p>
      </dgm:t>
    </dgm:pt>
    <dgm:pt modelId="{59710EAF-BF14-47BD-BCFA-02A92FBDC7BA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smtClean="0"/>
            <a:t>&gt;Command line tools_</a:t>
          </a:r>
          <a:endParaRPr lang="en-US" dirty="0"/>
        </a:p>
      </dgm:t>
    </dgm:pt>
    <dgm:pt modelId="{54B176D0-4F44-45FB-A5B2-CFEA186F51EF}" type="parTrans" cxnId="{03C14EC4-08D6-4437-95D7-B5C0E483A97A}">
      <dgm:prSet/>
      <dgm:spPr/>
      <dgm:t>
        <a:bodyPr/>
        <a:lstStyle/>
        <a:p>
          <a:endParaRPr lang="en-US"/>
        </a:p>
      </dgm:t>
    </dgm:pt>
    <dgm:pt modelId="{ACD2A911-F5DA-4A49-AA72-2364D68E5A96}" type="sibTrans" cxnId="{03C14EC4-08D6-4437-95D7-B5C0E483A97A}">
      <dgm:prSet/>
      <dgm:spPr/>
      <dgm:t>
        <a:bodyPr/>
        <a:lstStyle/>
        <a:p>
          <a:endParaRPr lang="en-US"/>
        </a:p>
      </dgm:t>
    </dgm:pt>
    <dgm:pt modelId="{95F5ED5D-33F2-4761-8B41-D1772A19669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Maintain</a:t>
          </a:r>
          <a:endParaRPr lang="en-US" dirty="0"/>
        </a:p>
      </dgm:t>
    </dgm:pt>
    <dgm:pt modelId="{190F2121-3BA9-478B-8233-D05C5AADBAF7}" type="parTrans" cxnId="{B42B1344-35E2-485B-B560-7D5006B23D19}">
      <dgm:prSet/>
      <dgm:spPr/>
      <dgm:t>
        <a:bodyPr/>
        <a:lstStyle/>
        <a:p>
          <a:endParaRPr lang="en-US"/>
        </a:p>
      </dgm:t>
    </dgm:pt>
    <dgm:pt modelId="{D608C350-05C5-4376-8D35-220FAA9A723D}" type="sibTrans" cxnId="{B42B1344-35E2-485B-B560-7D5006B23D19}">
      <dgm:prSet/>
      <dgm:spPr/>
      <dgm:t>
        <a:bodyPr/>
        <a:lstStyle/>
        <a:p>
          <a:endParaRPr lang="en-US"/>
        </a:p>
      </dgm:t>
    </dgm:pt>
    <dgm:pt modelId="{25BE08CC-1930-49FC-A7C1-11E613101A1F}" type="pres">
      <dgm:prSet presAssocID="{97B6D259-2B80-4EEA-A9D9-2CCB844827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17C608-A353-483E-A524-348A38EC54FC}" type="pres">
      <dgm:prSet presAssocID="{14B1787A-7F3F-40F4-9D35-87D8E95247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B9244-C6C5-4EAC-A6AC-3703636177D0}" type="pres">
      <dgm:prSet presAssocID="{14B1787A-7F3F-40F4-9D35-87D8E9524731}" presName="spNode" presStyleCnt="0"/>
      <dgm:spPr/>
    </dgm:pt>
    <dgm:pt modelId="{8CF41178-C9B0-47AA-9B39-6E9E8F3115F9}" type="pres">
      <dgm:prSet presAssocID="{093756FB-8A36-473C-AE9B-21B9F637E49D}" presName="sibTrans" presStyleLbl="sibTrans1D1" presStyleIdx="0" presStyleCnt="6"/>
      <dgm:spPr/>
      <dgm:t>
        <a:bodyPr/>
        <a:lstStyle/>
        <a:p>
          <a:endParaRPr lang="en-US"/>
        </a:p>
      </dgm:t>
    </dgm:pt>
    <dgm:pt modelId="{8693C49E-0ECD-46D8-B5AF-6E9FB5D095A8}" type="pres">
      <dgm:prSet presAssocID="{0ED7AFD0-97ED-43D5-A220-084944EBB1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95739-4A09-4DEA-83DF-76348FB76698}" type="pres">
      <dgm:prSet presAssocID="{0ED7AFD0-97ED-43D5-A220-084944EBB1EB}" presName="spNode" presStyleCnt="0"/>
      <dgm:spPr/>
    </dgm:pt>
    <dgm:pt modelId="{AFE13DEC-685E-4139-A7A1-2655E008EBD0}" type="pres">
      <dgm:prSet presAssocID="{BD4343FC-0161-41FD-8564-D87CBB550E1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E49A7D9-2CBD-4D76-B869-83612E8F2C8A}" type="pres">
      <dgm:prSet presAssocID="{59710EAF-BF14-47BD-BCFA-02A92FBDC7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20D06-1857-4D0F-B4EC-3D5528773474}" type="pres">
      <dgm:prSet presAssocID="{59710EAF-BF14-47BD-BCFA-02A92FBDC7BA}" presName="spNode" presStyleCnt="0"/>
      <dgm:spPr/>
    </dgm:pt>
    <dgm:pt modelId="{B72AA882-C9A8-43B1-97D5-5CB5B8295562}" type="pres">
      <dgm:prSet presAssocID="{ACD2A911-F5DA-4A49-AA72-2364D68E5A9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25CE61E-0859-40FF-A5C9-8E93D9A1B1A4}" type="pres">
      <dgm:prSet presAssocID="{95F5ED5D-33F2-4761-8B41-D1772A1966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E8D9-E587-4DFA-9F39-4CD81293FC25}" type="pres">
      <dgm:prSet presAssocID="{95F5ED5D-33F2-4761-8B41-D1772A19669F}" presName="spNode" presStyleCnt="0"/>
      <dgm:spPr/>
    </dgm:pt>
    <dgm:pt modelId="{F223EFE0-1F8E-4C79-98F4-27F84769F3AC}" type="pres">
      <dgm:prSet presAssocID="{D608C350-05C5-4376-8D35-220FAA9A723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C720CF9-3CDD-4A6E-B3E8-6E0DF6A550F4}" type="pres">
      <dgm:prSet presAssocID="{4847A42E-662B-412F-8C62-BFD024E5E7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D4BB-6818-4D95-9897-21921DB325A6}" type="pres">
      <dgm:prSet presAssocID="{4847A42E-662B-412F-8C62-BFD024E5E7C7}" presName="spNode" presStyleCnt="0"/>
      <dgm:spPr/>
    </dgm:pt>
    <dgm:pt modelId="{D181ADA4-93CA-4847-AFD3-EDC74624CF05}" type="pres">
      <dgm:prSet presAssocID="{B0988DDF-74B6-4A07-A215-D98CE3D8ED6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56F9BD8-AFBA-4BB1-A205-4989B5384D31}" type="pres">
      <dgm:prSet presAssocID="{9FFDAEDB-0FC8-40D7-A451-0A448DA5A0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62A3-9FDD-4A4C-A7CC-BF4BC4CF3346}" type="pres">
      <dgm:prSet presAssocID="{9FFDAEDB-0FC8-40D7-A451-0A448DA5A062}" presName="spNode" presStyleCnt="0"/>
      <dgm:spPr/>
    </dgm:pt>
    <dgm:pt modelId="{0A65772F-5E00-4EF1-A76A-86742658D0FD}" type="pres">
      <dgm:prSet presAssocID="{ED4A61B4-1B66-4D8A-A7B6-1223AF7D1F9F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9896F7F-D1DC-4FF5-82D2-FDE0BB2C975F}" type="presOf" srcId="{ACD2A911-F5DA-4A49-AA72-2364D68E5A96}" destId="{B72AA882-C9A8-43B1-97D5-5CB5B8295562}" srcOrd="0" destOrd="0" presId="urn:microsoft.com/office/officeart/2005/8/layout/cycle6"/>
    <dgm:cxn modelId="{B42B1344-35E2-485B-B560-7D5006B23D19}" srcId="{97B6D259-2B80-4EEA-A9D9-2CCB8448270C}" destId="{95F5ED5D-33F2-4761-8B41-D1772A19669F}" srcOrd="3" destOrd="0" parTransId="{190F2121-3BA9-478B-8233-D05C5AADBAF7}" sibTransId="{D608C350-05C5-4376-8D35-220FAA9A723D}"/>
    <dgm:cxn modelId="{91B1903F-8DCD-473B-B433-93DBF8A5344A}" type="presOf" srcId="{9FFDAEDB-0FC8-40D7-A451-0A448DA5A062}" destId="{856F9BD8-AFBA-4BB1-A205-4989B5384D31}" srcOrd="0" destOrd="0" presId="urn:microsoft.com/office/officeart/2005/8/layout/cycle6"/>
    <dgm:cxn modelId="{9F77F661-97F2-401A-8B1E-3A4393E51801}" type="presOf" srcId="{14B1787A-7F3F-40F4-9D35-87D8E9524731}" destId="{C517C608-A353-483E-A524-348A38EC54FC}" srcOrd="0" destOrd="0" presId="urn:microsoft.com/office/officeart/2005/8/layout/cycle6"/>
    <dgm:cxn modelId="{03C14EC4-08D6-4437-95D7-B5C0E483A97A}" srcId="{97B6D259-2B80-4EEA-A9D9-2CCB8448270C}" destId="{59710EAF-BF14-47BD-BCFA-02A92FBDC7BA}" srcOrd="2" destOrd="0" parTransId="{54B176D0-4F44-45FB-A5B2-CFEA186F51EF}" sibTransId="{ACD2A911-F5DA-4A49-AA72-2364D68E5A96}"/>
    <dgm:cxn modelId="{8E6E08A8-0B6C-45F2-AC64-E2F4CEFCC031}" type="presOf" srcId="{4847A42E-662B-412F-8C62-BFD024E5E7C7}" destId="{CC720CF9-3CDD-4A6E-B3E8-6E0DF6A550F4}" srcOrd="0" destOrd="0" presId="urn:microsoft.com/office/officeart/2005/8/layout/cycle6"/>
    <dgm:cxn modelId="{A2153D3C-FF16-4050-A6D6-AAA23265E00E}" srcId="{97B6D259-2B80-4EEA-A9D9-2CCB8448270C}" destId="{14B1787A-7F3F-40F4-9D35-87D8E9524731}" srcOrd="0" destOrd="0" parTransId="{5E3C0831-1FDE-41FC-A1AA-3CAD2994BD9E}" sibTransId="{093756FB-8A36-473C-AE9B-21B9F637E49D}"/>
    <dgm:cxn modelId="{8DBC59B8-D5D3-457C-AE0B-75FA9C1281F4}" type="presOf" srcId="{95F5ED5D-33F2-4761-8B41-D1772A19669F}" destId="{F25CE61E-0859-40FF-A5C9-8E93D9A1B1A4}" srcOrd="0" destOrd="0" presId="urn:microsoft.com/office/officeart/2005/8/layout/cycle6"/>
    <dgm:cxn modelId="{FFCF3835-EDE9-4A2E-A246-38CF9C4C6544}" srcId="{97B6D259-2B80-4EEA-A9D9-2CCB8448270C}" destId="{9FFDAEDB-0FC8-40D7-A451-0A448DA5A062}" srcOrd="5" destOrd="0" parTransId="{041535F0-E69E-4112-A052-FADB4B3112B9}" sibTransId="{ED4A61B4-1B66-4D8A-A7B6-1223AF7D1F9F}"/>
    <dgm:cxn modelId="{5AF6C9CB-4D03-4549-A7D8-B0595B96303E}" type="presOf" srcId="{0ED7AFD0-97ED-43D5-A220-084944EBB1EB}" destId="{8693C49E-0ECD-46D8-B5AF-6E9FB5D095A8}" srcOrd="0" destOrd="0" presId="urn:microsoft.com/office/officeart/2005/8/layout/cycle6"/>
    <dgm:cxn modelId="{0599958B-6E73-4E4E-96CB-CB95BDF7D8CB}" srcId="{97B6D259-2B80-4EEA-A9D9-2CCB8448270C}" destId="{0ED7AFD0-97ED-43D5-A220-084944EBB1EB}" srcOrd="1" destOrd="0" parTransId="{21EBFFF1-85FF-41CD-8A4C-67D79F853F5B}" sibTransId="{BD4343FC-0161-41FD-8564-D87CBB550E15}"/>
    <dgm:cxn modelId="{6AA5B2B7-73EE-4AB8-BA82-676B8C357B8B}" type="presOf" srcId="{ED4A61B4-1B66-4D8A-A7B6-1223AF7D1F9F}" destId="{0A65772F-5E00-4EF1-A76A-86742658D0FD}" srcOrd="0" destOrd="0" presId="urn:microsoft.com/office/officeart/2005/8/layout/cycle6"/>
    <dgm:cxn modelId="{37DB1293-F8F0-4752-AAB3-7B1776E8A0B3}" type="presOf" srcId="{093756FB-8A36-473C-AE9B-21B9F637E49D}" destId="{8CF41178-C9B0-47AA-9B39-6E9E8F3115F9}" srcOrd="0" destOrd="0" presId="urn:microsoft.com/office/officeart/2005/8/layout/cycle6"/>
    <dgm:cxn modelId="{2003D059-BBBD-430E-AB4D-156517EFAABA}" type="presOf" srcId="{59710EAF-BF14-47BD-BCFA-02A92FBDC7BA}" destId="{4E49A7D9-2CBD-4D76-B869-83612E8F2C8A}" srcOrd="0" destOrd="0" presId="urn:microsoft.com/office/officeart/2005/8/layout/cycle6"/>
    <dgm:cxn modelId="{12C1F8F5-EDC3-42E5-99C8-7E5B6DAAA331}" type="presOf" srcId="{B0988DDF-74B6-4A07-A215-D98CE3D8ED60}" destId="{D181ADA4-93CA-4847-AFD3-EDC74624CF05}" srcOrd="0" destOrd="0" presId="urn:microsoft.com/office/officeart/2005/8/layout/cycle6"/>
    <dgm:cxn modelId="{6B15B70E-CBEB-4BCA-87E3-A3E6915944D2}" type="presOf" srcId="{D608C350-05C5-4376-8D35-220FAA9A723D}" destId="{F223EFE0-1F8E-4C79-98F4-27F84769F3AC}" srcOrd="0" destOrd="0" presId="urn:microsoft.com/office/officeart/2005/8/layout/cycle6"/>
    <dgm:cxn modelId="{1BBF3F2D-7952-4C6B-9772-88F9019EF1DF}" type="presOf" srcId="{BD4343FC-0161-41FD-8564-D87CBB550E15}" destId="{AFE13DEC-685E-4139-A7A1-2655E008EBD0}" srcOrd="0" destOrd="0" presId="urn:microsoft.com/office/officeart/2005/8/layout/cycle6"/>
    <dgm:cxn modelId="{67397EC7-D944-4A51-A817-5BFC0610F356}" srcId="{97B6D259-2B80-4EEA-A9D9-2CCB8448270C}" destId="{4847A42E-662B-412F-8C62-BFD024E5E7C7}" srcOrd="4" destOrd="0" parTransId="{B82169CB-C239-446E-B858-E6F803E84C0F}" sibTransId="{B0988DDF-74B6-4A07-A215-D98CE3D8ED60}"/>
    <dgm:cxn modelId="{E635DDAF-CBEB-4226-821D-0937382AE76D}" type="presOf" srcId="{97B6D259-2B80-4EEA-A9D9-2CCB8448270C}" destId="{25BE08CC-1930-49FC-A7C1-11E613101A1F}" srcOrd="0" destOrd="0" presId="urn:microsoft.com/office/officeart/2005/8/layout/cycle6"/>
    <dgm:cxn modelId="{34E5217B-4505-4586-ACB1-EC6F215C9B6E}" type="presParOf" srcId="{25BE08CC-1930-49FC-A7C1-11E613101A1F}" destId="{C517C608-A353-483E-A524-348A38EC54FC}" srcOrd="0" destOrd="0" presId="urn:microsoft.com/office/officeart/2005/8/layout/cycle6"/>
    <dgm:cxn modelId="{2B49A175-EF42-4EE6-9C02-39D4FAE413BD}" type="presParOf" srcId="{25BE08CC-1930-49FC-A7C1-11E613101A1F}" destId="{B47B9244-C6C5-4EAC-A6AC-3703636177D0}" srcOrd="1" destOrd="0" presId="urn:microsoft.com/office/officeart/2005/8/layout/cycle6"/>
    <dgm:cxn modelId="{D00D5BFB-BFBC-45F6-87F8-056F5DD7B666}" type="presParOf" srcId="{25BE08CC-1930-49FC-A7C1-11E613101A1F}" destId="{8CF41178-C9B0-47AA-9B39-6E9E8F3115F9}" srcOrd="2" destOrd="0" presId="urn:microsoft.com/office/officeart/2005/8/layout/cycle6"/>
    <dgm:cxn modelId="{10C614E6-6E66-43AE-8DD2-3267FD7D5CFB}" type="presParOf" srcId="{25BE08CC-1930-49FC-A7C1-11E613101A1F}" destId="{8693C49E-0ECD-46D8-B5AF-6E9FB5D095A8}" srcOrd="3" destOrd="0" presId="urn:microsoft.com/office/officeart/2005/8/layout/cycle6"/>
    <dgm:cxn modelId="{1F04F3A3-77C8-4919-8B19-EB4124DFCF8A}" type="presParOf" srcId="{25BE08CC-1930-49FC-A7C1-11E613101A1F}" destId="{05F95739-4A09-4DEA-83DF-76348FB76698}" srcOrd="4" destOrd="0" presId="urn:microsoft.com/office/officeart/2005/8/layout/cycle6"/>
    <dgm:cxn modelId="{3B56A9FD-FC8B-4C93-A23A-D081EF31C74D}" type="presParOf" srcId="{25BE08CC-1930-49FC-A7C1-11E613101A1F}" destId="{AFE13DEC-685E-4139-A7A1-2655E008EBD0}" srcOrd="5" destOrd="0" presId="urn:microsoft.com/office/officeart/2005/8/layout/cycle6"/>
    <dgm:cxn modelId="{BC76CF32-EB2A-4D47-91C1-5306351D79EB}" type="presParOf" srcId="{25BE08CC-1930-49FC-A7C1-11E613101A1F}" destId="{4E49A7D9-2CBD-4D76-B869-83612E8F2C8A}" srcOrd="6" destOrd="0" presId="urn:microsoft.com/office/officeart/2005/8/layout/cycle6"/>
    <dgm:cxn modelId="{7BB821F7-6565-4698-8A78-E8F66BDC6210}" type="presParOf" srcId="{25BE08CC-1930-49FC-A7C1-11E613101A1F}" destId="{C3E20D06-1857-4D0F-B4EC-3D5528773474}" srcOrd="7" destOrd="0" presId="urn:microsoft.com/office/officeart/2005/8/layout/cycle6"/>
    <dgm:cxn modelId="{C1A5082D-80E5-4D28-BF85-BF8073A10B01}" type="presParOf" srcId="{25BE08CC-1930-49FC-A7C1-11E613101A1F}" destId="{B72AA882-C9A8-43B1-97D5-5CB5B8295562}" srcOrd="8" destOrd="0" presId="urn:microsoft.com/office/officeart/2005/8/layout/cycle6"/>
    <dgm:cxn modelId="{0567ADE6-E19F-46EB-A0A8-9890AF00C364}" type="presParOf" srcId="{25BE08CC-1930-49FC-A7C1-11E613101A1F}" destId="{F25CE61E-0859-40FF-A5C9-8E93D9A1B1A4}" srcOrd="9" destOrd="0" presId="urn:microsoft.com/office/officeart/2005/8/layout/cycle6"/>
    <dgm:cxn modelId="{90301623-7632-44D1-9ADC-9A40333A5DE1}" type="presParOf" srcId="{25BE08CC-1930-49FC-A7C1-11E613101A1F}" destId="{BD45E8D9-E587-4DFA-9F39-4CD81293FC25}" srcOrd="10" destOrd="0" presId="urn:microsoft.com/office/officeart/2005/8/layout/cycle6"/>
    <dgm:cxn modelId="{4D233E7E-61AC-4D11-B1AC-C0837EBCE83F}" type="presParOf" srcId="{25BE08CC-1930-49FC-A7C1-11E613101A1F}" destId="{F223EFE0-1F8E-4C79-98F4-27F84769F3AC}" srcOrd="11" destOrd="0" presId="urn:microsoft.com/office/officeart/2005/8/layout/cycle6"/>
    <dgm:cxn modelId="{B8F4D5C7-3CE0-4B4B-80C2-BCAD177DEFBD}" type="presParOf" srcId="{25BE08CC-1930-49FC-A7C1-11E613101A1F}" destId="{CC720CF9-3CDD-4A6E-B3E8-6E0DF6A550F4}" srcOrd="12" destOrd="0" presId="urn:microsoft.com/office/officeart/2005/8/layout/cycle6"/>
    <dgm:cxn modelId="{FD10E4FD-2DFB-4EF7-BBD6-2A67E3642280}" type="presParOf" srcId="{25BE08CC-1930-49FC-A7C1-11E613101A1F}" destId="{6962D4BB-6818-4D95-9897-21921DB325A6}" srcOrd="13" destOrd="0" presId="urn:microsoft.com/office/officeart/2005/8/layout/cycle6"/>
    <dgm:cxn modelId="{F7E8CDA8-A2DB-459D-8C50-6F4E4C3DE557}" type="presParOf" srcId="{25BE08CC-1930-49FC-A7C1-11E613101A1F}" destId="{D181ADA4-93CA-4847-AFD3-EDC74624CF05}" srcOrd="14" destOrd="0" presId="urn:microsoft.com/office/officeart/2005/8/layout/cycle6"/>
    <dgm:cxn modelId="{76B89B7E-39A3-4FD7-A193-08E2ACABA7C5}" type="presParOf" srcId="{25BE08CC-1930-49FC-A7C1-11E613101A1F}" destId="{856F9BD8-AFBA-4BB1-A205-4989B5384D31}" srcOrd="15" destOrd="0" presId="urn:microsoft.com/office/officeart/2005/8/layout/cycle6"/>
    <dgm:cxn modelId="{34FC3362-03D5-4860-B2EB-CB7DC96B56CB}" type="presParOf" srcId="{25BE08CC-1930-49FC-A7C1-11E613101A1F}" destId="{587962A3-9FDD-4A4C-A7CC-BF4BC4CF3346}" srcOrd="16" destOrd="0" presId="urn:microsoft.com/office/officeart/2005/8/layout/cycle6"/>
    <dgm:cxn modelId="{53827DAF-5AB3-4097-8738-D801674A2C29}" type="presParOf" srcId="{25BE08CC-1930-49FC-A7C1-11E613101A1F}" destId="{0A65772F-5E00-4EF1-A76A-86742658D0F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C608-A353-483E-A524-348A38EC54FC}">
      <dsp:nvSpPr>
        <dsp:cNvPr id="0" name=""/>
        <dsp:cNvSpPr/>
      </dsp:nvSpPr>
      <dsp:spPr>
        <a:xfrm>
          <a:off x="1751762" y="1768"/>
          <a:ext cx="916074" cy="595448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4">
                  <a:lumMod val="75000"/>
                </a:schemeClr>
              </a:solidFill>
            </a:rPr>
            <a:t>JAVA</a:t>
          </a:r>
          <a:endParaRPr lang="en-US" sz="12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780829" y="30835"/>
        <a:ext cx="857940" cy="537314"/>
      </dsp:txXfrm>
    </dsp:sp>
    <dsp:sp modelId="{8CF41178-C9B0-47AA-9B39-6E9E8F3115F9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1866192" y="78949"/>
              </a:moveTo>
              <a:arcTo wR="1402307" hR="1402307" stAng="17359046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3C49E-0ECD-46D8-B5AF-6E9FB5D095A8}">
      <dsp:nvSpPr>
        <dsp:cNvPr id="0" name=""/>
        <dsp:cNvSpPr/>
      </dsp:nvSpPr>
      <dsp:spPr>
        <a:xfrm>
          <a:off x="2966196" y="702922"/>
          <a:ext cx="916074" cy="595448"/>
        </a:xfrm>
        <a:prstGeom prst="roundRect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C++</a:t>
          </a:r>
          <a:endParaRPr lang="en-US" sz="1200" kern="1200" dirty="0"/>
        </a:p>
      </dsp:txBody>
      <dsp:txXfrm>
        <a:off x="2995263" y="731989"/>
        <a:ext cx="857940" cy="537314"/>
      </dsp:txXfrm>
    </dsp:sp>
    <dsp:sp modelId="{AFE13DEC-685E-4139-A7A1-2655E008EBD0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2747629" y="1006611"/>
              </a:moveTo>
              <a:arcTo wR="1402307" hR="1402307" stAng="20616598" swAng="1966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9A7D9-2CBD-4D76-B869-83612E8F2C8A}">
      <dsp:nvSpPr>
        <dsp:cNvPr id="0" name=""/>
        <dsp:cNvSpPr/>
      </dsp:nvSpPr>
      <dsp:spPr>
        <a:xfrm>
          <a:off x="2966196" y="2105229"/>
          <a:ext cx="916074" cy="595448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&gt;Command line tools_</a:t>
          </a:r>
          <a:endParaRPr lang="en-US" sz="1200" kern="1200" dirty="0"/>
        </a:p>
      </dsp:txBody>
      <dsp:txXfrm>
        <a:off x="2995263" y="2134296"/>
        <a:ext cx="857940" cy="537314"/>
      </dsp:txXfrm>
    </dsp:sp>
    <dsp:sp modelId="{B72AA882-C9A8-43B1-97D5-5CB5B8295562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2382116" y="2405521"/>
              </a:moveTo>
              <a:arcTo wR="1402307" hR="1402307" stAng="2740573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CE61E-0859-40FF-A5C9-8E93D9A1B1A4}">
      <dsp:nvSpPr>
        <dsp:cNvPr id="0" name=""/>
        <dsp:cNvSpPr/>
      </dsp:nvSpPr>
      <dsp:spPr>
        <a:xfrm>
          <a:off x="1751762" y="2806383"/>
          <a:ext cx="916074" cy="595448"/>
        </a:xfrm>
        <a:prstGeom prst="roundRect">
          <a:avLst/>
        </a:prstGeom>
        <a:gradFill rotWithShape="1">
          <a:gsLst>
            <a:gs pos="0">
              <a:schemeClr val="dk1">
                <a:tint val="45000"/>
                <a:satMod val="200000"/>
              </a:schemeClr>
            </a:gs>
            <a:gs pos="30000">
              <a:schemeClr val="dk1">
                <a:tint val="61000"/>
                <a:satMod val="200000"/>
              </a:schemeClr>
            </a:gs>
            <a:gs pos="45000">
              <a:schemeClr val="dk1">
                <a:tint val="66000"/>
                <a:satMod val="200000"/>
              </a:schemeClr>
            </a:gs>
            <a:gs pos="55000">
              <a:schemeClr val="dk1">
                <a:tint val="66000"/>
                <a:satMod val="200000"/>
              </a:schemeClr>
            </a:gs>
            <a:gs pos="73000">
              <a:schemeClr val="dk1">
                <a:tint val="61000"/>
                <a:satMod val="200000"/>
              </a:schemeClr>
            </a:gs>
            <a:gs pos="100000">
              <a:schemeClr val="dk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Maintain</a:t>
          </a:r>
          <a:endParaRPr lang="en-US" sz="1200" kern="1200" dirty="0"/>
        </a:p>
      </dsp:txBody>
      <dsp:txXfrm>
        <a:off x="1780829" y="2835450"/>
        <a:ext cx="857940" cy="537314"/>
      </dsp:txXfrm>
    </dsp:sp>
    <dsp:sp modelId="{F223EFE0-1F8E-4C79-98F4-27F84769F3AC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938421" y="2725665"/>
              </a:moveTo>
              <a:arcTo wR="1402307" hR="1402307" stAng="6559046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20CF9-3CDD-4A6E-B3E8-6E0DF6A550F4}">
      <dsp:nvSpPr>
        <dsp:cNvPr id="0" name=""/>
        <dsp:cNvSpPr/>
      </dsp:nvSpPr>
      <dsp:spPr>
        <a:xfrm>
          <a:off x="537328" y="2105229"/>
          <a:ext cx="916074" cy="595448"/>
        </a:xfrm>
        <a:prstGeom prst="round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WEB</a:t>
          </a:r>
          <a:endParaRPr lang="en-US" sz="1200" kern="1200" dirty="0"/>
        </a:p>
      </dsp:txBody>
      <dsp:txXfrm>
        <a:off x="566395" y="2134296"/>
        <a:ext cx="857940" cy="537314"/>
      </dsp:txXfrm>
    </dsp:sp>
    <dsp:sp modelId="{D181ADA4-93CA-4847-AFD3-EDC74624CF05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56985" y="1798002"/>
              </a:moveTo>
              <a:arcTo wR="1402307" hR="1402307" stAng="9816598" swAng="1966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F9BD8-AFBA-4BB1-A205-4989B5384D31}">
      <dsp:nvSpPr>
        <dsp:cNvPr id="0" name=""/>
        <dsp:cNvSpPr/>
      </dsp:nvSpPr>
      <dsp:spPr>
        <a:xfrm>
          <a:off x="537328" y="702922"/>
          <a:ext cx="916074" cy="595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Python</a:t>
          </a:r>
          <a:endParaRPr lang="en-US" sz="1200" kern="1200" dirty="0"/>
        </a:p>
      </dsp:txBody>
      <dsp:txXfrm>
        <a:off x="566395" y="731989"/>
        <a:ext cx="857940" cy="537314"/>
      </dsp:txXfrm>
    </dsp:sp>
    <dsp:sp modelId="{0A65772F-5E00-4EF1-A76A-86742658D0FD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422497" y="399092"/>
              </a:moveTo>
              <a:arcTo wR="1402307" hR="1402307" stAng="13540573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C608-A353-483E-A524-348A38EC54FC}">
      <dsp:nvSpPr>
        <dsp:cNvPr id="0" name=""/>
        <dsp:cNvSpPr/>
      </dsp:nvSpPr>
      <dsp:spPr>
        <a:xfrm>
          <a:off x="1751762" y="1768"/>
          <a:ext cx="916074" cy="595448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4">
                  <a:lumMod val="75000"/>
                </a:schemeClr>
              </a:solidFill>
            </a:rPr>
            <a:t>JAVA</a:t>
          </a:r>
          <a:endParaRPr lang="en-US" sz="12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780829" y="30835"/>
        <a:ext cx="857940" cy="537314"/>
      </dsp:txXfrm>
    </dsp:sp>
    <dsp:sp modelId="{8CF41178-C9B0-47AA-9B39-6E9E8F3115F9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1866192" y="78949"/>
              </a:moveTo>
              <a:arcTo wR="1402307" hR="1402307" stAng="17359046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3C49E-0ECD-46D8-B5AF-6E9FB5D095A8}">
      <dsp:nvSpPr>
        <dsp:cNvPr id="0" name=""/>
        <dsp:cNvSpPr/>
      </dsp:nvSpPr>
      <dsp:spPr>
        <a:xfrm>
          <a:off x="2966196" y="702922"/>
          <a:ext cx="916074" cy="595448"/>
        </a:xfrm>
        <a:prstGeom prst="roundRect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C++</a:t>
          </a:r>
          <a:endParaRPr lang="en-US" sz="1200" kern="1200" dirty="0"/>
        </a:p>
      </dsp:txBody>
      <dsp:txXfrm>
        <a:off x="2995263" y="731989"/>
        <a:ext cx="857940" cy="537314"/>
      </dsp:txXfrm>
    </dsp:sp>
    <dsp:sp modelId="{AFE13DEC-685E-4139-A7A1-2655E008EBD0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2747629" y="1006611"/>
              </a:moveTo>
              <a:arcTo wR="1402307" hR="1402307" stAng="20616598" swAng="1966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9A7D9-2CBD-4D76-B869-83612E8F2C8A}">
      <dsp:nvSpPr>
        <dsp:cNvPr id="0" name=""/>
        <dsp:cNvSpPr/>
      </dsp:nvSpPr>
      <dsp:spPr>
        <a:xfrm>
          <a:off x="2966196" y="2105229"/>
          <a:ext cx="916074" cy="595448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&gt;Command line tools_</a:t>
          </a:r>
          <a:endParaRPr lang="en-US" sz="1200" kern="1200" dirty="0"/>
        </a:p>
      </dsp:txBody>
      <dsp:txXfrm>
        <a:off x="2995263" y="2134296"/>
        <a:ext cx="857940" cy="537314"/>
      </dsp:txXfrm>
    </dsp:sp>
    <dsp:sp modelId="{B72AA882-C9A8-43B1-97D5-5CB5B8295562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2382116" y="2405521"/>
              </a:moveTo>
              <a:arcTo wR="1402307" hR="1402307" stAng="2740573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CE61E-0859-40FF-A5C9-8E93D9A1B1A4}">
      <dsp:nvSpPr>
        <dsp:cNvPr id="0" name=""/>
        <dsp:cNvSpPr/>
      </dsp:nvSpPr>
      <dsp:spPr>
        <a:xfrm>
          <a:off x="1751762" y="2806383"/>
          <a:ext cx="916074" cy="595448"/>
        </a:xfrm>
        <a:prstGeom prst="roundRect">
          <a:avLst/>
        </a:prstGeom>
        <a:gradFill rotWithShape="1">
          <a:gsLst>
            <a:gs pos="0">
              <a:schemeClr val="dk1">
                <a:tint val="45000"/>
                <a:satMod val="200000"/>
              </a:schemeClr>
            </a:gs>
            <a:gs pos="30000">
              <a:schemeClr val="dk1">
                <a:tint val="61000"/>
                <a:satMod val="200000"/>
              </a:schemeClr>
            </a:gs>
            <a:gs pos="45000">
              <a:schemeClr val="dk1">
                <a:tint val="66000"/>
                <a:satMod val="200000"/>
              </a:schemeClr>
            </a:gs>
            <a:gs pos="55000">
              <a:schemeClr val="dk1">
                <a:tint val="66000"/>
                <a:satMod val="200000"/>
              </a:schemeClr>
            </a:gs>
            <a:gs pos="73000">
              <a:schemeClr val="dk1">
                <a:tint val="61000"/>
                <a:satMod val="200000"/>
              </a:schemeClr>
            </a:gs>
            <a:gs pos="100000">
              <a:schemeClr val="dk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Maintain</a:t>
          </a:r>
          <a:endParaRPr lang="en-US" sz="1200" kern="1200" dirty="0"/>
        </a:p>
      </dsp:txBody>
      <dsp:txXfrm>
        <a:off x="1780829" y="2835450"/>
        <a:ext cx="857940" cy="537314"/>
      </dsp:txXfrm>
    </dsp:sp>
    <dsp:sp modelId="{F223EFE0-1F8E-4C79-98F4-27F84769F3AC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938421" y="2725665"/>
              </a:moveTo>
              <a:arcTo wR="1402307" hR="1402307" stAng="6559046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20CF9-3CDD-4A6E-B3E8-6E0DF6A550F4}">
      <dsp:nvSpPr>
        <dsp:cNvPr id="0" name=""/>
        <dsp:cNvSpPr/>
      </dsp:nvSpPr>
      <dsp:spPr>
        <a:xfrm>
          <a:off x="537328" y="2105229"/>
          <a:ext cx="916074" cy="595448"/>
        </a:xfrm>
        <a:prstGeom prst="round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WEB</a:t>
          </a:r>
          <a:endParaRPr lang="en-US" sz="1200" kern="1200" dirty="0"/>
        </a:p>
      </dsp:txBody>
      <dsp:txXfrm>
        <a:off x="566395" y="2134296"/>
        <a:ext cx="857940" cy="537314"/>
      </dsp:txXfrm>
    </dsp:sp>
    <dsp:sp modelId="{D181ADA4-93CA-4847-AFD3-EDC74624CF05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56985" y="1798002"/>
              </a:moveTo>
              <a:arcTo wR="1402307" hR="1402307" stAng="9816598" swAng="1966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F9BD8-AFBA-4BB1-A205-4989B5384D31}">
      <dsp:nvSpPr>
        <dsp:cNvPr id="0" name=""/>
        <dsp:cNvSpPr/>
      </dsp:nvSpPr>
      <dsp:spPr>
        <a:xfrm>
          <a:off x="537328" y="702922"/>
          <a:ext cx="916074" cy="595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Python</a:t>
          </a:r>
          <a:endParaRPr lang="en-US" sz="1200" kern="1200" dirty="0"/>
        </a:p>
      </dsp:txBody>
      <dsp:txXfrm>
        <a:off x="566395" y="731989"/>
        <a:ext cx="857940" cy="537314"/>
      </dsp:txXfrm>
    </dsp:sp>
    <dsp:sp modelId="{0A65772F-5E00-4EF1-A76A-86742658D0FD}">
      <dsp:nvSpPr>
        <dsp:cNvPr id="0" name=""/>
        <dsp:cNvSpPr/>
      </dsp:nvSpPr>
      <dsp:spPr>
        <a:xfrm>
          <a:off x="807492" y="299492"/>
          <a:ext cx="2804614" cy="2804614"/>
        </a:xfrm>
        <a:custGeom>
          <a:avLst/>
          <a:gdLst/>
          <a:ahLst/>
          <a:cxnLst/>
          <a:rect l="0" t="0" r="0" b="0"/>
          <a:pathLst>
            <a:path>
              <a:moveTo>
                <a:pt x="422497" y="399092"/>
              </a:moveTo>
              <a:arcTo wR="1402307" hR="1402307" stAng="13540573" swAng="1500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0E51E2-B254-44F4-A32B-7A29226C2481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103E-92E5-471F-8DA7-28F54F1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26731B-73AE-4764-BD2F-D9EF590552D1}" type="datetime1">
              <a:rPr lang="en-US" smtClean="0"/>
              <a:t>2/10/2014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B150-0527-4B3E-8D18-65D26F36B10C}" type="datetime1">
              <a:rPr lang="en-US" smtClean="0"/>
              <a:t>2/10/2014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B2F1-EAF3-4E31-8D6B-BFE4EBFC961C}" type="datetime1">
              <a:rPr lang="en-US" smtClean="0"/>
              <a:t>2/10/2014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ACE0EA-94CC-4159-A24C-857D2ECE3312}" type="datetime1">
              <a:rPr lang="en-US" smtClean="0"/>
              <a:t>2/10/2014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6D3-700E-4550-8781-3F3A213F116A}" type="datetime1">
              <a:rPr lang="en-US" smtClean="0"/>
              <a:t>2/10/2014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A10-682C-452D-A07D-251C0B8FF50C}" type="datetime1">
              <a:rPr lang="en-US" smtClean="0"/>
              <a:t>2/10/2014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8D33-7B6B-4F4C-815C-2C0B40848FC5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9A5-3113-45F1-A7F9-5E16424E28F1}" type="datetime1">
              <a:rPr lang="en-US" smtClean="0"/>
              <a:t>2/10/2014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231C-04F4-4B4B-A49C-36B7F2EA029B}" type="datetime1">
              <a:rPr lang="en-US" smtClean="0"/>
              <a:t>2/10/2014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5E2B-886F-4BD7-BF41-1C2264AEC252}" type="datetime1">
              <a:rPr lang="en-US" smtClean="0"/>
              <a:t>2/10/2014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F15197-C749-4FB5-954D-438F5077D616}" type="datetime1">
              <a:rPr lang="en-US" smtClean="0"/>
              <a:t>2/10/2014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ite.org/selfcontained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sqlite.org/mostdeploye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qlite.org/transactional.html" TargetMode="External"/><Relationship Id="rId5" Type="http://schemas.openxmlformats.org/officeDocument/2006/relationships/hyperlink" Target="http://www.sqlite.org/zeroconf.html" TargetMode="External"/><Relationship Id="rId4" Type="http://schemas.openxmlformats.org/officeDocument/2006/relationships/hyperlink" Target="http://www.sqlite.org/serverles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vaScript_library" TargetMode="External"/><Relationship Id="rId2" Type="http://schemas.openxmlformats.org/officeDocument/2006/relationships/hyperlink" Target="http://en.wikipedia.org/wiki/Cross-brows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TML" TargetMode="External"/><Relationship Id="rId4" Type="http://schemas.openxmlformats.org/officeDocument/2006/relationships/hyperlink" Target="http://en.wikipedia.org/wiki/Client-side_scriptin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CCDB - Calibration </a:t>
            </a:r>
            <a:r>
              <a:rPr lang="en-US" dirty="0" smtClean="0"/>
              <a:t>database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019800" cy="533400"/>
          </a:xfrm>
        </p:spPr>
        <p:txBody>
          <a:bodyPr/>
          <a:lstStyle/>
          <a:p>
            <a:r>
              <a:rPr lang="en-US" dirty="0" smtClean="0"/>
              <a:t>Dmitry Romanov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96000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11, 2014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36800"/>
            <a:ext cx="3657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Блок-схема: процесс 90"/>
          <p:cNvSpPr/>
          <p:nvPr/>
        </p:nvSpPr>
        <p:spPr>
          <a:xfrm>
            <a:off x="1066800" y="1295400"/>
            <a:ext cx="2590800" cy="6858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2648" y="5606404"/>
            <a:ext cx="59436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</a:t>
            </a:r>
            <a:r>
              <a:rPr lang="en-US" dirty="0" smtClean="0"/>
              <a:t>/target/position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1.1 ;   1.2 ;   1.3;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12648" y="5605241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</a:t>
            </a:r>
            <a:r>
              <a:rPr lang="en-US" dirty="0" smtClean="0"/>
              <a:t>/target/position     </a:t>
            </a:r>
            <a:r>
              <a:rPr lang="en-US" b="1" dirty="0" smtClean="0">
                <a:solidFill>
                  <a:srgbClr val="C00000"/>
                </a:solidFill>
              </a:rPr>
              <a:t>variation</a:t>
            </a:r>
            <a:r>
              <a:rPr lang="en-US" dirty="0" smtClean="0"/>
              <a:t>: </a:t>
            </a:r>
            <a:r>
              <a:rPr lang="en-US" dirty="0" smtClean="0"/>
              <a:t>mc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3 ;   4 ;   5;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and versioning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-1029494" y="3619500"/>
            <a:ext cx="3124994" cy="79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338072" y="330987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Time line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95400" y="1600200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95400" y="23622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95400" y="30480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Соединительная линия уступом 17"/>
          <p:cNvCxnSpPr/>
          <p:nvPr/>
        </p:nvCxnSpPr>
        <p:spPr>
          <a:xfrm>
            <a:off x="3505200" y="3200400"/>
            <a:ext cx="2362200" cy="381000"/>
          </a:xfrm>
          <a:prstGeom prst="bentConnector3">
            <a:avLst>
              <a:gd name="adj1" fmla="val 99903"/>
            </a:avLst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800600" y="36576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295400" y="39624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800600" y="42672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295400" y="48006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36600"/>
                <a:gridCol w="685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" name="Соединительная линия уступом 31"/>
          <p:cNvCxnSpPr/>
          <p:nvPr/>
        </p:nvCxnSpPr>
        <p:spPr>
          <a:xfrm rot="10800000" flipV="1">
            <a:off x="3429000" y="4648200"/>
            <a:ext cx="2438400" cy="304800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2247900" y="2171700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248694" y="28567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43600" y="3124200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Variation: </a:t>
            </a:r>
            <a:r>
              <a:rPr lang="en-US" dirty="0" smtClean="0"/>
              <a:t>“mc”</a:t>
            </a:r>
            <a:endParaRPr lang="ru-RU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>
            <a:off x="5791994" y="4114800"/>
            <a:ext cx="151606" cy="794"/>
          </a:xfrm>
          <a:prstGeom prst="straightConnector1">
            <a:avLst/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9200" y="21336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01/01/2011</a:t>
            </a:r>
            <a:endParaRPr lang="ru-RU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1219200" y="28194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02/03/2011</a:t>
            </a:r>
            <a:endParaRPr lang="ru-RU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1219200" y="37338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04/12/2011</a:t>
            </a:r>
            <a:endParaRPr lang="ru-RU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4724400" y="34290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03/11/2011</a:t>
            </a:r>
            <a:endParaRPr lang="ru-RU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4724400" y="40386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05/15/2011</a:t>
            </a:r>
            <a:endParaRPr lang="ru-RU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1219200" y="45720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06/01/2011</a:t>
            </a:r>
            <a:endParaRPr lang="ru-RU" sz="105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95400" y="1295400"/>
            <a:ext cx="17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/target/position </a:t>
            </a:r>
            <a:endParaRPr lang="ru-RU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2134394" y="3657600"/>
            <a:ext cx="456406" cy="79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12648" y="5615947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</a:t>
            </a:r>
            <a:r>
              <a:rPr lang="en-US" dirty="0" smtClean="0"/>
              <a:t>/target/position     </a:t>
            </a:r>
            <a:r>
              <a:rPr lang="en-US" b="1" dirty="0" smtClean="0">
                <a:solidFill>
                  <a:srgbClr val="C00000"/>
                </a:solidFill>
              </a:rPr>
              <a:t>variation</a:t>
            </a:r>
            <a:r>
              <a:rPr lang="en-US" dirty="0" smtClean="0"/>
              <a:t>: </a:t>
            </a:r>
            <a:r>
              <a:rPr lang="en-US" dirty="0" smtClean="0"/>
              <a:t>mc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3.5 ;   4.5 ;   5.5;</a:t>
            </a:r>
            <a:endParaRPr lang="ru-RU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rot="5400000">
            <a:off x="2248694" y="52951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одержимое 2"/>
          <p:cNvSpPr>
            <a:spLocks noGrp="1"/>
          </p:cNvSpPr>
          <p:nvPr>
            <p:ph sz="quarter" idx="1"/>
          </p:nvPr>
        </p:nvSpPr>
        <p:spPr>
          <a:xfrm>
            <a:off x="5029200" y="1295400"/>
            <a:ext cx="38862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Variations provide branching</a:t>
            </a:r>
          </a:p>
          <a:p>
            <a:r>
              <a:rPr lang="en-US" dirty="0" smtClean="0"/>
              <a:t>Users can create variations to  work </a:t>
            </a:r>
            <a:br>
              <a:rPr lang="en-US" dirty="0" smtClean="0"/>
            </a:br>
            <a:r>
              <a:rPr lang="en-US" dirty="0" smtClean="0"/>
              <a:t>with their versions of constants</a:t>
            </a:r>
          </a:p>
          <a:p>
            <a:r>
              <a:rPr lang="en-US" dirty="0" smtClean="0"/>
              <a:t>Main branch is called “default” variation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33600" y="51816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ru-RU" sz="2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12648" y="5602293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</a:t>
            </a:r>
            <a:r>
              <a:rPr lang="en-US" dirty="0" smtClean="0"/>
              <a:t>/target/position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1.11 ;   1.22 ;   1.33;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612648" y="5615947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</a:t>
            </a:r>
            <a:r>
              <a:rPr lang="en-US" dirty="0" smtClean="0"/>
              <a:t>/target/position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3.5 ;   4.5 ;   5.5;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027-7B9F-41AD-89FF-EF4C00E0C0C1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37" name="Прямая со стрелкой 46"/>
          <p:cNvCxnSpPr/>
          <p:nvPr/>
        </p:nvCxnSpPr>
        <p:spPr>
          <a:xfrm>
            <a:off x="2349342" y="4254416"/>
            <a:ext cx="0" cy="1143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/>
      <p:bldP spid="44" grpId="0" animBg="1"/>
      <p:bldP spid="48" grpId="0"/>
      <p:bldP spid="61" grpId="0"/>
      <p:bldP spid="63" grpId="0"/>
      <p:bldP spid="64" grpId="0"/>
      <p:bldP spid="65" grpId="0"/>
      <p:bldP spid="66" grpId="0"/>
      <p:bldP spid="67" grpId="0"/>
      <p:bldP spid="82" grpId="0" animBg="1"/>
      <p:bldP spid="90" grpId="0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3505200" y="4497511"/>
            <a:ext cx="1143000" cy="1216152"/>
          </a:xfrm>
          <a:prstGeom prst="can">
            <a:avLst/>
          </a:prstGeom>
          <a:solidFill>
            <a:srgbClr val="2D591B"/>
          </a:solidFill>
          <a:ln>
            <a:solidFill>
              <a:srgbClr val="2D5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vs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07517" y="1678658"/>
            <a:ext cx="3962400" cy="1568510"/>
          </a:xfrm>
        </p:spPr>
        <p:txBody>
          <a:bodyPr>
            <a:normAutofit/>
          </a:bodyPr>
          <a:lstStyle/>
          <a:p>
            <a:r>
              <a:rPr lang="en-US" dirty="0" smtClean="0"/>
              <a:t>No connection needed</a:t>
            </a:r>
          </a:p>
          <a:p>
            <a:r>
              <a:rPr lang="en-US" dirty="0" smtClean="0"/>
              <a:t>No dependencies</a:t>
            </a:r>
          </a:p>
          <a:p>
            <a:r>
              <a:rPr lang="en-US" dirty="0" smtClean="0"/>
              <a:t>Dead simple operations</a:t>
            </a:r>
            <a:endParaRPr lang="en-US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2758" y="1700081"/>
            <a:ext cx="3810000" cy="44986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SQL database engine.</a:t>
            </a:r>
          </a:p>
          <a:p>
            <a:r>
              <a:rPr lang="en-US" dirty="0" smtClean="0"/>
              <a:t>Versioning</a:t>
            </a:r>
          </a:p>
          <a:p>
            <a:r>
              <a:rPr lang="en-US" dirty="0" smtClean="0"/>
              <a:t>Branching</a:t>
            </a:r>
          </a:p>
          <a:p>
            <a:r>
              <a:rPr lang="en-US" dirty="0" smtClean="0"/>
              <a:t>Changing</a:t>
            </a:r>
          </a:p>
          <a:p>
            <a:r>
              <a:rPr lang="en-US" dirty="0" smtClean="0"/>
              <a:t>Logging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But needs connection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07517" y="1241077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Files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78" y="1241077"/>
            <a:ext cx="128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</a:rPr>
              <a:t>atabases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antarctica.gov.au/__data/assets/image/0017/92051/varieties/icynews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17" y="3247168"/>
            <a:ext cx="4046068" cy="30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 to </a:t>
            </a:r>
            <a:r>
              <a:rPr lang="en-US" dirty="0"/>
              <a:t>g</a:t>
            </a:r>
            <a:r>
              <a:rPr lang="en-US" dirty="0" smtClean="0"/>
              <a:t>o </a:t>
            </a:r>
            <a:r>
              <a:rPr lang="en-US" dirty="0" err="1" smtClean="0"/>
              <a:t>OFFLine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most widely deployed</a:t>
            </a:r>
            <a:r>
              <a:rPr lang="en-US" dirty="0"/>
              <a:t> SQL </a:t>
            </a:r>
            <a:r>
              <a:rPr lang="en-US" dirty="0" err="1" smtClean="0"/>
              <a:t>db</a:t>
            </a:r>
            <a:r>
              <a:rPr lang="en-US" dirty="0" smtClean="0"/>
              <a:t> engine </a:t>
            </a:r>
            <a:r>
              <a:rPr lang="en-US" dirty="0"/>
              <a:t>in the </a:t>
            </a:r>
            <a:r>
              <a:rPr lang="en-US" dirty="0" smtClean="0"/>
              <a:t>world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SQLite </a:t>
            </a:r>
            <a:r>
              <a:rPr lang="en-US" dirty="0"/>
              <a:t>is a </a:t>
            </a:r>
            <a:r>
              <a:rPr lang="en-US" dirty="0" smtClean="0"/>
              <a:t>database</a:t>
            </a:r>
            <a:r>
              <a:rPr lang="en-US" dirty="0" smtClean="0"/>
              <a:t> </a:t>
            </a:r>
            <a:r>
              <a:rPr lang="en-US" dirty="0" smtClean="0"/>
              <a:t>that:</a:t>
            </a:r>
            <a:endParaRPr lang="en-US" dirty="0"/>
          </a:p>
          <a:p>
            <a:r>
              <a:rPr lang="en-US" dirty="0">
                <a:hlinkClick r:id="rId3"/>
              </a:rPr>
              <a:t>self-contained</a:t>
            </a:r>
            <a:endParaRPr lang="en-US" dirty="0"/>
          </a:p>
          <a:p>
            <a:r>
              <a:rPr lang="en-US" dirty="0" err="1" smtClean="0">
                <a:hlinkClick r:id="rId4"/>
              </a:rPr>
              <a:t>serverless</a:t>
            </a:r>
            <a:endParaRPr lang="en-US" dirty="0"/>
          </a:p>
          <a:p>
            <a:r>
              <a:rPr lang="en-US" dirty="0" smtClean="0">
                <a:hlinkClick r:id="rId5"/>
              </a:rPr>
              <a:t>zero-configuration</a:t>
            </a:r>
            <a:endParaRPr lang="en-US" dirty="0"/>
          </a:p>
          <a:p>
            <a:r>
              <a:rPr lang="en-US" dirty="0">
                <a:hlinkClick r:id="rId6"/>
              </a:rPr>
              <a:t>transactional</a:t>
            </a:r>
            <a:r>
              <a:rPr lang="en-US" dirty="0"/>
              <a:t> </a:t>
            </a:r>
          </a:p>
          <a:p>
            <a:r>
              <a:rPr lang="en-US" dirty="0"/>
              <a:t>SQL database </a:t>
            </a:r>
            <a:r>
              <a:rPr lang="en-US" dirty="0" smtClean="0"/>
              <a:t>engine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It is a </a:t>
            </a:r>
            <a:r>
              <a:rPr lang="en-US" b="1" dirty="0" smtClean="0"/>
              <a:t>simple </a:t>
            </a:r>
            <a:r>
              <a:rPr lang="en-US" b="1" dirty="0" err="1" smtClean="0">
                <a:solidFill>
                  <a:srgbClr val="C00000"/>
                </a:solidFill>
              </a:rPr>
              <a:t>sqlite.db</a:t>
            </a:r>
            <a:r>
              <a:rPr lang="en-US" b="1" dirty="0" smtClean="0"/>
              <a:t> file!</a:t>
            </a:r>
            <a:endParaRPr lang="en-US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16906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715000"/>
            <a:ext cx="6160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All the same possibilities as with MySQL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8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5867400" y="2743200"/>
            <a:ext cx="2667000" cy="2885440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http://www.antarctica.gov.au/__data/assets/image/0017/92051/varieties/icynews_displ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7773" r="32513" b="19084"/>
          <a:stretch/>
        </p:blipFill>
        <p:spPr bwMode="auto">
          <a:xfrm>
            <a:off x="5867400" y="2743200"/>
            <a:ext cx="266700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infrastructure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3505200" y="4497511"/>
            <a:ext cx="1143000" cy="1216152"/>
          </a:xfrm>
          <a:prstGeom prst="can">
            <a:avLst/>
          </a:prstGeom>
          <a:solidFill>
            <a:srgbClr val="2D591B"/>
          </a:solidFill>
          <a:ln>
            <a:solidFill>
              <a:srgbClr val="2D5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3790950" y="1532823"/>
            <a:ext cx="571500" cy="609600"/>
          </a:xfrm>
          <a:prstGeom prst="smileyFace">
            <a:avLst/>
          </a:prstGeom>
          <a:solidFill>
            <a:srgbClr val="FFCC99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Улыбающееся лицо 7"/>
          <p:cNvSpPr/>
          <p:nvPr/>
        </p:nvSpPr>
        <p:spPr>
          <a:xfrm>
            <a:off x="2193925" y="5702490"/>
            <a:ext cx="571500" cy="609600"/>
          </a:xfrm>
          <a:prstGeom prst="smileyFace">
            <a:avLst/>
          </a:prstGeom>
          <a:solidFill>
            <a:srgbClr val="FFCC99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 стрелкой 12"/>
          <p:cNvCxnSpPr>
            <a:stCxn id="6" idx="1"/>
            <a:endCxn id="7" idx="4"/>
          </p:cNvCxnSpPr>
          <p:nvPr/>
        </p:nvCxnSpPr>
        <p:spPr>
          <a:xfrm flipV="1">
            <a:off x="4076700" y="2142423"/>
            <a:ext cx="0" cy="2355088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7"/>
          </p:cNvCxnSpPr>
          <p:nvPr/>
        </p:nvCxnSpPr>
        <p:spPr>
          <a:xfrm flipH="1">
            <a:off x="2681731" y="5277556"/>
            <a:ext cx="781622" cy="514208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лыбающееся лицо 18"/>
          <p:cNvSpPr/>
          <p:nvPr/>
        </p:nvSpPr>
        <p:spPr>
          <a:xfrm>
            <a:off x="2235772" y="1532823"/>
            <a:ext cx="571500" cy="609600"/>
          </a:xfrm>
          <a:prstGeom prst="smileyFace">
            <a:avLst/>
          </a:prstGeom>
          <a:solidFill>
            <a:srgbClr val="FFCC99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 стрелкой 20"/>
          <p:cNvCxnSpPr>
            <a:endCxn id="19" idx="5"/>
          </p:cNvCxnSpPr>
          <p:nvPr/>
        </p:nvCxnSpPr>
        <p:spPr>
          <a:xfrm flipH="1" flipV="1">
            <a:off x="2723578" y="2053149"/>
            <a:ext cx="928244" cy="244436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4"/>
            <a:endCxn id="10" idx="2"/>
          </p:cNvCxnSpPr>
          <p:nvPr/>
        </p:nvCxnSpPr>
        <p:spPr>
          <a:xfrm flipV="1">
            <a:off x="4648200" y="4184329"/>
            <a:ext cx="2331805" cy="92125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Улыбающееся лицо 32"/>
          <p:cNvSpPr/>
          <p:nvPr/>
        </p:nvSpPr>
        <p:spPr>
          <a:xfrm>
            <a:off x="5252022" y="1545149"/>
            <a:ext cx="571500" cy="609600"/>
          </a:xfrm>
          <a:prstGeom prst="smileyFace">
            <a:avLst/>
          </a:prstGeom>
          <a:solidFill>
            <a:srgbClr val="FFCC99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 стрелкой 36"/>
          <p:cNvCxnSpPr>
            <a:endCxn id="33" idx="4"/>
          </p:cNvCxnSpPr>
          <p:nvPr/>
        </p:nvCxnSpPr>
        <p:spPr>
          <a:xfrm flipV="1">
            <a:off x="4490022" y="2154749"/>
            <a:ext cx="1047750" cy="234276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53386" y="2820806"/>
            <a:ext cx="198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</a:t>
            </a:r>
            <a:r>
              <a:rPr lang="en-US" dirty="0" smtClean="0"/>
              <a:t> </a:t>
            </a:r>
            <a:r>
              <a:rPr lang="en-US" dirty="0" smtClean="0"/>
              <a:t>CCDB usage</a:t>
            </a:r>
            <a:endParaRPr lang="en-US" dirty="0"/>
          </a:p>
        </p:txBody>
      </p:sp>
      <p:sp>
        <p:nvSpPr>
          <p:cNvPr id="46" name="Улыбающееся лицо 45"/>
          <p:cNvSpPr/>
          <p:nvPr/>
        </p:nvSpPr>
        <p:spPr>
          <a:xfrm>
            <a:off x="5240940" y="5713663"/>
            <a:ext cx="571500" cy="609600"/>
          </a:xfrm>
          <a:prstGeom prst="smileyFace">
            <a:avLst/>
          </a:prstGeom>
          <a:solidFill>
            <a:srgbClr val="FFCC99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Прямая со стрелкой 46"/>
          <p:cNvCxnSpPr>
            <a:stCxn id="46" idx="1"/>
          </p:cNvCxnSpPr>
          <p:nvPr/>
        </p:nvCxnSpPr>
        <p:spPr>
          <a:xfrm flipH="1" flipV="1">
            <a:off x="4637118" y="5288729"/>
            <a:ext cx="687516" cy="514208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Цилиндр 53"/>
          <p:cNvSpPr/>
          <p:nvPr/>
        </p:nvSpPr>
        <p:spPr>
          <a:xfrm>
            <a:off x="3505200" y="2667254"/>
            <a:ext cx="1143000" cy="1216152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</a:p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1000" y="3445502"/>
            <a:ext cx="94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World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30116" y="4349990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JLab</a:t>
            </a:r>
            <a:endParaRPr lang="en-US" dirty="0"/>
          </a:p>
        </p:txBody>
      </p:sp>
      <p:cxnSp>
        <p:nvCxnSpPr>
          <p:cNvPr id="61" name="Скругленная соединительная линия 60"/>
          <p:cNvCxnSpPr>
            <a:stCxn id="19" idx="4"/>
            <a:endCxn id="6" idx="2"/>
          </p:cNvCxnSpPr>
          <p:nvPr/>
        </p:nvCxnSpPr>
        <p:spPr>
          <a:xfrm rot="16200000" flipH="1">
            <a:off x="1531779" y="3132166"/>
            <a:ext cx="2963164" cy="983678"/>
          </a:xfrm>
          <a:prstGeom prst="curvedConnector2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33" idx="4"/>
            <a:endCxn id="6" idx="4"/>
          </p:cNvCxnSpPr>
          <p:nvPr/>
        </p:nvCxnSpPr>
        <p:spPr>
          <a:xfrm rot="5400000">
            <a:off x="3617567" y="3185382"/>
            <a:ext cx="2950838" cy="889572"/>
          </a:xfrm>
          <a:prstGeom prst="curvedConnector2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19" idx="5"/>
          </p:cNvCxnSpPr>
          <p:nvPr/>
        </p:nvCxnSpPr>
        <p:spPr>
          <a:xfrm flipH="1" flipV="1">
            <a:off x="2723578" y="2053149"/>
            <a:ext cx="928244" cy="6141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54" idx="1"/>
            <a:endCxn id="7" idx="4"/>
          </p:cNvCxnSpPr>
          <p:nvPr/>
        </p:nvCxnSpPr>
        <p:spPr>
          <a:xfrm flipV="1">
            <a:off x="4076700" y="2142423"/>
            <a:ext cx="0" cy="5248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33" idx="4"/>
          </p:cNvCxnSpPr>
          <p:nvPr/>
        </p:nvCxnSpPr>
        <p:spPr>
          <a:xfrm flipV="1">
            <a:off x="4648200" y="2154749"/>
            <a:ext cx="889572" cy="55924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85294" y="4128008"/>
            <a:ext cx="83299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уб 9"/>
          <p:cNvSpPr/>
          <p:nvPr/>
        </p:nvSpPr>
        <p:spPr>
          <a:xfrm>
            <a:off x="6980005" y="3662359"/>
            <a:ext cx="933450" cy="835152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SQLite</a:t>
            </a:r>
            <a:endParaRPr lang="en-US" sz="1600" dirty="0"/>
          </a:p>
        </p:txBody>
      </p:sp>
      <p:sp>
        <p:nvSpPr>
          <p:cNvPr id="55" name="Стрелка вверх 54"/>
          <p:cNvSpPr/>
          <p:nvPr/>
        </p:nvSpPr>
        <p:spPr>
          <a:xfrm>
            <a:off x="3834384" y="3968429"/>
            <a:ext cx="484632" cy="489204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33" grpId="0" animBg="1"/>
      <p:bldP spid="46" grpId="0" animBg="1"/>
      <p:bldP spid="54" grpId="0" animBg="1"/>
      <p:bldP spid="58" grpId="0"/>
      <p:bldP spid="59" grpId="0"/>
      <p:bldP spid="10" grpId="1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shell and command line tools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Aim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C00000"/>
                </a:solidFill>
              </a:rPr>
              <a:t>simplicity 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 better learning curve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98AD-C54A-47BE-B41B-03D8077F0C38}" type="datetime1">
              <a:rPr lang="en-US" smtClean="0"/>
              <a:t>2/11/2014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57200" y="1905000"/>
            <a:ext cx="7696200" cy="35914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Extended self help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Unix like </a:t>
            </a:r>
            <a:r>
              <a:rPr lang="en-US" sz="3200" dirty="0"/>
              <a:t>commands: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ls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rm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mkdir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mv…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Pure python scriptable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Extendable</a:t>
            </a:r>
          </a:p>
        </p:txBody>
      </p:sp>
    </p:spTree>
    <p:extLst>
      <p:ext uri="{BB962C8B-B14F-4D97-AF65-F5344CB8AC3E}">
        <p14:creationId xmlns:p14="http://schemas.microsoft.com/office/powerpoint/2010/main" val="15595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interactive shell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7" name="Picture 3" descr="D:\Projects\Share\ccdb\trunk\doc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Share\ccdb\trunk\doc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cts\Share\ccdb\trunk\doc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cts\Share\ccdb\trunk\doc\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ojects\Share\ccdb\trunk\doc\05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rojects\Share\ccdb\trunk\doc\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rojects\Share\ccdb\trunk\doc\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rojects\Share\ccdb\trunk\doc\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Projects\Share\ccdb\trunk\doc\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Projects\Share\ccdb\trunk\doc\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6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Projects\Share\ccdb\trunk\doc\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5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Projects\Share\ccdb\trunk\doc\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4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Projects\Share\ccdb\trunk\doc\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3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Projects\Share\ccdb\trunk\doc\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Projects\Share\ccdb\trunk\doc\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Projects\Share\ccdb\trunk\doc\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2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Projects\Share\ccdb\trunk\doc\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Projects\Share\ccdb\trunk\doc\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D:\Projects\Share\ccdb\trunk\doc\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Projects\Share\ccdb\trunk\doc\1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Projects\Share\ccdb\trunk\doc\20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Projects\Share\ccdb\trunk\doc\2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Projects\Share\ccdb\trunk\doc\2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Projects\Share\ccdb\trunk\doc\2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Projects\Share\ccdb\trunk\doc\2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Projects\Share\ccdb\trunk\doc\2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Projects\Share\ccdb\trunk\doc\26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:\Projects\Share\ccdb\trunk\doc\27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Projects\Share\ccdb\trunk\doc\28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7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6" name="Picture 8" descr="http://gyazo.com/8d33816194d3255e9d890ce798ab9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4" y="1308625"/>
            <a:ext cx="7428772" cy="48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yazo.com/7c3a5f44dd56142d01e650e92fb805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4" y="1308625"/>
            <a:ext cx="7428772" cy="48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yazo.com/7d184961bab87f0ae95325fe5d4344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4" y="1302757"/>
            <a:ext cx="7428772" cy="48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gyazo.com/39bf2b1b2c406d8e812854654a792f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4" y="1302757"/>
            <a:ext cx="7428772" cy="48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3998"/>
          </a:xfrm>
        </p:spPr>
        <p:txBody>
          <a:bodyPr>
            <a:normAutofit/>
          </a:bodyPr>
          <a:lstStyle/>
          <a:p>
            <a:r>
              <a:rPr lang="en-US" dirty="0" smtClean="0"/>
              <a:t>Not a real security but prevent user from errors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 descr="http://4.bp.blogspot.com/-7FhUjxBB4gk/UiOdzUoMosI/AAAAAAAABdc/dsPvY1vZGzI/s1600/Monkey_gren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49832"/>
            <a:ext cx="3045027" cy="28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3248" y="4295044"/>
            <a:ext cx="1780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Updating users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3071798" y="4838700"/>
            <a:ext cx="990600" cy="1143000"/>
          </a:xfrm>
          <a:prstGeom prst="flowChartMagneticDisk">
            <a:avLst/>
          </a:prstGeom>
          <a:solidFill>
            <a:srgbClr val="2D591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</a:t>
            </a:r>
            <a:endParaRPr lang="en-US" dirty="0"/>
          </a:p>
        </p:txBody>
      </p:sp>
      <p:sp>
        <p:nvSpPr>
          <p:cNvPr id="9" name="Vertical Scroll 8"/>
          <p:cNvSpPr/>
          <p:nvPr/>
        </p:nvSpPr>
        <p:spPr>
          <a:xfrm>
            <a:off x="228600" y="4679815"/>
            <a:ext cx="1525216" cy="1242060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HallD</a:t>
            </a:r>
            <a:r>
              <a:rPr lang="en-US" dirty="0" smtClean="0"/>
              <a:t> </a:t>
            </a:r>
            <a:r>
              <a:rPr lang="en-US" dirty="0"/>
              <a:t>CUE</a:t>
            </a:r>
            <a:endParaRPr lang="en-US" dirty="0" smtClean="0"/>
          </a:p>
          <a:p>
            <a:pPr algn="ctr"/>
            <a:r>
              <a:rPr lang="en-US" dirty="0" smtClean="0"/>
              <a:t>group list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34091" y="5410200"/>
            <a:ext cx="11377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9308" y="4968173"/>
            <a:ext cx="108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CRON job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76313" y="1792046"/>
            <a:ext cx="4705287" cy="21572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We use</a:t>
            </a:r>
          </a:p>
          <a:p>
            <a:r>
              <a:rPr lang="en-US" dirty="0" smtClean="0"/>
              <a:t>Authentication is for </a:t>
            </a:r>
            <a:r>
              <a:rPr lang="en-US" dirty="0"/>
              <a:t>logging</a:t>
            </a:r>
          </a:p>
          <a:p>
            <a:r>
              <a:rPr lang="en-US" dirty="0" smtClean="0"/>
              <a:t>Get user names from $USER</a:t>
            </a:r>
          </a:p>
          <a:p>
            <a:r>
              <a:rPr lang="en-US" dirty="0" smtClean="0"/>
              <a:t>Check user is from CUE </a:t>
            </a:r>
            <a:r>
              <a:rPr lang="en-US" dirty="0" err="1" smtClean="0"/>
              <a:t>lis</a:t>
            </a:r>
            <a:endParaRPr lang="en-US" dirty="0" smtClean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451171" y="4703138"/>
            <a:ext cx="4692829" cy="16529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CCDB can</a:t>
            </a:r>
          </a:p>
          <a:p>
            <a:r>
              <a:rPr lang="en-US" dirty="0" smtClean="0"/>
              <a:t>Login/password is possible</a:t>
            </a:r>
          </a:p>
          <a:p>
            <a:r>
              <a:rPr lang="en-US" dirty="0" smtClean="0"/>
              <a:t>Flexible rights and roles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Expandible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</a:t>
            </a:r>
            <a:r>
              <a:rPr lang="en-US" dirty="0" smtClean="0"/>
              <a:t>can…</a:t>
            </a:r>
          </a:p>
          <a:p>
            <a:pPr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ore database ‘tags’ for data (event ranges)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Commands for CLI (plot command)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Web pages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Databases or… ROOT files?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Participate in 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Блок-схема: процесс 90"/>
          <p:cNvSpPr/>
          <p:nvPr/>
        </p:nvSpPr>
        <p:spPr>
          <a:xfrm>
            <a:off x="2819400" y="1295400"/>
            <a:ext cx="2590800" cy="9906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53910"/>
              </p:ext>
            </p:extLst>
          </p:nvPr>
        </p:nvGraphicFramePr>
        <p:xfrm>
          <a:off x="3048000" y="1600200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4"/>
          <p:cNvSpPr/>
          <p:nvPr/>
        </p:nvSpPr>
        <p:spPr>
          <a:xfrm>
            <a:off x="3048000" y="1295400"/>
            <a:ext cx="16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position </a:t>
            </a:r>
            <a:endParaRPr lang="ru-RU" dirty="0"/>
          </a:p>
        </p:txBody>
      </p:sp>
      <p:graphicFrame>
        <p:nvGraphicFramePr>
          <p:cNvPr id="9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06221"/>
              </p:ext>
            </p:extLst>
          </p:nvPr>
        </p:nvGraphicFramePr>
        <p:xfrm>
          <a:off x="3048000" y="19050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9116" y="3197400"/>
            <a:ext cx="475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double[]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= </a:t>
            </a:r>
            <a:r>
              <a:rPr lang="en-US" dirty="0" err="1" smtClean="0"/>
              <a:t>calibrations.Get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“/target/position”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09116" y="360568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tp</a:t>
            </a:r>
            <a:r>
              <a:rPr lang="en-US" dirty="0" smtClean="0"/>
              <a:t>[2] == 10.0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9116" y="3191926"/>
            <a:ext cx="604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Map&lt;String, Double[]&gt;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= </a:t>
            </a:r>
            <a:r>
              <a:rPr lang="en-US" dirty="0" err="1" smtClean="0"/>
              <a:t>calibrations.Get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“/target/position”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9116" y="3605685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tp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“z”</a:t>
            </a:r>
            <a:r>
              <a:rPr lang="en-US" dirty="0" smtClean="0"/>
              <a:t>] == 10.0</a:t>
            </a:r>
            <a:endParaRPr lang="en-US" dirty="0"/>
          </a:p>
        </p:txBody>
      </p:sp>
      <p:graphicFrame>
        <p:nvGraphicFramePr>
          <p:cNvPr id="15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24391"/>
              </p:ext>
            </p:extLst>
          </p:nvPr>
        </p:nvGraphicFramePr>
        <p:xfrm>
          <a:off x="1371600" y="47244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74"/>
          <p:cNvSpPr/>
          <p:nvPr/>
        </p:nvSpPr>
        <p:spPr>
          <a:xfrm>
            <a:off x="4876800" y="4654034"/>
            <a:ext cx="16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position </a:t>
            </a:r>
            <a:endParaRPr lang="ru-RU" dirty="0"/>
          </a:p>
        </p:txBody>
      </p:sp>
      <p:sp>
        <p:nvSpPr>
          <p:cNvPr id="17" name="Right Arrow 16"/>
          <p:cNvSpPr/>
          <p:nvPr/>
        </p:nvSpPr>
        <p:spPr>
          <a:xfrm>
            <a:off x="3733800" y="4724400"/>
            <a:ext cx="94451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4478" y="2572285"/>
            <a:ext cx="1141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Read out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4478" y="4216279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Put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4" grpId="0"/>
      <p:bldP spid="16" grpId="0"/>
      <p:bldP spid="17" grpId="0" animBg="1"/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281473483"/>
              </p:ext>
            </p:extLst>
          </p:nvPr>
        </p:nvGraphicFramePr>
        <p:xfrm>
          <a:off x="145212" y="1905000"/>
          <a:ext cx="4419599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1714617" y="2995810"/>
            <a:ext cx="1237505" cy="11621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CCDB</a:t>
            </a:r>
            <a:endParaRPr lang="en-US" sz="2400" dirty="0"/>
          </a:p>
        </p:txBody>
      </p:sp>
      <p:pic>
        <p:nvPicPr>
          <p:cNvPr id="12" name="Picture 2" descr="http://www.youthedesigner.com/wp-content/uploads/2008/05/free-vector-images-globe-icon-se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 t="50000" r="38906" b="2896"/>
          <a:stretch/>
        </p:blipFill>
        <p:spPr bwMode="auto">
          <a:xfrm>
            <a:off x="707637" y="4178298"/>
            <a:ext cx="282006" cy="3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mitryRa\Desktop\Python_Icon_by_kael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5" y="2872160"/>
            <a:ext cx="291148" cy="2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24400" y="1464434"/>
            <a:ext cx="396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Storage</a:t>
            </a: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Management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Introspection</a:t>
            </a: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API 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667000"/>
            <a:ext cx="216362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715000" y="2381250"/>
          <a:ext cx="3048000" cy="14670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28934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714597" y="2381250"/>
            <a:ext cx="3048000" cy="1480531"/>
            <a:chOff x="5715000" y="1675625"/>
            <a:chExt cx="3048000" cy="17533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5000" y="1675625"/>
              <a:ext cx="3048000" cy="17533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1828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Constants Type Table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2133600"/>
              <a:ext cx="13176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N_rows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N_columns</a:t>
              </a:r>
              <a:endParaRPr lang="en-US" dirty="0" smtClean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layout structure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967010"/>
            <a:ext cx="2708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/FDC/</a:t>
            </a:r>
            <a:r>
              <a:rPr lang="en-US" sz="1600" dirty="0" err="1" smtClean="0"/>
              <a:t>CathodeStrips</a:t>
            </a:r>
            <a:r>
              <a:rPr lang="en-US" sz="1600" dirty="0" smtClean="0"/>
              <a:t>/pedestals</a:t>
            </a:r>
            <a:endParaRPr lang="ru-RU" sz="16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714598" y="4444934"/>
            <a:ext cx="1371600" cy="1476239"/>
            <a:chOff x="7467600" y="4419600"/>
            <a:chExt cx="1371600" cy="16002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467600" y="4419600"/>
              <a:ext cx="1371600" cy="1600200"/>
            </a:xfrm>
            <a:prstGeom prst="rect">
              <a:avLst/>
            </a:prstGeom>
            <a:solidFill>
              <a:srgbClr val="F7DC15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44958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Directories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3800" y="5105400"/>
              <a:ext cx="1065997" cy="70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parentId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92447" y="4444934"/>
            <a:ext cx="1370553" cy="1484478"/>
            <a:chOff x="5562600" y="4419600"/>
            <a:chExt cx="1447800" cy="1600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62600" y="4419600"/>
              <a:ext cx="1447800" cy="1600200"/>
            </a:xfrm>
            <a:prstGeom prst="rect">
              <a:avLst/>
            </a:prstGeom>
            <a:solidFill>
              <a:srgbClr val="F1E65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4958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Columns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4988322"/>
              <a:ext cx="840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name</a:t>
              </a:r>
            </a:p>
            <a:p>
              <a:r>
                <a:rPr lang="en-US" dirty="0" smtClean="0"/>
                <a:t>- type</a:t>
              </a:r>
              <a:endParaRPr lang="ru-RU" dirty="0"/>
            </a:p>
          </p:txBody>
        </p:sp>
      </p:grpSp>
      <p:cxnSp>
        <p:nvCxnSpPr>
          <p:cNvPr id="25" name="Соединительная линия уступом 24"/>
          <p:cNvCxnSpPr>
            <a:stCxn id="13" idx="3"/>
            <a:endCxn id="4" idx="1"/>
          </p:cNvCxnSpPr>
          <p:nvPr/>
        </p:nvCxnSpPr>
        <p:spPr>
          <a:xfrm flipV="1">
            <a:off x="4792459" y="3121516"/>
            <a:ext cx="922138" cy="19457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581007" y="334379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 -  1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457200" y="4572000"/>
            <a:ext cx="1752600" cy="1371600"/>
            <a:chOff x="533400" y="2743200"/>
            <a:chExt cx="1905000" cy="1371600"/>
          </a:xfrm>
          <a:solidFill>
            <a:schemeClr val="bg1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533400" y="2743200"/>
              <a:ext cx="1905000" cy="13716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2819400"/>
              <a:ext cx="1400816" cy="369332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Event range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3124200"/>
              <a:ext cx="714173" cy="92333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max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run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7200" y="3180665"/>
            <a:ext cx="1752600" cy="1143000"/>
            <a:chOff x="457200" y="4495800"/>
            <a:chExt cx="1905000" cy="1143000"/>
          </a:xfrm>
          <a:solidFill>
            <a:srgbClr val="CCFF99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57200" y="4495800"/>
              <a:ext cx="1905000" cy="1143000"/>
            </a:xfrm>
            <a:prstGeom prst="rect">
              <a:avLst/>
            </a:prstGeom>
            <a:grpFill/>
            <a:ln>
              <a:solidFill>
                <a:srgbClr val="2D59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8504" y="4572000"/>
              <a:ext cx="12501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 range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8504" y="4953000"/>
              <a:ext cx="65703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max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57200" y="2044698"/>
            <a:ext cx="1752600" cy="762000"/>
            <a:chOff x="457200" y="1447800"/>
            <a:chExt cx="1752600" cy="762000"/>
          </a:xfrm>
          <a:solidFill>
            <a:srgbClr val="FF9999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457200" y="1447800"/>
              <a:ext cx="1752600" cy="7620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1524000"/>
              <a:ext cx="105464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Variation</a:t>
              </a:r>
              <a:endParaRPr lang="ru-RU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" y="1828800"/>
              <a:ext cx="79701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86923" y="2381250"/>
            <a:ext cx="1905000" cy="1447800"/>
            <a:chOff x="2971800" y="1828800"/>
            <a:chExt cx="1905000" cy="14478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71800" y="1828800"/>
              <a:ext cx="19050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1905000"/>
              <a:ext cx="12998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Assignment</a:t>
              </a:r>
              <a:br>
                <a:rPr lang="en-US" b="1" dirty="0" smtClean="0"/>
              </a:br>
              <a:r>
                <a:rPr lang="en-US" dirty="0" smtClean="0"/>
                <a:t>(header)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87459" y="4191000"/>
            <a:ext cx="1905000" cy="1752600"/>
            <a:chOff x="2819400" y="3657600"/>
            <a:chExt cx="1905000" cy="16002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2819400" y="3657600"/>
              <a:ext cx="1905000" cy="1600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3733800"/>
              <a:ext cx="1126719" cy="3372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Constants</a:t>
              </a:r>
              <a:endParaRPr lang="ru-RU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4343400"/>
              <a:ext cx="129432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DATA BLOB</a:t>
              </a:r>
            </a:p>
            <a:p>
              <a:endParaRPr lang="en-US" dirty="0" smtClean="0"/>
            </a:p>
          </p:txBody>
        </p:sp>
      </p:grpSp>
      <p:cxnSp>
        <p:nvCxnSpPr>
          <p:cNvPr id="41" name="Соединительная линия уступом 40"/>
          <p:cNvCxnSpPr>
            <a:stCxn id="4" idx="2"/>
            <a:endCxn id="7" idx="0"/>
          </p:cNvCxnSpPr>
          <p:nvPr/>
        </p:nvCxnSpPr>
        <p:spPr>
          <a:xfrm rot="5400000">
            <a:off x="6527922" y="3734258"/>
            <a:ext cx="583153" cy="83819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4" idx="2"/>
            <a:endCxn id="9" idx="0"/>
          </p:cNvCxnSpPr>
          <p:nvPr/>
        </p:nvCxnSpPr>
        <p:spPr>
          <a:xfrm rot="16200000" flipH="1">
            <a:off x="7366584" y="3733793"/>
            <a:ext cx="583153" cy="83912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1" idx="1"/>
            <a:endCxn id="7" idx="1"/>
          </p:cNvCxnSpPr>
          <p:nvPr/>
        </p:nvCxnSpPr>
        <p:spPr>
          <a:xfrm rot="10800000">
            <a:off x="5714598" y="5183054"/>
            <a:ext cx="76200" cy="217720"/>
          </a:xfrm>
          <a:prstGeom prst="bentConnector3">
            <a:avLst>
              <a:gd name="adj1" fmla="val 400000"/>
            </a:avLst>
          </a:prstGeom>
          <a:ln w="158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1" idx="2"/>
            <a:endCxn id="13" idx="0"/>
          </p:cNvCxnSpPr>
          <p:nvPr/>
        </p:nvCxnSpPr>
        <p:spPr>
          <a:xfrm>
            <a:off x="3839423" y="3829050"/>
            <a:ext cx="536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11" idx="1"/>
            <a:endCxn id="12" idx="3"/>
          </p:cNvCxnSpPr>
          <p:nvPr/>
        </p:nvCxnSpPr>
        <p:spPr>
          <a:xfrm rot="10800000" flipV="1">
            <a:off x="2209801" y="3105149"/>
            <a:ext cx="677123" cy="647015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11" idx="1"/>
            <a:endCxn id="15" idx="3"/>
          </p:cNvCxnSpPr>
          <p:nvPr/>
        </p:nvCxnSpPr>
        <p:spPr>
          <a:xfrm rot="10800000" flipV="1">
            <a:off x="2209801" y="3105150"/>
            <a:ext cx="677123" cy="21526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11" idx="1"/>
            <a:endCxn id="14" idx="3"/>
          </p:cNvCxnSpPr>
          <p:nvPr/>
        </p:nvCxnSpPr>
        <p:spPr>
          <a:xfrm rot="10800000">
            <a:off x="2209801" y="2425698"/>
            <a:ext cx="677123" cy="67945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722-CC3A-4FF6-AB60-A1C62B011C40}" type="datetime1">
              <a:rPr lang="en-US" smtClean="0"/>
              <a:t>2/11/2014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650756" y="1147465"/>
            <a:ext cx="235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Type definition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5782" y="1147465"/>
            <a:ext cx="81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Tags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10917" y="1147465"/>
            <a:ext cx="86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design levels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1296245"/>
            <a:ext cx="183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Interfaces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00978" y="2220104"/>
            <a:ext cx="2491759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User API</a:t>
            </a:r>
            <a:endParaRPr lang="ru-RU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8F4E-721E-4598-AC35-CD185956DAEE}" type="datetime1">
              <a:rPr lang="en-US" smtClean="0"/>
              <a:t>2/10/2014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5" name="Прямоугольник 38"/>
          <p:cNvSpPr/>
          <p:nvPr/>
        </p:nvSpPr>
        <p:spPr>
          <a:xfrm>
            <a:off x="3300978" y="1207633"/>
            <a:ext cx="2491759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JANA API</a:t>
            </a:r>
            <a:endParaRPr lang="ru-RU" dirty="0"/>
          </a:p>
        </p:txBody>
      </p:sp>
      <p:sp>
        <p:nvSpPr>
          <p:cNvPr id="59" name="Прямоугольник 5"/>
          <p:cNvSpPr/>
          <p:nvPr/>
        </p:nvSpPr>
        <p:spPr>
          <a:xfrm>
            <a:off x="3293765" y="3232575"/>
            <a:ext cx="2506184" cy="5847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level C++ API</a:t>
            </a:r>
            <a:endParaRPr lang="ru-RU" dirty="0"/>
          </a:p>
        </p:txBody>
      </p:sp>
      <p:sp>
        <p:nvSpPr>
          <p:cNvPr id="61" name="Блок-схема: магнитный диск 13"/>
          <p:cNvSpPr/>
          <p:nvPr/>
        </p:nvSpPr>
        <p:spPr>
          <a:xfrm>
            <a:off x="3311254" y="4409460"/>
            <a:ext cx="2506184" cy="695940"/>
          </a:xfrm>
          <a:prstGeom prst="flowChartMagneticDisk">
            <a:avLst/>
          </a:prstGeom>
          <a:solidFill>
            <a:srgbClr val="133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storage</a:t>
            </a:r>
            <a:endParaRPr lang="ru-RU" sz="1600" dirty="0"/>
          </a:p>
        </p:txBody>
      </p:sp>
      <p:sp>
        <p:nvSpPr>
          <p:cNvPr id="32" name="Up-Down Arrow 31"/>
          <p:cNvSpPr/>
          <p:nvPr/>
        </p:nvSpPr>
        <p:spPr>
          <a:xfrm>
            <a:off x="4411946" y="3876060"/>
            <a:ext cx="304800" cy="533400"/>
          </a:xfrm>
          <a:prstGeom prst="upDownArrow">
            <a:avLst>
              <a:gd name="adj1" fmla="val 40625"/>
              <a:gd name="adj2" fmla="val 3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197" y="3226649"/>
            <a:ext cx="1054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Core 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3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API in 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9195216" cy="76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err="1" smtClean="0"/>
              <a:t>calib</a:t>
            </a:r>
            <a:r>
              <a:rPr lang="en-US" sz="2800" dirty="0" smtClean="0"/>
              <a:t> = </a:t>
            </a:r>
            <a:r>
              <a:rPr lang="en-US" sz="24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GetCalibration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://halld1”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1000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default”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4693" y="1256888"/>
            <a:ext cx="3545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8050" y="2649378"/>
            <a:ext cx="1638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</a:t>
            </a:r>
          </a:p>
          <a:p>
            <a:pPr algn="ctr"/>
            <a:r>
              <a:rPr lang="en-US" sz="2000" dirty="0" smtClean="0"/>
              <a:t>string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2285626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2672606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704" y="2649378"/>
            <a:ext cx="121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dirty="0" smtClean="0"/>
              <a:t>ariation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3437" y="3634263"/>
            <a:ext cx="4074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3437" y="4345262"/>
            <a:ext cx="816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24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</a:t>
            </a:r>
            <a:r>
              <a:rPr lang="en-US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);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65530" y="1256888"/>
            <a:ext cx="248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Create calibration object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6859" y="3634263"/>
            <a:ext cx="14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Get constants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975314" y="2226728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9400" y="2226728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10000" y="4849082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2168" y="5292279"/>
            <a:ext cx="574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&gt;&gt; </a:t>
            </a:r>
            <a:r>
              <a:rPr lang="en-US" sz="24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25" grpId="0" animBg="1"/>
      <p:bldP spid="26" grpId="0"/>
      <p:bldP spid="32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3138686"/>
            <a:ext cx="8229600" cy="16354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DCallibration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300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application-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();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returns </a:t>
            </a:r>
            <a:r>
              <a:rPr lang="en-US" sz="13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mCalibration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*/</a:t>
            </a:r>
          </a:p>
          <a:p>
            <a:pPr marL="0" indent="0">
              <a:buNone/>
            </a:pPr>
            <a:endParaRPr lang="en-US" sz="1300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double constants </a:t>
            </a:r>
            <a:b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 */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“john”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); </a:t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 */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“john”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/*time*/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time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1677154"/>
            <a:ext cx="8229600" cy="109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 </a:t>
            </a:r>
            <a:r>
              <a:rPr lang="en-US" sz="1200" dirty="0" smtClean="0">
                <a:solidFill>
                  <a:srgbClr val="00B050"/>
                </a:solidFill>
              </a:rPr>
              <a:t>Somewhere </a:t>
            </a:r>
            <a:r>
              <a:rPr lang="en-US" sz="1200" dirty="0">
                <a:solidFill>
                  <a:srgbClr val="00B050"/>
                </a:solidFill>
              </a:rPr>
              <a:t>in “application” class</a:t>
            </a:r>
            <a:endParaRPr lang="en-US" sz="1300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Font typeface="Wingdings 3"/>
              <a:buNone/>
            </a:pPr>
            <a:r>
              <a:rPr lang="en-US" sz="13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DCalibration</a:t>
            </a:r>
            <a:r>
              <a:rPr lang="en-US" sz="13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mCalibration</a:t>
            </a:r>
            <a:r>
              <a:rPr lang="en-US" sz="1300" b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3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DCalibrationGenerator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GetCalibration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13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3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://ccdb_user@halld1.jlab.org”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/*run number*/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1000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/*variation*/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“default”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37734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Initialization.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769354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Getting the data.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9600" y="5136436"/>
            <a:ext cx="8229600" cy="11119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constants by rows and column names</a:t>
            </a:r>
            <a:b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map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multi type 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&gt;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 smtClean="0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</a:t>
            </a:r>
            <a:r>
              <a:rPr lang="en-US" sz="13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multi_rows_constants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00" y="4767104"/>
            <a:ext cx="313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Multi-row and multi-type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576943" y="3505200"/>
            <a:ext cx="8229600" cy="2086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876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Two main parts: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</a:rPr>
              <a:t>JCalibrationGenerator</a:t>
            </a:r>
            <a:r>
              <a:rPr lang="en-US" sz="2400" dirty="0" smtClean="0"/>
              <a:t> A generator class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70C0"/>
                </a:solidFill>
              </a:rPr>
              <a:t>Jcalibration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class implementing the backend itself.</a:t>
            </a:r>
          </a:p>
          <a:p>
            <a:r>
              <a:rPr lang="en-US" sz="2400" dirty="0" smtClean="0"/>
              <a:t> Retrieve calibration constants from CCDB (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b="1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Discovery of available constants (</a:t>
            </a:r>
            <a:r>
              <a:rPr lang="en-US" sz="2400" b="1" dirty="0" err="1" smtClean="0">
                <a:solidFill>
                  <a:srgbClr val="0070C0"/>
                </a:solidFill>
              </a:rPr>
              <a:t>GetListOfNamepaths</a:t>
            </a:r>
            <a:r>
              <a:rPr lang="en-US" sz="2400" b="1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/>
              <a:t>) etc.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err="1" smtClean="0"/>
              <a:t>Jcallibration</a:t>
            </a:r>
            <a:r>
              <a:rPr lang="en-US" sz="2400" dirty="0" smtClean="0"/>
              <a:t> * </a:t>
            </a:r>
            <a:r>
              <a:rPr lang="en-US" sz="2400" dirty="0" err="1" smtClean="0"/>
              <a:t>calib</a:t>
            </a:r>
            <a:r>
              <a:rPr lang="en-US" sz="2400" dirty="0" smtClean="0"/>
              <a:t> = </a:t>
            </a:r>
            <a:r>
              <a:rPr lang="en-US" sz="2400" dirty="0" err="1" smtClean="0"/>
              <a:t>jApp</a:t>
            </a:r>
            <a:r>
              <a:rPr lang="en-US" sz="2400" dirty="0" smtClean="0"/>
              <a:t>-&gt;</a:t>
            </a:r>
            <a:r>
              <a:rPr lang="en-US" sz="2400" dirty="0" err="1" smtClean="0"/>
              <a:t>GetCalib</a:t>
            </a:r>
            <a:r>
              <a:rPr lang="en-US" sz="2400" dirty="0" smtClean="0"/>
              <a:t>()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vector</a:t>
            </a:r>
            <a:r>
              <a:rPr lang="en-US" sz="2400" dirty="0" smtClean="0"/>
              <a:t>&lt;</a:t>
            </a:r>
            <a:r>
              <a:rPr lang="en-US" sz="2400" dirty="0" smtClean="0">
                <a:solidFill>
                  <a:srgbClr val="002060"/>
                </a:solidFill>
              </a:rPr>
              <a:t>double</a:t>
            </a:r>
            <a:r>
              <a:rPr lang="en-US" sz="2400" dirty="0" smtClean="0"/>
              <a:t>&gt; constants;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 </a:t>
            </a:r>
            <a:r>
              <a:rPr lang="en-US" sz="2400" dirty="0" smtClean="0">
                <a:solidFill>
                  <a:srgbClr val="C00000"/>
                </a:solidFill>
              </a:rPr>
              <a:t>“/simple/constants”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 </a:t>
            </a:r>
            <a:r>
              <a:rPr lang="en-US" sz="2400" dirty="0" smtClean="0">
                <a:solidFill>
                  <a:srgbClr val="C00000"/>
                </a:solidFill>
              </a:rPr>
              <a:t>“/simple/constants::john”</a:t>
            </a:r>
            <a:r>
              <a:rPr lang="en-US" sz="2400" dirty="0" smtClean="0"/>
              <a:t>); 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</a:t>
            </a:r>
            <a:r>
              <a:rPr lang="en-US" sz="2400" dirty="0" smtClean="0">
                <a:solidFill>
                  <a:srgbClr val="C00000"/>
                </a:solidFill>
              </a:rPr>
              <a:t> “/simple/constants::john:2012”</a:t>
            </a:r>
            <a:r>
              <a:rPr lang="en-US" sz="2400" dirty="0" smtClean="0"/>
              <a:t>); </a:t>
            </a:r>
            <a:br>
              <a:rPr lang="en-US" sz="2400" dirty="0" smtClean="0"/>
            </a:br>
            <a:endParaRPr lang="en-US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and JANA interface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39D3-6F56-416D-86DB-2B3B976DB752}" type="datetime1">
              <a:rPr lang="en-US" smtClean="0"/>
              <a:t>2/10/2014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Threading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297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C++ User API is designed to be multithread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Calibration object instances are thread safe.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Generator class manage distribution of ‘connections-by-threads’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synchronization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87800" y="1206498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2300" y="2374899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14700" y="23749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37100" y="23748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59500" y="23749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8701" y="3505200"/>
            <a:ext cx="2057400" cy="482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object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4" name="Curved Connector 13"/>
          <p:cNvCxnSpPr>
            <a:stCxn id="7" idx="2"/>
            <a:endCxn id="11" idx="0"/>
          </p:cNvCxnSpPr>
          <p:nvPr/>
        </p:nvCxnSpPr>
        <p:spPr>
          <a:xfrm rot="16200000" flipH="1">
            <a:off x="3155950" y="2063748"/>
            <a:ext cx="749301" cy="21336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2"/>
            <a:endCxn id="11" idx="0"/>
          </p:cNvCxnSpPr>
          <p:nvPr/>
        </p:nvCxnSpPr>
        <p:spPr>
          <a:xfrm rot="16200000" flipH="1">
            <a:off x="3867150" y="2774949"/>
            <a:ext cx="749300" cy="71120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2"/>
            <a:endCxn id="11" idx="0"/>
          </p:cNvCxnSpPr>
          <p:nvPr/>
        </p:nvCxnSpPr>
        <p:spPr>
          <a:xfrm rot="5400000">
            <a:off x="4578350" y="2774950"/>
            <a:ext cx="749302" cy="71119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2"/>
            <a:endCxn id="11" idx="0"/>
          </p:cNvCxnSpPr>
          <p:nvPr/>
        </p:nvCxnSpPr>
        <p:spPr>
          <a:xfrm rot="5400000">
            <a:off x="5289551" y="2063751"/>
            <a:ext cx="749300" cy="21335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79992" y="4267200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79992" y="4636532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4384" y="5002768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4384" y="5372100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4</a:t>
            </a:r>
            <a:endParaRPr lang="en-US" dirty="0"/>
          </a:p>
        </p:txBody>
      </p:sp>
      <p:cxnSp>
        <p:nvCxnSpPr>
          <p:cNvPr id="28" name="Curved Connector 27"/>
          <p:cNvCxnSpPr>
            <a:stCxn id="6" idx="4"/>
            <a:endCxn id="7" idx="0"/>
          </p:cNvCxnSpPr>
          <p:nvPr/>
        </p:nvCxnSpPr>
        <p:spPr>
          <a:xfrm rot="5400000">
            <a:off x="3136900" y="914398"/>
            <a:ext cx="787401" cy="21336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4"/>
            <a:endCxn id="8" idx="0"/>
          </p:cNvCxnSpPr>
          <p:nvPr/>
        </p:nvCxnSpPr>
        <p:spPr>
          <a:xfrm rot="5400000">
            <a:off x="3848099" y="1625599"/>
            <a:ext cx="787402" cy="711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4"/>
            <a:endCxn id="9" idx="0"/>
          </p:cNvCxnSpPr>
          <p:nvPr/>
        </p:nvCxnSpPr>
        <p:spPr>
          <a:xfrm rot="16200000" flipH="1">
            <a:off x="4559300" y="1625598"/>
            <a:ext cx="787400" cy="711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" idx="4"/>
            <a:endCxn id="10" idx="0"/>
          </p:cNvCxnSpPr>
          <p:nvPr/>
        </p:nvCxnSpPr>
        <p:spPr>
          <a:xfrm rot="16200000" flipH="1">
            <a:off x="5270499" y="914399"/>
            <a:ext cx="787402" cy="2133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516353" y="4114800"/>
            <a:ext cx="471447" cy="1730971"/>
            <a:chOff x="3414753" y="4114801"/>
            <a:chExt cx="471447" cy="1730971"/>
          </a:xfrm>
        </p:grpSpPr>
        <p:sp>
          <p:nvSpPr>
            <p:cNvPr id="62" name="Left-Right Arrow 61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2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synchronization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87800" y="1206498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378073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1000" y="23622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00" y="23621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39000" y="23621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2" name="Curved Connector 11"/>
          <p:cNvCxnSpPr>
            <a:stCxn id="6" idx="4"/>
            <a:endCxn id="7" idx="0"/>
          </p:cNvCxnSpPr>
          <p:nvPr/>
        </p:nvCxnSpPr>
        <p:spPr>
          <a:xfrm rot="5400000">
            <a:off x="2570163" y="350835"/>
            <a:ext cx="790575" cy="32639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4"/>
            <a:endCxn id="8" idx="0"/>
          </p:cNvCxnSpPr>
          <p:nvPr/>
        </p:nvCxnSpPr>
        <p:spPr>
          <a:xfrm rot="5400000">
            <a:off x="3657599" y="1422399"/>
            <a:ext cx="774702" cy="11049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4"/>
            <a:endCxn id="9" idx="0"/>
          </p:cNvCxnSpPr>
          <p:nvPr/>
        </p:nvCxnSpPr>
        <p:spPr>
          <a:xfrm rot="16200000" flipH="1">
            <a:off x="4737100" y="1447798"/>
            <a:ext cx="774700" cy="10541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6" idx="4"/>
            <a:endCxn id="10" idx="0"/>
          </p:cNvCxnSpPr>
          <p:nvPr/>
        </p:nvCxnSpPr>
        <p:spPr>
          <a:xfrm rot="16200000" flipH="1">
            <a:off x="5816600" y="368298"/>
            <a:ext cx="774700" cy="32131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9450" y="3540125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1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62053" y="4147244"/>
            <a:ext cx="471447" cy="1730971"/>
            <a:chOff x="3414753" y="4114801"/>
            <a:chExt cx="471447" cy="1730971"/>
          </a:xfrm>
        </p:grpSpPr>
        <p:sp>
          <p:nvSpPr>
            <p:cNvPr id="30" name="Left-Right Arrow 29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838450" y="3530603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2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21053" y="4114802"/>
            <a:ext cx="471447" cy="1730971"/>
            <a:chOff x="3414753" y="4114801"/>
            <a:chExt cx="471447" cy="1730971"/>
          </a:xfrm>
        </p:grpSpPr>
        <p:sp>
          <p:nvSpPr>
            <p:cNvPr id="36" name="Left-Right Arrow 35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997450" y="3540127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3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180053" y="4114801"/>
            <a:ext cx="471447" cy="1730971"/>
            <a:chOff x="3414753" y="4114801"/>
            <a:chExt cx="471447" cy="1730971"/>
          </a:xfrm>
        </p:grpSpPr>
        <p:sp>
          <p:nvSpPr>
            <p:cNvPr id="41" name="Left-Right Arrow 40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156451" y="3540128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4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339053" y="4142091"/>
            <a:ext cx="471447" cy="1730971"/>
            <a:chOff x="3414753" y="4114801"/>
            <a:chExt cx="471447" cy="1730971"/>
          </a:xfrm>
        </p:grpSpPr>
        <p:sp>
          <p:nvSpPr>
            <p:cNvPr id="46" name="Left-Right Arrow 45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cxnSp>
        <p:nvCxnSpPr>
          <p:cNvPr id="53" name="Straight Connector 52"/>
          <p:cNvCxnSpPr>
            <a:stCxn id="7" idx="2"/>
            <a:endCxn id="28" idx="0"/>
          </p:cNvCxnSpPr>
          <p:nvPr/>
        </p:nvCxnSpPr>
        <p:spPr>
          <a:xfrm>
            <a:off x="1333500" y="2759073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92499" y="2743198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51500" y="2749551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10500" y="2743198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Constants Data Base package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457200" y="1455874"/>
            <a:ext cx="1676400" cy="1600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</a:t>
            </a:r>
          </a:p>
          <a:p>
            <a:pPr algn="ctr"/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1295400"/>
            <a:ext cx="594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Storage</a:t>
            </a: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Management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Introspection</a:t>
            </a: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62403" y="1206497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468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597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3854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401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049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6759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178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982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1887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5306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7016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4111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725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0435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2144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5563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273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0692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5820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>
            <a:stCxn id="6" idx="4"/>
            <a:endCxn id="7" idx="0"/>
          </p:cNvCxnSpPr>
          <p:nvPr/>
        </p:nvCxnSpPr>
        <p:spPr>
          <a:xfrm rot="5400000">
            <a:off x="1917701" y="317497"/>
            <a:ext cx="1384303" cy="392430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4"/>
            <a:endCxn id="12" idx="0"/>
          </p:cNvCxnSpPr>
          <p:nvPr/>
        </p:nvCxnSpPr>
        <p:spPr>
          <a:xfrm rot="5400000">
            <a:off x="2126248" y="526044"/>
            <a:ext cx="1384303" cy="350720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4"/>
            <a:endCxn id="13" idx="0"/>
          </p:cNvCxnSpPr>
          <p:nvPr/>
        </p:nvCxnSpPr>
        <p:spPr>
          <a:xfrm rot="5400000">
            <a:off x="2334796" y="734592"/>
            <a:ext cx="1384303" cy="30901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" idx="4"/>
            <a:endCxn id="8" idx="0"/>
          </p:cNvCxnSpPr>
          <p:nvPr/>
        </p:nvCxnSpPr>
        <p:spPr>
          <a:xfrm rot="5400000">
            <a:off x="2543343" y="943139"/>
            <a:ext cx="1384303" cy="267301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6" idx="4"/>
            <a:endCxn id="14" idx="0"/>
          </p:cNvCxnSpPr>
          <p:nvPr/>
        </p:nvCxnSpPr>
        <p:spPr>
          <a:xfrm rot="5400000">
            <a:off x="2751891" y="1151687"/>
            <a:ext cx="1384303" cy="225592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6" idx="4"/>
            <a:endCxn id="16" idx="0"/>
          </p:cNvCxnSpPr>
          <p:nvPr/>
        </p:nvCxnSpPr>
        <p:spPr>
          <a:xfrm rot="5400000">
            <a:off x="2960438" y="1360234"/>
            <a:ext cx="1384303" cy="183882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6" idx="4"/>
            <a:endCxn id="9" idx="0"/>
          </p:cNvCxnSpPr>
          <p:nvPr/>
        </p:nvCxnSpPr>
        <p:spPr>
          <a:xfrm rot="5400000">
            <a:off x="3168986" y="1568782"/>
            <a:ext cx="1384303" cy="142173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6" idx="4"/>
            <a:endCxn id="17" idx="0"/>
          </p:cNvCxnSpPr>
          <p:nvPr/>
        </p:nvCxnSpPr>
        <p:spPr>
          <a:xfrm rot="5400000">
            <a:off x="3377533" y="1777329"/>
            <a:ext cx="1384303" cy="10046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6" idx="4"/>
            <a:endCxn id="18" idx="0"/>
          </p:cNvCxnSpPr>
          <p:nvPr/>
        </p:nvCxnSpPr>
        <p:spPr>
          <a:xfrm rot="5400000">
            <a:off x="3586081" y="1985877"/>
            <a:ext cx="1384303" cy="5875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6" idx="4"/>
            <a:endCxn id="20" idx="0"/>
          </p:cNvCxnSpPr>
          <p:nvPr/>
        </p:nvCxnSpPr>
        <p:spPr>
          <a:xfrm rot="5400000">
            <a:off x="3794628" y="2194424"/>
            <a:ext cx="1384303" cy="1704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" idx="4"/>
            <a:endCxn id="21" idx="0"/>
          </p:cNvCxnSpPr>
          <p:nvPr/>
        </p:nvCxnSpPr>
        <p:spPr>
          <a:xfrm rot="16200000" flipH="1">
            <a:off x="4003175" y="2156324"/>
            <a:ext cx="1384303" cy="2466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6" idx="4"/>
            <a:endCxn id="22" idx="0"/>
          </p:cNvCxnSpPr>
          <p:nvPr/>
        </p:nvCxnSpPr>
        <p:spPr>
          <a:xfrm rot="16200000" flipH="1">
            <a:off x="4211723" y="1947777"/>
            <a:ext cx="1384303" cy="6637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4"/>
            <a:endCxn id="10" idx="0"/>
          </p:cNvCxnSpPr>
          <p:nvPr/>
        </p:nvCxnSpPr>
        <p:spPr>
          <a:xfrm rot="16200000" flipH="1">
            <a:off x="4420270" y="1739229"/>
            <a:ext cx="1384303" cy="108083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6" idx="4"/>
            <a:endCxn id="23" idx="0"/>
          </p:cNvCxnSpPr>
          <p:nvPr/>
        </p:nvCxnSpPr>
        <p:spPr>
          <a:xfrm rot="16200000" flipH="1">
            <a:off x="4628818" y="1530682"/>
            <a:ext cx="1384303" cy="14979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" idx="4"/>
            <a:endCxn id="24" idx="0"/>
          </p:cNvCxnSpPr>
          <p:nvPr/>
        </p:nvCxnSpPr>
        <p:spPr>
          <a:xfrm rot="16200000" flipH="1">
            <a:off x="4837365" y="1322134"/>
            <a:ext cx="1384303" cy="191502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" idx="4"/>
            <a:endCxn id="15" idx="0"/>
          </p:cNvCxnSpPr>
          <p:nvPr/>
        </p:nvCxnSpPr>
        <p:spPr>
          <a:xfrm rot="16200000" flipH="1">
            <a:off x="5045913" y="1113587"/>
            <a:ext cx="1384303" cy="233212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6" idx="4"/>
            <a:endCxn id="25" idx="0"/>
          </p:cNvCxnSpPr>
          <p:nvPr/>
        </p:nvCxnSpPr>
        <p:spPr>
          <a:xfrm rot="16200000" flipH="1">
            <a:off x="5254460" y="905039"/>
            <a:ext cx="1384303" cy="274921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" idx="4"/>
            <a:endCxn id="11" idx="0"/>
          </p:cNvCxnSpPr>
          <p:nvPr/>
        </p:nvCxnSpPr>
        <p:spPr>
          <a:xfrm rot="16200000" flipH="1">
            <a:off x="5463008" y="696492"/>
            <a:ext cx="1384303" cy="31663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6" idx="4"/>
            <a:endCxn id="19" idx="0"/>
          </p:cNvCxnSpPr>
          <p:nvPr/>
        </p:nvCxnSpPr>
        <p:spPr>
          <a:xfrm rot="16200000" flipH="1">
            <a:off x="5671555" y="487944"/>
            <a:ext cx="1384303" cy="358340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6" idx="4"/>
            <a:endCxn id="26" idx="0"/>
          </p:cNvCxnSpPr>
          <p:nvPr/>
        </p:nvCxnSpPr>
        <p:spPr>
          <a:xfrm rot="16200000" flipH="1">
            <a:off x="5880100" y="279399"/>
            <a:ext cx="1384303" cy="400049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62000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430380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60661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767139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435515" y="436245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Curved Connector 123"/>
          <p:cNvCxnSpPr>
            <a:stCxn id="7" idx="2"/>
            <a:endCxn id="117" idx="0"/>
          </p:cNvCxnSpPr>
          <p:nvPr/>
        </p:nvCxnSpPr>
        <p:spPr>
          <a:xfrm rot="16200000" flipH="1">
            <a:off x="389021" y="3459078"/>
            <a:ext cx="1143000" cy="62564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2" idx="2"/>
            <a:endCxn id="117" idx="0"/>
          </p:cNvCxnSpPr>
          <p:nvPr/>
        </p:nvCxnSpPr>
        <p:spPr>
          <a:xfrm rot="16200000" flipH="1">
            <a:off x="597569" y="3667626"/>
            <a:ext cx="1143000" cy="20854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" idx="2"/>
            <a:endCxn id="117" idx="0"/>
          </p:cNvCxnSpPr>
          <p:nvPr/>
        </p:nvCxnSpPr>
        <p:spPr>
          <a:xfrm rot="5400000">
            <a:off x="806117" y="3667627"/>
            <a:ext cx="1143000" cy="20854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" idx="2"/>
            <a:endCxn id="117" idx="0"/>
          </p:cNvCxnSpPr>
          <p:nvPr/>
        </p:nvCxnSpPr>
        <p:spPr>
          <a:xfrm rot="5400000">
            <a:off x="1014664" y="3459079"/>
            <a:ext cx="1143000" cy="62564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4" idx="2"/>
            <a:endCxn id="119" idx="0"/>
          </p:cNvCxnSpPr>
          <p:nvPr/>
        </p:nvCxnSpPr>
        <p:spPr>
          <a:xfrm rot="16200000" flipH="1">
            <a:off x="2057401" y="3459078"/>
            <a:ext cx="1143000" cy="62564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9" idx="2"/>
            <a:endCxn id="119" idx="0"/>
          </p:cNvCxnSpPr>
          <p:nvPr/>
        </p:nvCxnSpPr>
        <p:spPr>
          <a:xfrm rot="5400000">
            <a:off x="2474497" y="3667627"/>
            <a:ext cx="1143000" cy="2085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6" idx="2"/>
            <a:endCxn id="119" idx="0"/>
          </p:cNvCxnSpPr>
          <p:nvPr/>
        </p:nvCxnSpPr>
        <p:spPr>
          <a:xfrm rot="16200000" flipH="1">
            <a:off x="2265949" y="3667626"/>
            <a:ext cx="1143000" cy="2085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7" idx="2"/>
            <a:endCxn id="119" idx="0"/>
          </p:cNvCxnSpPr>
          <p:nvPr/>
        </p:nvCxnSpPr>
        <p:spPr>
          <a:xfrm rot="5400000">
            <a:off x="2683044" y="3459079"/>
            <a:ext cx="114300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18" idx="2"/>
            <a:endCxn id="120" idx="0"/>
          </p:cNvCxnSpPr>
          <p:nvPr/>
        </p:nvCxnSpPr>
        <p:spPr>
          <a:xfrm rot="16200000" flipH="1">
            <a:off x="3706732" y="3478128"/>
            <a:ext cx="1143000" cy="58754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0" idx="2"/>
            <a:endCxn id="120" idx="0"/>
          </p:cNvCxnSpPr>
          <p:nvPr/>
        </p:nvCxnSpPr>
        <p:spPr>
          <a:xfrm rot="16200000" flipH="1">
            <a:off x="3915279" y="3686675"/>
            <a:ext cx="1143000" cy="17044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21" idx="2"/>
            <a:endCxn id="120" idx="0"/>
          </p:cNvCxnSpPr>
          <p:nvPr/>
        </p:nvCxnSpPr>
        <p:spPr>
          <a:xfrm rot="5400000">
            <a:off x="4123827" y="3648577"/>
            <a:ext cx="1143000" cy="24664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urved Connector 155"/>
          <p:cNvCxnSpPr>
            <a:stCxn id="22" idx="2"/>
            <a:endCxn id="120" idx="0"/>
          </p:cNvCxnSpPr>
          <p:nvPr/>
        </p:nvCxnSpPr>
        <p:spPr>
          <a:xfrm rot="5400000">
            <a:off x="4332375" y="3440030"/>
            <a:ext cx="1143000" cy="6637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158"/>
          <p:cNvCxnSpPr>
            <a:stCxn id="10" idx="2"/>
            <a:endCxn id="121" idx="0"/>
          </p:cNvCxnSpPr>
          <p:nvPr/>
        </p:nvCxnSpPr>
        <p:spPr>
          <a:xfrm rot="16200000" flipH="1">
            <a:off x="5394161" y="3459079"/>
            <a:ext cx="114300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urved Connector 162"/>
          <p:cNvCxnSpPr>
            <a:stCxn id="23" idx="2"/>
            <a:endCxn id="121" idx="0"/>
          </p:cNvCxnSpPr>
          <p:nvPr/>
        </p:nvCxnSpPr>
        <p:spPr>
          <a:xfrm rot="16200000" flipH="1">
            <a:off x="5602708" y="3667626"/>
            <a:ext cx="1143000" cy="2085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urved Connector 165"/>
          <p:cNvCxnSpPr>
            <a:stCxn id="24" idx="2"/>
            <a:endCxn id="121" idx="0"/>
          </p:cNvCxnSpPr>
          <p:nvPr/>
        </p:nvCxnSpPr>
        <p:spPr>
          <a:xfrm rot="5400000">
            <a:off x="5811256" y="3667626"/>
            <a:ext cx="1143000" cy="2085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urved Connector 168"/>
          <p:cNvCxnSpPr>
            <a:stCxn id="15" idx="2"/>
            <a:endCxn id="121" idx="0"/>
          </p:cNvCxnSpPr>
          <p:nvPr/>
        </p:nvCxnSpPr>
        <p:spPr>
          <a:xfrm rot="5400000">
            <a:off x="6019804" y="3459079"/>
            <a:ext cx="1143000" cy="6256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urved Connector 171"/>
          <p:cNvCxnSpPr>
            <a:stCxn id="25" idx="2"/>
            <a:endCxn id="122" idx="0"/>
          </p:cNvCxnSpPr>
          <p:nvPr/>
        </p:nvCxnSpPr>
        <p:spPr>
          <a:xfrm rot="16200000" flipH="1">
            <a:off x="7053014" y="3468606"/>
            <a:ext cx="1162050" cy="6256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1" idx="2"/>
            <a:endCxn id="122" idx="0"/>
          </p:cNvCxnSpPr>
          <p:nvPr/>
        </p:nvCxnSpPr>
        <p:spPr>
          <a:xfrm rot="16200000" flipH="1">
            <a:off x="7261561" y="3677153"/>
            <a:ext cx="1162050" cy="2085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urved Connector 177"/>
          <p:cNvCxnSpPr>
            <a:stCxn id="19" idx="2"/>
            <a:endCxn id="122" idx="0"/>
          </p:cNvCxnSpPr>
          <p:nvPr/>
        </p:nvCxnSpPr>
        <p:spPr>
          <a:xfrm rot="5400000">
            <a:off x="7470109" y="3677149"/>
            <a:ext cx="1162050" cy="20855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urved Connector 180"/>
          <p:cNvCxnSpPr>
            <a:stCxn id="26" idx="2"/>
            <a:endCxn id="122" idx="0"/>
          </p:cNvCxnSpPr>
          <p:nvPr/>
        </p:nvCxnSpPr>
        <p:spPr>
          <a:xfrm rot="5400000">
            <a:off x="7678654" y="3468604"/>
            <a:ext cx="116205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86" name="Straight Connector 185"/>
          <p:cNvCxnSpPr>
            <a:stCxn id="117" idx="2"/>
          </p:cNvCxnSpPr>
          <p:nvPr/>
        </p:nvCxnSpPr>
        <p:spPr>
          <a:xfrm>
            <a:off x="127334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94172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7200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278482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946857" y="459105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17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threads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28600" y="2768600"/>
            <a:ext cx="914400" cy="1676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95400" y="3257708"/>
            <a:ext cx="2057400" cy="152400"/>
          </a:xfrm>
          <a:prstGeom prst="rightArrow">
            <a:avLst>
              <a:gd name="adj1" fmla="val 50000"/>
              <a:gd name="adj2" fmla="val 21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4499" y="2871548"/>
            <a:ext cx="19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GetCalibration</a:t>
            </a:r>
            <a:r>
              <a:rPr lang="en-US" dirty="0" smtClean="0"/>
              <a:t> ( … 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768600"/>
            <a:ext cx="1524000" cy="1676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</a:t>
            </a:r>
            <a:br>
              <a:rPr lang="en-US" dirty="0" smtClean="0"/>
            </a:br>
            <a:r>
              <a:rPr lang="en-US" dirty="0" smtClean="0"/>
              <a:t>Generator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791200" y="1636811"/>
            <a:ext cx="3352800" cy="612577"/>
            <a:chOff x="5791200" y="1828800"/>
            <a:chExt cx="3352800" cy="612577"/>
          </a:xfrm>
        </p:grpSpPr>
        <p:sp>
          <p:nvSpPr>
            <p:cNvPr id="10" name="Rectangle 9"/>
            <p:cNvSpPr/>
            <p:nvPr/>
          </p:nvSpPr>
          <p:spPr>
            <a:xfrm>
              <a:off x="5791200" y="18288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1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239000" y="2133600"/>
              <a:ext cx="1905000" cy="307777"/>
              <a:chOff x="7239000" y="2133600"/>
              <a:chExt cx="1905000" cy="307777"/>
            </a:xfrm>
          </p:grpSpPr>
          <p:cxnSp>
            <p:nvCxnSpPr>
              <p:cNvPr id="20" name="Straight Connector 19"/>
              <p:cNvCxnSpPr>
                <a:stCxn id="10" idx="3"/>
              </p:cNvCxnSpPr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1</a:t>
                </a:r>
                <a:endParaRPr lang="en-US" sz="1400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91200" y="2451844"/>
            <a:ext cx="3352800" cy="609600"/>
            <a:chOff x="5791200" y="2573614"/>
            <a:chExt cx="3352800" cy="609600"/>
          </a:xfrm>
        </p:grpSpPr>
        <p:sp>
          <p:nvSpPr>
            <p:cNvPr id="15" name="Rectangle 14"/>
            <p:cNvSpPr/>
            <p:nvPr/>
          </p:nvSpPr>
          <p:spPr>
            <a:xfrm>
              <a:off x="5791200" y="2573614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2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239000" y="2871548"/>
              <a:ext cx="1905000" cy="307777"/>
              <a:chOff x="7239000" y="2133600"/>
              <a:chExt cx="1905000" cy="30777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2</a:t>
                </a:r>
                <a:endParaRPr lang="en-US" sz="1400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791200" y="3263900"/>
            <a:ext cx="3365500" cy="609600"/>
            <a:chOff x="5791200" y="3403600"/>
            <a:chExt cx="3365500" cy="609600"/>
          </a:xfrm>
        </p:grpSpPr>
        <p:sp>
          <p:nvSpPr>
            <p:cNvPr id="16" name="Rectangle 15"/>
            <p:cNvSpPr/>
            <p:nvPr/>
          </p:nvSpPr>
          <p:spPr>
            <a:xfrm>
              <a:off x="5791200" y="34036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3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51700" y="3688236"/>
              <a:ext cx="1905000" cy="307777"/>
              <a:chOff x="7239000" y="2133600"/>
              <a:chExt cx="1905000" cy="307777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3</a:t>
                </a:r>
                <a:endParaRPr lang="en-US" sz="14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791200" y="4075956"/>
            <a:ext cx="3365500" cy="609600"/>
            <a:chOff x="5791200" y="4267200"/>
            <a:chExt cx="3365500" cy="609600"/>
          </a:xfrm>
        </p:grpSpPr>
        <p:sp>
          <p:nvSpPr>
            <p:cNvPr id="17" name="Rectangle 16"/>
            <p:cNvSpPr/>
            <p:nvPr/>
          </p:nvSpPr>
          <p:spPr>
            <a:xfrm>
              <a:off x="5791200" y="42672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4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51700" y="4569023"/>
              <a:ext cx="1905000" cy="307777"/>
              <a:chOff x="7239000" y="2133600"/>
              <a:chExt cx="1905000" cy="30777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4</a:t>
                </a:r>
                <a:endParaRPr lang="en-US" sz="1400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5791200" y="4888011"/>
            <a:ext cx="1447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Calibration 5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239000" y="5164434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43800" y="5164434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Connection 5</a:t>
            </a:r>
            <a:endParaRPr lang="en-US" sz="1400" dirty="0"/>
          </a:p>
        </p:txBody>
      </p:sp>
      <p:cxnSp>
        <p:nvCxnSpPr>
          <p:cNvPr id="42" name="Curved Connector 41"/>
          <p:cNvCxnSpPr>
            <a:stCxn id="9" idx="3"/>
            <a:endCxn id="15" idx="1"/>
          </p:cNvCxnSpPr>
          <p:nvPr/>
        </p:nvCxnSpPr>
        <p:spPr>
          <a:xfrm flipV="1">
            <a:off x="5029200" y="2756644"/>
            <a:ext cx="762000" cy="85015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8" idx="1"/>
          </p:cNvCxnSpPr>
          <p:nvPr/>
        </p:nvCxnSpPr>
        <p:spPr>
          <a:xfrm>
            <a:off x="5029200" y="3606800"/>
            <a:ext cx="762000" cy="158601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 rot="10800000">
            <a:off x="1304401" y="3721100"/>
            <a:ext cx="2057400" cy="152400"/>
          </a:xfrm>
          <a:prstGeom prst="rightArrow">
            <a:avLst>
              <a:gd name="adj1" fmla="val 50000"/>
              <a:gd name="adj2" fmla="val 21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00200" y="3933278"/>
            <a:ext cx="1447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Calibration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6443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Generator may hide complex logic for  managing database connections per thread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/>
      <p:bldP spid="52" grpId="0" animBg="1"/>
      <p:bldP spid="40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budget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0895" y="5257800"/>
            <a:ext cx="8229600" cy="83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Stick to </a:t>
            </a:r>
            <a:r>
              <a:rPr lang="en-US" b="1" dirty="0" smtClean="0">
                <a:solidFill>
                  <a:srgbClr val="C00000"/>
                </a:solidFill>
              </a:rPr>
              <a:t>1 second </a:t>
            </a:r>
            <a:r>
              <a:rPr lang="en-US" b="1" dirty="0" smtClean="0">
                <a:solidFill>
                  <a:srgbClr val="0070C0"/>
                </a:solidFill>
              </a:rPr>
              <a:t>to load calibration constants</a:t>
            </a:r>
          </a:p>
          <a:p>
            <a:r>
              <a:rPr lang="en-US" dirty="0" smtClean="0"/>
              <a:t>Framework overhead ~ 10%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2EE-A42E-4C9A-A67C-E322880CF359}" type="datetime1">
              <a:rPr lang="en-US" smtClean="0"/>
              <a:t>2/10/2014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384" y="1580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 to 10k </a:t>
            </a:r>
            <a:r>
              <a:rPr lang="en-US" dirty="0"/>
              <a:t>values </a:t>
            </a:r>
            <a:r>
              <a:rPr lang="en-US" dirty="0" smtClean="0"/>
              <a:t>per </a:t>
            </a:r>
            <a:r>
              <a:rPr lang="en-US" dirty="0"/>
              <a:t>a single </a:t>
            </a:r>
            <a:r>
              <a:rPr lang="en-US" dirty="0" smtClean="0"/>
              <a:t>table.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table - less </a:t>
            </a:r>
            <a:r>
              <a:rPr lang="en-US" dirty="0"/>
              <a:t>than </a:t>
            </a:r>
            <a:r>
              <a:rPr lang="en-US" b="1" dirty="0"/>
              <a:t>10 </a:t>
            </a:r>
            <a:r>
              <a:rPr lang="en-US" b="1" dirty="0" err="1"/>
              <a:t>ms</a:t>
            </a:r>
            <a:r>
              <a:rPr lang="en-US" dirty="0"/>
              <a:t> using a 1 Gigabit </a:t>
            </a:r>
            <a:r>
              <a:rPr lang="en-US" dirty="0" smtClean="0"/>
              <a:t>connection.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</a:t>
            </a:r>
            <a:r>
              <a:rPr lang="en-US" dirty="0" smtClean="0"/>
              <a:t> - less </a:t>
            </a:r>
            <a:r>
              <a:rPr lang="en-US" dirty="0"/>
              <a:t>than </a:t>
            </a:r>
            <a:r>
              <a:rPr lang="en-US" b="1" dirty="0"/>
              <a:t>1 </a:t>
            </a:r>
            <a:r>
              <a:rPr lang="en-US" b="1" dirty="0" smtClean="0"/>
              <a:t>second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9627" y="1231053"/>
            <a:ext cx="147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Requirments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9614" y="2503330"/>
            <a:ext cx="142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Benchmarks: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384" y="2872662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PC - Core i5 2.5 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table – less than </a:t>
            </a:r>
            <a:r>
              <a:rPr lang="en-US" b="1" dirty="0" smtClean="0"/>
              <a:t>1 </a:t>
            </a:r>
            <a:r>
              <a:rPr lang="en-US" b="1" dirty="0" err="1" smtClean="0"/>
              <a:t>ms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</a:t>
            </a:r>
            <a:r>
              <a:rPr lang="en-US" dirty="0" smtClean="0"/>
              <a:t>- less </a:t>
            </a:r>
            <a:r>
              <a:rPr lang="en-US" dirty="0"/>
              <a:t>than </a:t>
            </a:r>
            <a:r>
              <a:rPr lang="en-US" b="1" dirty="0" smtClean="0"/>
              <a:t>0.1 second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614" y="3844443"/>
            <a:ext cx="114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Real data: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614" y="416532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Readout of all constants (much more than regular readout that is made on start)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otal constants read  count – </a:t>
            </a:r>
            <a:r>
              <a:rPr lang="en-US" b="1" dirty="0" smtClean="0"/>
              <a:t>126 421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– </a:t>
            </a:r>
            <a:r>
              <a:rPr lang="en-US" b="1" dirty="0" smtClean="0"/>
              <a:t>0.7 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63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shell and command line tools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Aim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C00000"/>
                </a:solidFill>
              </a:rPr>
              <a:t>simplicity 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 better learning curve</a:t>
            </a:r>
          </a:p>
          <a:p>
            <a:pPr marL="0" indent="0">
              <a:buNone/>
            </a:pPr>
            <a:r>
              <a:rPr lang="en-US" sz="2400" dirty="0" smtClean="0"/>
              <a:t>Use POSIX like commands: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mkdir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mv, … etc. commands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555343" y="2819400"/>
            <a:ext cx="2743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Command line mode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98AD-C54A-47BE-B41B-03D8077F0C38}" type="datetime1">
              <a:rPr lang="en-US" smtClean="0"/>
              <a:t>2/10/2014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02343" y="2834398"/>
            <a:ext cx="2016651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000" b="1" dirty="0" smtClean="0">
                <a:solidFill>
                  <a:srgbClr val="C00000"/>
                </a:solidFill>
              </a:rPr>
              <a:t>Interactive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745" y="3291598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ccdb</a:t>
            </a:r>
            <a:r>
              <a:rPr lang="en-US" sz="2000" b="1" dirty="0" smtClean="0">
                <a:solidFill>
                  <a:srgbClr val="0070C0"/>
                </a:solidFill>
              </a:rPr>
              <a:t>   -</a:t>
            </a:r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082" y="3713044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4082" y="4172953"/>
            <a:ext cx="198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cd 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4082" y="4632862"/>
            <a:ext cx="175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info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4082" y="5552682"/>
            <a:ext cx="196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dump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34082" y="5092771"/>
            <a:ext cx="1668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cat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55229" y="3291598"/>
            <a:ext cx="266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/>
              <a:t>  </a:t>
            </a:r>
            <a:r>
              <a:rPr lang="en-US" sz="2000" dirty="0" err="1" smtClean="0"/>
              <a:t>ls</a:t>
            </a:r>
            <a:r>
              <a:rPr lang="en-US" sz="2000" dirty="0"/>
              <a:t> </a:t>
            </a:r>
            <a:r>
              <a:rPr lang="en-US" sz="2000" dirty="0" smtClean="0"/>
              <a:t>/test/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55229" y="4051314"/>
            <a:ext cx="3896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info /test/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/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55229" y="5570745"/>
            <a:ext cx="420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ccdb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dump </a:t>
            </a:r>
            <a:r>
              <a:rPr lang="en-US" sz="2000" dirty="0"/>
              <a:t>/test/</a:t>
            </a:r>
            <a:r>
              <a:rPr lang="en-US" sz="2000" dirty="0" err="1"/>
              <a:t>test_vars</a:t>
            </a:r>
            <a:r>
              <a:rPr lang="en-US" sz="2000" dirty="0"/>
              <a:t>/</a:t>
            </a:r>
            <a:r>
              <a:rPr lang="en-US" sz="2000" dirty="0" err="1"/>
              <a:t>test_table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55229" y="4811030"/>
            <a:ext cx="385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cat /</a:t>
            </a:r>
            <a:r>
              <a:rPr lang="en-US" sz="2000" dirty="0"/>
              <a:t>test/</a:t>
            </a:r>
            <a:r>
              <a:rPr lang="en-US" sz="2000" dirty="0" err="1"/>
              <a:t>test_vars</a:t>
            </a:r>
            <a:r>
              <a:rPr lang="en-US" sz="2000" dirty="0"/>
              <a:t>/</a:t>
            </a:r>
            <a:r>
              <a:rPr lang="en-US" sz="2000" dirty="0" err="1"/>
              <a:t>test_table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1828800" y="2198914"/>
            <a:ext cx="4426857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400" b="1" dirty="0" smtClean="0">
                <a:solidFill>
                  <a:srgbClr val="C00000"/>
                </a:solidFill>
              </a:rPr>
              <a:t>CCDB CLI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27" idx="2"/>
            <a:endCxn id="11" idx="3"/>
          </p:cNvCxnSpPr>
          <p:nvPr/>
        </p:nvCxnSpPr>
        <p:spPr>
          <a:xfrm flipH="1">
            <a:off x="2618994" y="2656114"/>
            <a:ext cx="1423235" cy="406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  <a:endCxn id="7" idx="1"/>
          </p:cNvCxnSpPr>
          <p:nvPr/>
        </p:nvCxnSpPr>
        <p:spPr>
          <a:xfrm>
            <a:off x="4042229" y="2656114"/>
            <a:ext cx="1513114" cy="39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text 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805831"/>
            <a:ext cx="8305800" cy="9958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Text files with tables.</a:t>
            </a:r>
          </a:p>
          <a:p>
            <a:r>
              <a:rPr lang="en-US" dirty="0" smtClean="0"/>
              <a:t>One file – one table.</a:t>
            </a:r>
          </a:p>
          <a:p>
            <a:r>
              <a:rPr lang="en-US" dirty="0" smtClean="0"/>
              <a:t>Comments and metadata optional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00" y="268003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497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This is a simple table with 4 columns and 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3 rows. Any users comments are here…</a:t>
            </a:r>
            <a:endParaRPr lang="en-US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26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#&amp; col1      col2       col3       col4</a:t>
            </a:r>
            <a:endParaRPr lang="en-US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42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run rage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100 - 200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variation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default</a:t>
            </a:r>
            <a:endParaRPr lang="en-US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04800" y="5105400"/>
            <a:ext cx="8089900" cy="120396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Files location related to </a:t>
            </a:r>
            <a:r>
              <a:rPr lang="en-US" sz="2200" dirty="0" err="1" smtClean="0"/>
              <a:t>namepaths</a:t>
            </a:r>
            <a:r>
              <a:rPr lang="en-US" sz="2200" dirty="0" smtClean="0"/>
              <a:t> of the tables</a:t>
            </a:r>
          </a:p>
          <a:p>
            <a:r>
              <a:rPr lang="en-US" sz="2200" dirty="0" smtClean="0"/>
              <a:t>This means that if a table has a </a:t>
            </a:r>
            <a:r>
              <a:rPr lang="en-US" sz="2200" dirty="0" err="1" smtClean="0"/>
              <a:t>namepath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0070C0"/>
                </a:solidFill>
              </a:rPr>
              <a:t>/simple/constants  </a:t>
            </a:r>
            <a:r>
              <a:rPr lang="en-US" sz="2200" dirty="0" smtClean="0"/>
              <a:t>there is file </a:t>
            </a:r>
            <a:r>
              <a:rPr lang="en-US" sz="2200" dirty="0" smtClean="0">
                <a:solidFill>
                  <a:srgbClr val="0070C0"/>
                </a:solidFill>
              </a:rPr>
              <a:t>constants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0070C0"/>
                </a:solidFill>
              </a:rPr>
              <a:t>($BASE_PATH)/simple/</a:t>
            </a:r>
          </a:p>
          <a:p>
            <a:r>
              <a:rPr lang="en-US" sz="2200" dirty="0" smtClean="0"/>
              <a:t>All manipulations for import and export of such files   </a:t>
            </a:r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817784"/>
            <a:ext cx="26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Using as separate storage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4500" y="3733800"/>
            <a:ext cx="8166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88422"/>
              </p:ext>
            </p:extLst>
          </p:nvPr>
        </p:nvGraphicFramePr>
        <p:xfrm>
          <a:off x="5715000" y="2381250"/>
          <a:ext cx="3048000" cy="14670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28934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714597" y="2381250"/>
            <a:ext cx="3048000" cy="1480531"/>
            <a:chOff x="5715000" y="1675625"/>
            <a:chExt cx="3048000" cy="17533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5000" y="1675625"/>
              <a:ext cx="3048000" cy="17533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1828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Constants Type Table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2133600"/>
              <a:ext cx="13176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N_rows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N_columns</a:t>
              </a:r>
              <a:endParaRPr lang="en-US" dirty="0" smtClean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layout structure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967010"/>
            <a:ext cx="2708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/FDC/</a:t>
            </a:r>
            <a:r>
              <a:rPr lang="en-US" sz="1600" dirty="0" err="1" smtClean="0"/>
              <a:t>CathodeStrips</a:t>
            </a:r>
            <a:r>
              <a:rPr lang="en-US" sz="1600" dirty="0" smtClean="0"/>
              <a:t>/pedestals</a:t>
            </a:r>
            <a:endParaRPr lang="ru-RU" sz="16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714598" y="4444934"/>
            <a:ext cx="1371600" cy="1476239"/>
            <a:chOff x="7467600" y="4419600"/>
            <a:chExt cx="1371600" cy="16002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467600" y="4419600"/>
              <a:ext cx="1371600" cy="1600200"/>
            </a:xfrm>
            <a:prstGeom prst="rect">
              <a:avLst/>
            </a:prstGeom>
            <a:solidFill>
              <a:srgbClr val="F7DC15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44958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Directories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3800" y="5105400"/>
              <a:ext cx="1065997" cy="70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parentId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92447" y="4444934"/>
            <a:ext cx="1370553" cy="1484478"/>
            <a:chOff x="5562600" y="4419600"/>
            <a:chExt cx="1447800" cy="1600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62600" y="4419600"/>
              <a:ext cx="1447800" cy="1600200"/>
            </a:xfrm>
            <a:prstGeom prst="rect">
              <a:avLst/>
            </a:prstGeom>
            <a:solidFill>
              <a:srgbClr val="F1E65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4958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Columns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4988322"/>
              <a:ext cx="840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name</a:t>
              </a:r>
            </a:p>
            <a:p>
              <a:r>
                <a:rPr lang="en-US" dirty="0" smtClean="0"/>
                <a:t>- type</a:t>
              </a:r>
              <a:endParaRPr lang="ru-RU" dirty="0"/>
            </a:p>
          </p:txBody>
        </p:sp>
      </p:grpSp>
      <p:cxnSp>
        <p:nvCxnSpPr>
          <p:cNvPr id="25" name="Соединительная линия уступом 24"/>
          <p:cNvCxnSpPr>
            <a:stCxn id="13" idx="3"/>
            <a:endCxn id="4" idx="1"/>
          </p:cNvCxnSpPr>
          <p:nvPr/>
        </p:nvCxnSpPr>
        <p:spPr>
          <a:xfrm flipV="1">
            <a:off x="4792459" y="3121516"/>
            <a:ext cx="922138" cy="19457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581007" y="334379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 -  1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457200" y="4572000"/>
            <a:ext cx="1752600" cy="1371600"/>
            <a:chOff x="533400" y="2743200"/>
            <a:chExt cx="1905000" cy="1371600"/>
          </a:xfrm>
          <a:solidFill>
            <a:schemeClr val="bg1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533400" y="2743200"/>
              <a:ext cx="1905000" cy="13716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2819400"/>
              <a:ext cx="1400816" cy="369332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Event range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3124200"/>
              <a:ext cx="714173" cy="92333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max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run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7200" y="3180665"/>
            <a:ext cx="1752600" cy="1143000"/>
            <a:chOff x="457200" y="4495800"/>
            <a:chExt cx="1905000" cy="1143000"/>
          </a:xfrm>
          <a:solidFill>
            <a:srgbClr val="CCFF99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57200" y="4495800"/>
              <a:ext cx="1905000" cy="1143000"/>
            </a:xfrm>
            <a:prstGeom prst="rect">
              <a:avLst/>
            </a:prstGeom>
            <a:grpFill/>
            <a:ln>
              <a:solidFill>
                <a:srgbClr val="2D59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8504" y="4572000"/>
              <a:ext cx="12501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 range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8504" y="4953000"/>
              <a:ext cx="65703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max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57200" y="2044698"/>
            <a:ext cx="1752600" cy="762000"/>
            <a:chOff x="457200" y="1447800"/>
            <a:chExt cx="1752600" cy="762000"/>
          </a:xfrm>
          <a:solidFill>
            <a:srgbClr val="FF9999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457200" y="1447800"/>
              <a:ext cx="1752600" cy="7620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1524000"/>
              <a:ext cx="105464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Variation</a:t>
              </a:r>
              <a:endParaRPr lang="ru-RU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" y="1828800"/>
              <a:ext cx="79701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86923" y="2381250"/>
            <a:ext cx="1905000" cy="1447800"/>
            <a:chOff x="2971800" y="1828800"/>
            <a:chExt cx="1905000" cy="14478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71800" y="1828800"/>
              <a:ext cx="19050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1905000"/>
              <a:ext cx="12998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Assignment</a:t>
              </a:r>
              <a:br>
                <a:rPr lang="en-US" b="1" dirty="0" smtClean="0"/>
              </a:br>
              <a:r>
                <a:rPr lang="en-US" dirty="0" smtClean="0"/>
                <a:t>(header)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87459" y="4191000"/>
            <a:ext cx="1905000" cy="1752600"/>
            <a:chOff x="2819400" y="3657600"/>
            <a:chExt cx="1905000" cy="16002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2819400" y="3657600"/>
              <a:ext cx="1905000" cy="1600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3733800"/>
              <a:ext cx="1126719" cy="3372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Constants</a:t>
              </a:r>
              <a:endParaRPr lang="ru-RU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4343400"/>
              <a:ext cx="129432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DATA BLOB</a:t>
              </a:r>
            </a:p>
            <a:p>
              <a:endParaRPr lang="en-US" dirty="0" smtClean="0"/>
            </a:p>
          </p:txBody>
        </p:sp>
      </p:grpSp>
      <p:cxnSp>
        <p:nvCxnSpPr>
          <p:cNvPr id="41" name="Соединительная линия уступом 40"/>
          <p:cNvCxnSpPr>
            <a:stCxn id="4" idx="2"/>
            <a:endCxn id="7" idx="0"/>
          </p:cNvCxnSpPr>
          <p:nvPr/>
        </p:nvCxnSpPr>
        <p:spPr>
          <a:xfrm rot="5400000">
            <a:off x="6527922" y="3734258"/>
            <a:ext cx="583153" cy="83819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4" idx="2"/>
            <a:endCxn id="9" idx="0"/>
          </p:cNvCxnSpPr>
          <p:nvPr/>
        </p:nvCxnSpPr>
        <p:spPr>
          <a:xfrm rot="16200000" flipH="1">
            <a:off x="7366584" y="3733793"/>
            <a:ext cx="583153" cy="83912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1" idx="1"/>
            <a:endCxn id="7" idx="1"/>
          </p:cNvCxnSpPr>
          <p:nvPr/>
        </p:nvCxnSpPr>
        <p:spPr>
          <a:xfrm rot="10800000">
            <a:off x="5714598" y="5183054"/>
            <a:ext cx="76200" cy="217720"/>
          </a:xfrm>
          <a:prstGeom prst="bentConnector3">
            <a:avLst>
              <a:gd name="adj1" fmla="val 400000"/>
            </a:avLst>
          </a:prstGeom>
          <a:ln w="158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1" idx="2"/>
            <a:endCxn id="13" idx="0"/>
          </p:cNvCxnSpPr>
          <p:nvPr/>
        </p:nvCxnSpPr>
        <p:spPr>
          <a:xfrm>
            <a:off x="3839423" y="3829050"/>
            <a:ext cx="536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11" idx="1"/>
            <a:endCxn id="12" idx="3"/>
          </p:cNvCxnSpPr>
          <p:nvPr/>
        </p:nvCxnSpPr>
        <p:spPr>
          <a:xfrm rot="10800000" flipV="1">
            <a:off x="2209801" y="3105149"/>
            <a:ext cx="677123" cy="647015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11" idx="1"/>
            <a:endCxn id="15" idx="3"/>
          </p:cNvCxnSpPr>
          <p:nvPr/>
        </p:nvCxnSpPr>
        <p:spPr>
          <a:xfrm rot="10800000" flipV="1">
            <a:off x="2209801" y="3105150"/>
            <a:ext cx="677123" cy="21526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11" idx="1"/>
            <a:endCxn id="14" idx="3"/>
          </p:cNvCxnSpPr>
          <p:nvPr/>
        </p:nvCxnSpPr>
        <p:spPr>
          <a:xfrm rot="10800000">
            <a:off x="2209801" y="2425698"/>
            <a:ext cx="677123" cy="67945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722-CC3A-4FF6-AB60-A1C62B011C40}" type="datetime1">
              <a:rPr lang="en-US" smtClean="0"/>
              <a:t>2/10/2014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650756" y="1147465"/>
            <a:ext cx="235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Type definition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5782" y="1147465"/>
            <a:ext cx="81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Tags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10917" y="1147465"/>
            <a:ext cx="86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52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database layout</a:t>
            </a:r>
            <a:endParaRPr lang="ru-RU" dirty="0"/>
          </a:p>
        </p:txBody>
      </p:sp>
      <p:pic>
        <p:nvPicPr>
          <p:cNvPr id="1027" name="Picture 3" descr="C:\AProjects\CCDB\MySQL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16469" cy="5010557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CF6C-C3C1-4C7C-AAE8-E7AE7D9BF8AE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over particular cell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7550" y="1503024"/>
            <a:ext cx="8770249" cy="466917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Easy solution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Assumption</a:t>
            </a:r>
            <a:r>
              <a:rPr lang="en-US" dirty="0" smtClean="0"/>
              <a:t>: One knows which table he would like to search</a:t>
            </a:r>
          </a:p>
          <a:p>
            <a:r>
              <a:rPr lang="en-US" dirty="0" smtClean="0"/>
              <a:t>We are capable of retrieving of </a:t>
            </a:r>
            <a:r>
              <a:rPr lang="en-US" b="1" dirty="0" smtClean="0">
                <a:solidFill>
                  <a:srgbClr val="C00000"/>
                </a:solidFill>
              </a:rPr>
              <a:t>10 000 </a:t>
            </a:r>
            <a:r>
              <a:rPr lang="en-US" dirty="0" smtClean="0"/>
              <a:t>sets for about </a:t>
            </a:r>
            <a:r>
              <a:rPr lang="en-US" b="1" dirty="0" smtClean="0">
                <a:solidFill>
                  <a:srgbClr val="C00000"/>
                </a:solidFill>
              </a:rPr>
              <a:t>1.5 s</a:t>
            </a:r>
            <a:r>
              <a:rPr lang="en-US" dirty="0" smtClean="0"/>
              <a:t>. Tables with less than </a:t>
            </a:r>
            <a:r>
              <a:rPr lang="en-US" b="1" dirty="0" smtClean="0"/>
              <a:t>10 000 versions </a:t>
            </a:r>
            <a:r>
              <a:rPr lang="en-US" dirty="0" smtClean="0"/>
              <a:t>could be processed with current API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Universal solution.</a:t>
            </a:r>
          </a:p>
          <a:p>
            <a:r>
              <a:rPr lang="en-US" dirty="0" smtClean="0"/>
              <a:t>Using indexing technique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5459" y="1272192"/>
            <a:ext cx="687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Statement. </a:t>
            </a:r>
            <a:r>
              <a:rPr lang="en-US" sz="2400" b="1" dirty="0" smtClean="0"/>
              <a:t>We can do search through particular cell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technique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38</a:t>
            </a:fld>
            <a:endParaRPr lang="ru-RU"/>
          </a:p>
        </p:txBody>
      </p:sp>
      <p:grpSp>
        <p:nvGrpSpPr>
          <p:cNvPr id="54" name="Group 53"/>
          <p:cNvGrpSpPr/>
          <p:nvPr/>
        </p:nvGrpSpPr>
        <p:grpSpPr>
          <a:xfrm>
            <a:off x="728548" y="2590801"/>
            <a:ext cx="3332044" cy="1771650"/>
            <a:chOff x="782756" y="2362200"/>
            <a:chExt cx="3200400" cy="2362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82756" y="23622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82756" y="47244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982" y="35433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82756" y="2362200"/>
              <a:ext cx="4227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80843" y="2362200"/>
              <a:ext cx="4226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978930" y="2362200"/>
              <a:ext cx="4226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86983" y="23622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80843" y="23622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482" y="35433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80842" y="35433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93821" y="1260154"/>
            <a:ext cx="142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blob</a:t>
            </a:r>
            <a:endParaRPr lang="en-US" sz="2400" b="1" dirty="0"/>
          </a:p>
        </p:txBody>
      </p:sp>
      <p:sp>
        <p:nvSpPr>
          <p:cNvPr id="63" name="Rectangle 62"/>
          <p:cNvSpPr/>
          <p:nvPr/>
        </p:nvSpPr>
        <p:spPr>
          <a:xfrm>
            <a:off x="715697" y="2590800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79516" y="2590799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15696" y="3473210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379517" y="3473211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5269204" y="1251103"/>
            <a:ext cx="3339047" cy="4688135"/>
            <a:chOff x="5257800" y="1445965"/>
            <a:chExt cx="3339047" cy="468813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257800" y="4362450"/>
              <a:ext cx="332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585444" y="2590800"/>
              <a:ext cx="4400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264803" y="4362450"/>
              <a:ext cx="4401" cy="177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65285" y="1445965"/>
              <a:ext cx="1609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Index table</a:t>
              </a:r>
              <a:endParaRPr lang="en-US" sz="2400" b="1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269204" y="2590800"/>
              <a:ext cx="3316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262201" y="3476625"/>
              <a:ext cx="33276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57800" y="2590800"/>
              <a:ext cx="4401" cy="177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21622" y="2590800"/>
              <a:ext cx="0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262201" y="4362450"/>
              <a:ext cx="333024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262201" y="6134100"/>
              <a:ext cx="3330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262201" y="5248275"/>
              <a:ext cx="3334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084757" y="2590800"/>
              <a:ext cx="4401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396463" y="2186278"/>
              <a:ext cx="54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86440" y="2186490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41189" y="2186278"/>
              <a:ext cx="686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value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387429" y="5506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390931" y="29034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387429" y="3752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95331" y="4620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562600" y="37348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562600" y="28595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62600" y="4620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62600" y="5506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62812" y="4878943"/>
            <a:ext cx="388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Index tables may be built afterwards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for particular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for particular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4798E-6 L 0.6816 -0.02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-1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49843 0.0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49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873E-6 L 0.6816 0.10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50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49895 0.23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74" grpId="0" animBg="1"/>
      <p:bldP spid="76" grpId="0" animBg="1"/>
      <p:bldP spid="1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package design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2812" y="1590623"/>
            <a:ext cx="1454206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JANA</a:t>
            </a:r>
            <a:r>
              <a:rPr lang="en-US" dirty="0" smtClean="0"/>
              <a:t> Users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99548" y="1588532"/>
            <a:ext cx="1507677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Python Users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88545" y="3046696"/>
            <a:ext cx="2007537" cy="8232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API</a:t>
            </a:r>
            <a:br>
              <a:rPr lang="en-US" dirty="0" smtClean="0"/>
            </a:br>
            <a:r>
              <a:rPr lang="en-US" sz="1200" dirty="0" smtClean="0"/>
              <a:t>(C++ API wrapping)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15200" y="1590623"/>
            <a:ext cx="1447799" cy="76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Command      line tools _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3047999"/>
            <a:ext cx="1524000" cy="821921"/>
          </a:xfrm>
          <a:prstGeom prst="rect">
            <a:avLst/>
          </a:prstGeom>
          <a:solidFill>
            <a:srgbClr val="754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engine</a:t>
            </a:r>
          </a:p>
          <a:p>
            <a:pPr algn="ctr"/>
            <a:r>
              <a:rPr lang="en-US" dirty="0" smtClean="0"/>
              <a:t>PHP </a:t>
            </a:r>
          </a:p>
          <a:p>
            <a:pPr algn="ctr"/>
            <a:r>
              <a:rPr lang="en-US" dirty="0" smtClean="0"/>
              <a:t>C++ CGI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3289651" y="2525713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8600" y="1219200"/>
            <a:ext cx="8686800" cy="12192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962400" y="121920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Interfaces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62400" y="1590623"/>
            <a:ext cx="133985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Users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499548" y="2989156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SWIG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55825" y="3048000"/>
            <a:ext cx="83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JQuery</a:t>
            </a:r>
            <a:endParaRPr lang="ru-RU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1590623"/>
            <a:ext cx="1676400" cy="762000"/>
            <a:chOff x="381000" y="1590623"/>
            <a:chExt cx="1676400" cy="762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1590623"/>
              <a:ext cx="1676400" cy="762000"/>
            </a:xfrm>
            <a:prstGeom prst="roundRect">
              <a:avLst/>
            </a:prstGeom>
            <a:solidFill>
              <a:srgbClr val="EFEFEF"/>
            </a:solidFill>
            <a:ln cap="rnd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WEB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pic>
          <p:nvPicPr>
            <p:cNvPr id="1026" name="Picture 2" descr="http://www.youthedesigner.com/wp-content/uploads/2008/05/free-vector-images-globe-icon-se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6" t="50000" r="38906" b="2896"/>
            <a:stretch/>
          </p:blipFill>
          <p:spPr bwMode="auto">
            <a:xfrm>
              <a:off x="504188" y="1828800"/>
              <a:ext cx="314962" cy="31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21067" y="4009277"/>
            <a:ext cx="3042833" cy="2126454"/>
            <a:chOff x="221067" y="4009277"/>
            <a:chExt cx="3042833" cy="2126454"/>
          </a:xfrm>
        </p:grpSpPr>
        <p:sp>
          <p:nvSpPr>
            <p:cNvPr id="44" name="Прямоугольник 6"/>
            <p:cNvSpPr/>
            <p:nvPr/>
          </p:nvSpPr>
          <p:spPr>
            <a:xfrm>
              <a:off x="248197" y="4414391"/>
              <a:ext cx="1686276" cy="655983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SQLite Provider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Блок-схема: магнитный диск 13"/>
            <p:cNvSpPr/>
            <p:nvPr/>
          </p:nvSpPr>
          <p:spPr>
            <a:xfrm>
              <a:off x="221067" y="5507696"/>
              <a:ext cx="1713406" cy="628035"/>
            </a:xfrm>
            <a:prstGeom prst="flowChartMagneticDisk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SQLite</a:t>
              </a:r>
            </a:p>
          </p:txBody>
        </p:sp>
        <p:sp>
          <p:nvSpPr>
            <p:cNvPr id="47" name="Двойная стрелка вверх/вниз 30"/>
            <p:cNvSpPr/>
            <p:nvPr/>
          </p:nvSpPr>
          <p:spPr>
            <a:xfrm>
              <a:off x="915265" y="5060746"/>
              <a:ext cx="304800" cy="437322"/>
            </a:xfrm>
            <a:prstGeom prst="upDownArrow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900" y="4009277"/>
              <a:ext cx="2159000" cy="331985"/>
            </a:xfrm>
            <a:custGeom>
              <a:avLst/>
              <a:gdLst>
                <a:gd name="connsiteX0" fmla="*/ 0 w 2184400"/>
                <a:gd name="connsiteY0" fmla="*/ 400084 h 400084"/>
                <a:gd name="connsiteX1" fmla="*/ 749300 w 2184400"/>
                <a:gd name="connsiteY1" fmla="*/ 6384 h 400084"/>
                <a:gd name="connsiteX2" fmla="*/ 1841500 w 2184400"/>
                <a:gd name="connsiteY2" fmla="*/ 146084 h 400084"/>
                <a:gd name="connsiteX3" fmla="*/ 2184400 w 2184400"/>
                <a:gd name="connsiteY3" fmla="*/ 6384 h 400084"/>
                <a:gd name="connsiteX4" fmla="*/ 2184400 w 2184400"/>
                <a:gd name="connsiteY4" fmla="*/ 6384 h 400084"/>
                <a:gd name="connsiteX0" fmla="*/ 0 w 2184400"/>
                <a:gd name="connsiteY0" fmla="*/ 333769 h 333769"/>
                <a:gd name="connsiteX1" fmla="*/ 749300 w 2184400"/>
                <a:gd name="connsiteY1" fmla="*/ 3910 h 333769"/>
                <a:gd name="connsiteX2" fmla="*/ 1841500 w 2184400"/>
                <a:gd name="connsiteY2" fmla="*/ 143610 h 333769"/>
                <a:gd name="connsiteX3" fmla="*/ 2184400 w 2184400"/>
                <a:gd name="connsiteY3" fmla="*/ 3910 h 333769"/>
                <a:gd name="connsiteX4" fmla="*/ 2184400 w 2184400"/>
                <a:gd name="connsiteY4" fmla="*/ 3910 h 33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400" h="333769">
                  <a:moveTo>
                    <a:pt x="0" y="333769"/>
                  </a:moveTo>
                  <a:cubicBezTo>
                    <a:pt x="221191" y="158085"/>
                    <a:pt x="442383" y="35603"/>
                    <a:pt x="749300" y="3910"/>
                  </a:cubicBezTo>
                  <a:cubicBezTo>
                    <a:pt x="1056217" y="-27783"/>
                    <a:pt x="1602317" y="143610"/>
                    <a:pt x="1841500" y="143610"/>
                  </a:cubicBezTo>
                  <a:cubicBezTo>
                    <a:pt x="2080683" y="143610"/>
                    <a:pt x="2184400" y="3910"/>
                    <a:pt x="2184400" y="3910"/>
                  </a:cubicBezTo>
                  <a:lnTo>
                    <a:pt x="2184400" y="3910"/>
                  </a:lnTo>
                </a:path>
              </a:pathLst>
            </a:custGeom>
            <a:solidFill>
              <a:schemeClr val="bg1"/>
            </a:solidFill>
            <a:ln w="28575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19900" y="4404762"/>
            <a:ext cx="1943099" cy="1846659"/>
            <a:chOff x="6819900" y="4404762"/>
            <a:chExt cx="1943099" cy="1846659"/>
          </a:xfrm>
        </p:grpSpPr>
        <p:sp>
          <p:nvSpPr>
            <p:cNvPr id="11" name="Rectangle 10"/>
            <p:cNvSpPr/>
            <p:nvPr/>
          </p:nvSpPr>
          <p:spPr>
            <a:xfrm>
              <a:off x="6819900" y="4404762"/>
              <a:ext cx="1943099" cy="1702906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4404762"/>
              <a:ext cx="17526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Ruby</a:t>
              </a:r>
            </a:p>
            <a:p>
              <a:pPr algn="ctr"/>
              <a:r>
                <a:rPr lang="en-US" dirty="0" smtClean="0"/>
                <a:t>Java</a:t>
              </a:r>
            </a:p>
            <a:p>
              <a:pPr algn="ctr"/>
              <a:r>
                <a:rPr lang="en-US" dirty="0" smtClean="0"/>
                <a:t>.NET</a:t>
              </a:r>
            </a:p>
            <a:p>
              <a:pPr algn="ctr"/>
              <a:r>
                <a:rPr lang="en-US" sz="1400" dirty="0" smtClean="0"/>
                <a:t>+</a:t>
              </a:r>
            </a:p>
            <a:p>
              <a:pPr algn="ctr"/>
              <a:r>
                <a:rPr lang="en-US" sz="1400" dirty="0" smtClean="0"/>
                <a:t>20 more </a:t>
              </a:r>
            </a:p>
            <a:p>
              <a:pPr algn="ctr"/>
              <a:r>
                <a:rPr lang="en-US" sz="1400" dirty="0" smtClean="0"/>
                <a:t>languages</a:t>
              </a:r>
            </a:p>
            <a:p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8F4E-721E-4598-AC35-CD185956DAEE}" type="datetime1">
              <a:rPr lang="en-US" smtClean="0"/>
              <a:t>2/10/2014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6" name="Стрелка вправо 24"/>
          <p:cNvSpPr/>
          <p:nvPr/>
        </p:nvSpPr>
        <p:spPr>
          <a:xfrm rot="16200000">
            <a:off x="4785606" y="2525713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24"/>
          <p:cNvSpPr/>
          <p:nvPr/>
        </p:nvSpPr>
        <p:spPr>
          <a:xfrm rot="16200000">
            <a:off x="6476683" y="2552381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24"/>
          <p:cNvSpPr/>
          <p:nvPr/>
        </p:nvSpPr>
        <p:spPr>
          <a:xfrm rot="16200000">
            <a:off x="7837169" y="2552382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24"/>
          <p:cNvSpPr/>
          <p:nvPr/>
        </p:nvSpPr>
        <p:spPr>
          <a:xfrm rot="16200000">
            <a:off x="1018135" y="2525064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Group 23"/>
          <p:cNvGrpSpPr/>
          <p:nvPr/>
        </p:nvGrpSpPr>
        <p:grpSpPr>
          <a:xfrm>
            <a:off x="2385039" y="3048000"/>
            <a:ext cx="3762023" cy="3069296"/>
            <a:chOff x="2385039" y="3048000"/>
            <a:chExt cx="3762023" cy="3069296"/>
          </a:xfrm>
        </p:grpSpPr>
        <p:grpSp>
          <p:nvGrpSpPr>
            <p:cNvPr id="22" name="Group 21"/>
            <p:cNvGrpSpPr/>
            <p:nvPr/>
          </p:nvGrpSpPr>
          <p:grpSpPr>
            <a:xfrm>
              <a:off x="2385039" y="3048000"/>
              <a:ext cx="3762023" cy="3069296"/>
              <a:chOff x="2362199" y="3048000"/>
              <a:chExt cx="3762023" cy="3069296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2362199" y="3048000"/>
                <a:ext cx="3762023" cy="3069296"/>
                <a:chOff x="3417454" y="3125856"/>
                <a:chExt cx="3762023" cy="3208810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4255655" y="3125856"/>
                  <a:ext cx="2059067" cy="9144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Calib</a:t>
                  </a:r>
                  <a:r>
                    <a:rPr lang="en-US" dirty="0" smtClean="0"/>
                    <a:t>. DB API</a:t>
                  </a:r>
                </a:p>
                <a:p>
                  <a:pPr algn="ctr"/>
                  <a:r>
                    <a:rPr lang="en-US" dirty="0" smtClean="0"/>
                    <a:t>C++</a:t>
                  </a:r>
                  <a:endParaRPr lang="ru-RU" dirty="0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417455" y="4544290"/>
                  <a:ext cx="1676400" cy="68580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 smtClean="0"/>
                    <a:t>MySQL</a:t>
                  </a:r>
                  <a:r>
                    <a:rPr lang="en-US" sz="1600" dirty="0" smtClean="0"/>
                    <a:t> Provider</a:t>
                  </a:r>
                  <a:endParaRPr lang="ru-RU" sz="1600" dirty="0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5503077" y="4544290"/>
                  <a:ext cx="1676400" cy="6858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File Provider</a:t>
                  </a:r>
                  <a:endParaRPr lang="ru-RU" sz="1600" dirty="0"/>
                </a:p>
              </p:txBody>
            </p:sp>
            <p:sp>
              <p:nvSpPr>
                <p:cNvPr id="9" name="Блок-схема: магнитный диск 8"/>
                <p:cNvSpPr/>
                <p:nvPr/>
              </p:nvSpPr>
              <p:spPr>
                <a:xfrm>
                  <a:off x="5503077" y="5697357"/>
                  <a:ext cx="1660525" cy="637309"/>
                </a:xfrm>
                <a:prstGeom prst="flowChartMagneticDisk">
                  <a:avLst/>
                </a:prstGeom>
                <a:solidFill>
                  <a:srgbClr val="2D591B"/>
                </a:solidFill>
                <a:scene3d>
                  <a:camera prst="perspective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Local  DB Files</a:t>
                  </a:r>
                  <a:endParaRPr lang="ru-RU" sz="1600" dirty="0"/>
                </a:p>
              </p:txBody>
            </p:sp>
            <p:sp>
              <p:nvSpPr>
                <p:cNvPr id="14" name="Блок-схема: магнитный диск 13"/>
                <p:cNvSpPr/>
                <p:nvPr/>
              </p:nvSpPr>
              <p:spPr>
                <a:xfrm>
                  <a:off x="3417454" y="5687291"/>
                  <a:ext cx="1700645" cy="637309"/>
                </a:xfrm>
                <a:prstGeom prst="flowChartMagneticDisk">
                  <a:avLst/>
                </a:prstGeom>
                <a:solidFill>
                  <a:srgbClr val="13351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MySQL Server</a:t>
                  </a:r>
                  <a:endParaRPr lang="ru-RU" sz="1600" dirty="0"/>
                </a:p>
              </p:txBody>
            </p:sp>
            <p:sp>
              <p:nvSpPr>
                <p:cNvPr id="29" name="Двойная стрелка вверх/вниз 28"/>
                <p:cNvSpPr/>
                <p:nvPr/>
              </p:nvSpPr>
              <p:spPr>
                <a:xfrm rot="2763548">
                  <a:off x="4579680" y="4025174"/>
                  <a:ext cx="304800" cy="533400"/>
                </a:xfrm>
                <a:prstGeom prst="up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Двойная стрелка вверх/вниз 29"/>
                <p:cNvSpPr/>
                <p:nvPr/>
              </p:nvSpPr>
              <p:spPr>
                <a:xfrm rot="19029722">
                  <a:off x="5635882" y="4022334"/>
                  <a:ext cx="304800" cy="533400"/>
                </a:xfrm>
                <a:prstGeom prst="upDown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144520" y="5116359"/>
                <a:ext cx="152400" cy="363237"/>
                <a:chOff x="3081020" y="5127966"/>
                <a:chExt cx="152400" cy="363237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3081020" y="5165107"/>
                  <a:ext cx="0" cy="326096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3233420" y="5127966"/>
                  <a:ext cx="0" cy="326096"/>
                </a:xfrm>
                <a:prstGeom prst="straightConnector1">
                  <a:avLst/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3" name="Straight Arrow Connector 52"/>
            <p:cNvCxnSpPr/>
            <p:nvPr/>
          </p:nvCxnSpPr>
          <p:spPr>
            <a:xfrm>
              <a:off x="5257800" y="5126359"/>
              <a:ext cx="0" cy="32609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410200" y="5087300"/>
              <a:ext cx="0" cy="326096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трелка вправо 24"/>
          <p:cNvSpPr/>
          <p:nvPr/>
        </p:nvSpPr>
        <p:spPr>
          <a:xfrm rot="10800000">
            <a:off x="2057399" y="3317670"/>
            <a:ext cx="1066800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24"/>
          <p:cNvSpPr/>
          <p:nvPr/>
        </p:nvSpPr>
        <p:spPr>
          <a:xfrm>
            <a:off x="5410199" y="3317670"/>
            <a:ext cx="971529" cy="2825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Freeform 62"/>
          <p:cNvSpPr/>
          <p:nvPr/>
        </p:nvSpPr>
        <p:spPr>
          <a:xfrm rot="11616778" flipH="1">
            <a:off x="5780198" y="3774533"/>
            <a:ext cx="1686234" cy="377685"/>
          </a:xfrm>
          <a:custGeom>
            <a:avLst/>
            <a:gdLst>
              <a:gd name="connsiteX0" fmla="*/ 0 w 2184400"/>
              <a:gd name="connsiteY0" fmla="*/ 400084 h 400084"/>
              <a:gd name="connsiteX1" fmla="*/ 749300 w 2184400"/>
              <a:gd name="connsiteY1" fmla="*/ 6384 h 400084"/>
              <a:gd name="connsiteX2" fmla="*/ 1841500 w 2184400"/>
              <a:gd name="connsiteY2" fmla="*/ 146084 h 400084"/>
              <a:gd name="connsiteX3" fmla="*/ 2184400 w 2184400"/>
              <a:gd name="connsiteY3" fmla="*/ 6384 h 400084"/>
              <a:gd name="connsiteX4" fmla="*/ 2184400 w 2184400"/>
              <a:gd name="connsiteY4" fmla="*/ 6384 h 400084"/>
              <a:gd name="connsiteX0" fmla="*/ 0 w 2184400"/>
              <a:gd name="connsiteY0" fmla="*/ 333769 h 333769"/>
              <a:gd name="connsiteX1" fmla="*/ 749300 w 2184400"/>
              <a:gd name="connsiteY1" fmla="*/ 3910 h 333769"/>
              <a:gd name="connsiteX2" fmla="*/ 1841500 w 2184400"/>
              <a:gd name="connsiteY2" fmla="*/ 143610 h 333769"/>
              <a:gd name="connsiteX3" fmla="*/ 2184400 w 2184400"/>
              <a:gd name="connsiteY3" fmla="*/ 3910 h 333769"/>
              <a:gd name="connsiteX4" fmla="*/ 2184400 w 2184400"/>
              <a:gd name="connsiteY4" fmla="*/ 3910 h 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400" h="333769">
                <a:moveTo>
                  <a:pt x="0" y="333769"/>
                </a:moveTo>
                <a:cubicBezTo>
                  <a:pt x="221191" y="158085"/>
                  <a:pt x="442383" y="35603"/>
                  <a:pt x="749300" y="3910"/>
                </a:cubicBezTo>
                <a:cubicBezTo>
                  <a:pt x="1056217" y="-27783"/>
                  <a:pt x="1602317" y="143610"/>
                  <a:pt x="1841500" y="143610"/>
                </a:cubicBezTo>
                <a:cubicBezTo>
                  <a:pt x="2080683" y="143610"/>
                  <a:pt x="2184400" y="3910"/>
                  <a:pt x="2184400" y="3910"/>
                </a:cubicBezTo>
                <a:lnTo>
                  <a:pt x="2184400" y="3910"/>
                </a:lnTo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51" name="Picture 2" descr="C:\Users\DmitryRa\Desktop\Python_Icon_by_kael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63" y="1842327"/>
            <a:ext cx="330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  <p:bldP spid="41" grpId="0"/>
      <p:bldP spid="42" grpId="0"/>
      <p:bldP spid="46" grpId="0" animBg="1"/>
      <p:bldP spid="48" grpId="0" animBg="1"/>
      <p:bldP spid="49" grpId="0" animBg="1"/>
      <p:bldP spid="50" grpId="0" animBg="1"/>
      <p:bldP spid="57" grpId="0" animBg="1"/>
      <p:bldP spid="58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00982954"/>
              </p:ext>
            </p:extLst>
          </p:nvPr>
        </p:nvGraphicFramePr>
        <p:xfrm>
          <a:off x="2362200" y="2047875"/>
          <a:ext cx="4419599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931605" y="3138685"/>
            <a:ext cx="1237505" cy="11621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CCDB</a:t>
            </a:r>
            <a:endParaRPr lang="en-US" sz="2400" dirty="0"/>
          </a:p>
        </p:txBody>
      </p:sp>
      <p:pic>
        <p:nvPicPr>
          <p:cNvPr id="12" name="Picture 2" descr="http://www.youthedesigner.com/wp-content/uploads/2008/05/free-vector-images-globe-icon-se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 t="50000" r="38906" b="2896"/>
          <a:stretch/>
        </p:blipFill>
        <p:spPr bwMode="auto">
          <a:xfrm>
            <a:off x="2924625" y="4321173"/>
            <a:ext cx="282006" cy="3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mitryRa\Desktop\Python_Icon_by_kael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3" y="3015035"/>
            <a:ext cx="291148" cy="2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86000" y="1463195"/>
            <a:ext cx="495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Map&lt;String, </a:t>
            </a:r>
            <a:r>
              <a:rPr lang="en-US" dirty="0" err="1" smtClean="0"/>
              <a:t>Int</a:t>
            </a:r>
            <a:r>
              <a:rPr lang="en-US" dirty="0" smtClean="0"/>
              <a:t>&gt; </a:t>
            </a:r>
            <a:r>
              <a:rPr lang="en-US" dirty="0" err="1" smtClean="0">
                <a:solidFill>
                  <a:srgbClr val="0070C0"/>
                </a:solidFill>
              </a:rPr>
              <a:t>val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err="1" smtClean="0"/>
              <a:t>calib.Get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“/target/position”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880" y="2239115"/>
            <a:ext cx="332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val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err="1" smtClean="0"/>
              <a:t>calib.Get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“/target/position”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66" y="2239115"/>
            <a:ext cx="342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alib</a:t>
            </a:r>
            <a:r>
              <a:rPr lang="en-US" dirty="0" smtClean="0"/>
              <a:t>-&gt;Get(</a:t>
            </a:r>
            <a:r>
              <a:rPr lang="en-US" dirty="0" err="1">
                <a:solidFill>
                  <a:srgbClr val="0070C0"/>
                </a:solidFill>
              </a:rPr>
              <a:t>val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“/target/position”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http://gyazo.com/6b391a3f906619aa8ef3e0d5e37d368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5" y="3826708"/>
            <a:ext cx="2390363" cy="13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44957"/>
              </p:ext>
            </p:extLst>
          </p:nvPr>
        </p:nvGraphicFramePr>
        <p:xfrm>
          <a:off x="6629400" y="3946842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74"/>
          <p:cNvSpPr/>
          <p:nvPr/>
        </p:nvSpPr>
        <p:spPr>
          <a:xfrm>
            <a:off x="6629400" y="3642042"/>
            <a:ext cx="16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position </a:t>
            </a:r>
            <a:endParaRPr lang="ru-RU" dirty="0"/>
          </a:p>
        </p:txBody>
      </p:sp>
      <p:graphicFrame>
        <p:nvGraphicFramePr>
          <p:cNvPr id="2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9196"/>
              </p:ext>
            </p:extLst>
          </p:nvPr>
        </p:nvGraphicFramePr>
        <p:xfrm>
          <a:off x="6629400" y="4674023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Up Arrow 19"/>
          <p:cNvSpPr/>
          <p:nvPr/>
        </p:nvSpPr>
        <p:spPr>
          <a:xfrm>
            <a:off x="7545324" y="4306804"/>
            <a:ext cx="251641" cy="271147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agnetic Disk 22"/>
          <p:cNvSpPr/>
          <p:nvPr/>
        </p:nvSpPr>
        <p:spPr>
          <a:xfrm>
            <a:off x="4191000" y="5580555"/>
            <a:ext cx="762000" cy="717550"/>
          </a:xfrm>
          <a:prstGeom prst="flowChartMagneticDisk">
            <a:avLst/>
          </a:prstGeom>
          <a:solidFill>
            <a:srgbClr val="2D5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MySql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3" idx="4"/>
            <a:endCxn id="41" idx="2"/>
          </p:cNvCxnSpPr>
          <p:nvPr/>
        </p:nvCxnSpPr>
        <p:spPr>
          <a:xfrm flipV="1">
            <a:off x="4953000" y="5385903"/>
            <a:ext cx="859843" cy="553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4"/>
            <a:endCxn id="2053" idx="2"/>
          </p:cNvCxnSpPr>
          <p:nvPr/>
        </p:nvCxnSpPr>
        <p:spPr>
          <a:xfrm>
            <a:off x="4953000" y="5939330"/>
            <a:ext cx="1676400" cy="142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miley Face 30"/>
          <p:cNvSpPr/>
          <p:nvPr/>
        </p:nvSpPr>
        <p:spPr>
          <a:xfrm>
            <a:off x="2065356" y="5768131"/>
            <a:ext cx="381000" cy="344507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2446356" y="5768131"/>
            <a:ext cx="381000" cy="344507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2843919" y="5768132"/>
            <a:ext cx="381000" cy="344507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9" name="Straight Arrow Connector 2048"/>
          <p:cNvCxnSpPr>
            <a:stCxn id="35" idx="6"/>
            <a:endCxn id="23" idx="2"/>
          </p:cNvCxnSpPr>
          <p:nvPr/>
        </p:nvCxnSpPr>
        <p:spPr>
          <a:xfrm flipV="1">
            <a:off x="3224919" y="5939330"/>
            <a:ext cx="966081" cy="1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Flowchart: Magnetic Disk 2052"/>
          <p:cNvSpPr/>
          <p:nvPr/>
        </p:nvSpPr>
        <p:spPr>
          <a:xfrm>
            <a:off x="6629400" y="5866344"/>
            <a:ext cx="838200" cy="431761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SQLite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Flowchart: Magnetic Disk 40"/>
          <p:cNvSpPr/>
          <p:nvPr/>
        </p:nvSpPr>
        <p:spPr>
          <a:xfrm>
            <a:off x="5812843" y="5027128"/>
            <a:ext cx="762000" cy="717550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2059" name="TextBox 2058"/>
          <p:cNvSpPr txBox="1"/>
          <p:nvPr/>
        </p:nvSpPr>
        <p:spPr>
          <a:xfrm>
            <a:off x="3313921" y="5575277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9607364">
            <a:off x="4959536" y="5256140"/>
            <a:ext cx="85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310471">
            <a:off x="5123884" y="5931694"/>
            <a:ext cx="113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1" grpId="0"/>
      <p:bldP spid="21" grpId="1"/>
      <p:bldP spid="22" grpId="0"/>
      <p:bldP spid="22" grpId="1"/>
      <p:bldP spid="25" grpId="0"/>
      <p:bldP spid="25" grpId="1"/>
      <p:bldP spid="20" grpId="0" animBg="1"/>
      <p:bldP spid="20" grpId="1" animBg="1"/>
      <p:bldP spid="23" grpId="0" animBg="1"/>
      <p:bldP spid="23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2053" grpId="0" animBg="1"/>
      <p:bldP spid="2053" grpId="1" animBg="1"/>
      <p:bldP spid="41" grpId="0" animBg="1"/>
      <p:bldP spid="41" grpId="1" animBg="1"/>
      <p:bldP spid="2059" grpId="0"/>
      <p:bldP spid="2059" grpId="1"/>
      <p:bldP spid="48" grpId="0"/>
      <p:bldP spid="48" grpId="1"/>
      <p:bldP spid="49" grpId="0"/>
      <p:bldP spid="4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Zero-Configuration.  </a:t>
            </a:r>
            <a:r>
              <a:rPr lang="en-US" dirty="0" smtClean="0"/>
              <a:t>SQLite </a:t>
            </a:r>
            <a:r>
              <a:rPr lang="en-US" dirty="0"/>
              <a:t>does not need to be "installed" before it is used. There is no "setup" procedure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Serverless</a:t>
            </a:r>
            <a:endParaRPr lang="en-US" b="1" dirty="0" smtClean="0"/>
          </a:p>
          <a:p>
            <a:r>
              <a:rPr lang="en-US" b="1" dirty="0"/>
              <a:t>Single Database </a:t>
            </a:r>
            <a:r>
              <a:rPr lang="en-US" b="1" dirty="0" smtClean="0"/>
              <a:t>File</a:t>
            </a:r>
          </a:p>
          <a:p>
            <a:r>
              <a:rPr lang="en-US" b="1" dirty="0"/>
              <a:t>Stable Cross-Platform Database </a:t>
            </a:r>
            <a:r>
              <a:rPr lang="en-US" b="1" dirty="0" smtClean="0"/>
              <a:t>File</a:t>
            </a:r>
          </a:p>
          <a:p>
            <a:r>
              <a:rPr lang="en-US" b="1" dirty="0" smtClean="0"/>
              <a:t>Compact</a:t>
            </a:r>
          </a:p>
          <a:p>
            <a:r>
              <a:rPr lang="en-US" b="1" dirty="0" smtClean="0"/>
              <a:t>Faster then MySQL. </a:t>
            </a:r>
            <a:r>
              <a:rPr lang="en-US" dirty="0" smtClean="0"/>
              <a:t>Tests shows 2 – 20 times.</a:t>
            </a:r>
          </a:p>
          <a:p>
            <a:r>
              <a:rPr lang="en-US" b="1" dirty="0" smtClean="0"/>
              <a:t>Similar SQL queries</a:t>
            </a:r>
          </a:p>
          <a:p>
            <a:r>
              <a:rPr lang="en-US" b="1" dirty="0"/>
              <a:t>Public </a:t>
            </a:r>
            <a:r>
              <a:rPr lang="en-US" b="1" dirty="0" smtClean="0"/>
              <a:t>domain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1026" name="Picture 2" descr="C:\Users\DmitryRa\Desktop\2011-02-07_2305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/>
          <a:stretch/>
        </p:blipFill>
        <p:spPr bwMode="auto">
          <a:xfrm>
            <a:off x="821598" y="1219200"/>
            <a:ext cx="7208519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301715" y="2300475"/>
            <a:ext cx="2538399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Interactive loop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tools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8" name="Прямоугольник 6"/>
          <p:cNvSpPr/>
          <p:nvPr/>
        </p:nvSpPr>
        <p:spPr>
          <a:xfrm>
            <a:off x="4095396" y="4693477"/>
            <a:ext cx="596432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82615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66409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pwd</a:t>
            </a:r>
            <a:endParaRPr lang="ru-RU" dirty="0"/>
          </a:p>
        </p:txBody>
      </p:sp>
      <p:sp>
        <p:nvSpPr>
          <p:cNvPr id="12" name="Прямоугольник 15"/>
          <p:cNvSpPr/>
          <p:nvPr/>
        </p:nvSpPr>
        <p:spPr>
          <a:xfrm>
            <a:off x="7491972" y="4693477"/>
            <a:ext cx="748832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 . .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6437367" y="3513291"/>
            <a:ext cx="2109210" cy="6095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parser</a:t>
            </a:r>
            <a:endParaRPr lang="en-US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168897" y="1234972"/>
            <a:ext cx="22860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1. Interactive mode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1473" y="1588436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smtClean="0">
                <a:solidFill>
                  <a:srgbClr val="C00000"/>
                </a:solidFill>
              </a:rPr>
              <a:t>/&gt;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/>
              <a:t>ls</a:t>
            </a:r>
            <a:r>
              <a:rPr lang="en-US" sz="1400" dirty="0" smtClean="0"/>
              <a:t>  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6159968" y="1225447"/>
            <a:ext cx="2743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2. Command line mode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8543" y="1615972"/>
            <a:ext cx="2805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ccdbcmd</a:t>
            </a:r>
            <a:r>
              <a:rPr lang="en-US" sz="1400" dirty="0" smtClean="0"/>
              <a:t> &lt;options&gt;   </a:t>
            </a:r>
            <a:r>
              <a:rPr lang="en-US" sz="1400" dirty="0" err="1" smtClean="0"/>
              <a:t>ls</a:t>
            </a:r>
            <a:r>
              <a:rPr lang="en-US" sz="1400" dirty="0" smtClean="0"/>
              <a:t> </a:t>
            </a:r>
            <a:r>
              <a:rPr lang="en-US" sz="1400" dirty="0"/>
              <a:t>--</a:t>
            </a:r>
            <a:r>
              <a:rPr lang="en-US" sz="1400" dirty="0" err="1"/>
              <a:t>dump_tree</a:t>
            </a:r>
            <a:endParaRPr lang="ru-RU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6450609" y="2300474"/>
            <a:ext cx="2095968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 parser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09123" y="2976661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err="1" smtClean="0"/>
              <a:t>ls</a:t>
            </a:r>
            <a:r>
              <a:rPr lang="en-US" sz="1400" dirty="0" smtClean="0"/>
              <a:t>  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168897" y="3232450"/>
            <a:ext cx="26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ColnsoleContext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9"/>
          <p:cNvSpPr/>
          <p:nvPr/>
        </p:nvSpPr>
        <p:spPr>
          <a:xfrm>
            <a:off x="6279190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mkdir</a:t>
            </a:r>
            <a:endParaRPr lang="ru-RU" dirty="0"/>
          </a:p>
        </p:txBody>
      </p:sp>
      <p:sp>
        <p:nvSpPr>
          <p:cNvPr id="38" name="Rounded Rectangle 37"/>
          <p:cNvSpPr/>
          <p:nvPr/>
        </p:nvSpPr>
        <p:spPr>
          <a:xfrm>
            <a:off x="375688" y="2087898"/>
            <a:ext cx="8527480" cy="32994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4"/>
          <p:cNvSpPr>
            <a:spLocks noGrp="1"/>
          </p:cNvSpPr>
          <p:nvPr>
            <p:ph sz="quarter" idx="1"/>
          </p:nvPr>
        </p:nvSpPr>
        <p:spPr>
          <a:xfrm>
            <a:off x="520415" y="2350112"/>
            <a:ext cx="2362200" cy="2070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ConsoleContext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Logging</a:t>
            </a:r>
          </a:p>
          <a:p>
            <a:r>
              <a:rPr lang="en-US" dirty="0" smtClean="0"/>
              <a:t>DB connection</a:t>
            </a:r>
          </a:p>
          <a:p>
            <a:r>
              <a:rPr lang="en-US" dirty="0" smtClean="0"/>
              <a:t>Plugins system</a:t>
            </a:r>
          </a:p>
          <a:p>
            <a:r>
              <a:rPr lang="en-US" dirty="0" smtClean="0"/>
              <a:t>Command parsing</a:t>
            </a:r>
          </a:p>
          <a:p>
            <a:r>
              <a:rPr lang="en-US" dirty="0" smtClean="0"/>
              <a:t>Interactive loop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40827" y="4267200"/>
            <a:ext cx="8153400" cy="0"/>
          </a:xfrm>
          <a:prstGeom prst="line">
            <a:avLst/>
          </a:prstGeom>
          <a:ln w="3175">
            <a:solidFill>
              <a:srgbClr val="66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9600" y="4541923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Plugins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1200" b="1" dirty="0" smtClean="0"/>
              <a:t>(commands)</a:t>
            </a:r>
            <a:endParaRPr lang="en-US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38315" y="5210750"/>
            <a:ext cx="2007537" cy="1099098"/>
            <a:chOff x="6467056" y="4866152"/>
            <a:chExt cx="2007537" cy="1099098"/>
          </a:xfrm>
        </p:grpSpPr>
        <p:sp>
          <p:nvSpPr>
            <p:cNvPr id="19" name="Прямоугольник 16"/>
            <p:cNvSpPr/>
            <p:nvPr/>
          </p:nvSpPr>
          <p:spPr>
            <a:xfrm>
              <a:off x="6467056" y="5280052"/>
              <a:ext cx="2007537" cy="6851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Python API</a:t>
              </a:r>
              <a:endParaRPr lang="ru-RU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91399" y="4905211"/>
              <a:ext cx="0" cy="32609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543799" y="4866152"/>
              <a:ext cx="0" cy="326096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4469130" y="4134803"/>
            <a:ext cx="3215648" cy="541020"/>
          </a:xfrm>
          <a:custGeom>
            <a:avLst/>
            <a:gdLst>
              <a:gd name="connsiteX0" fmla="*/ 3399742 w 3413268"/>
              <a:gd name="connsiteY0" fmla="*/ 0 h 502920"/>
              <a:gd name="connsiteX1" fmla="*/ 2942542 w 3413268"/>
              <a:gd name="connsiteY1" fmla="*/ 411480 h 502920"/>
              <a:gd name="connsiteX2" fmla="*/ 306022 w 3413268"/>
              <a:gd name="connsiteY2" fmla="*/ 403860 h 502920"/>
              <a:gd name="connsiteX3" fmla="*/ 161242 w 3413268"/>
              <a:gd name="connsiteY3" fmla="*/ 502920 h 502920"/>
              <a:gd name="connsiteX0" fmla="*/ 3332328 w 3342829"/>
              <a:gd name="connsiteY0" fmla="*/ 0 h 502920"/>
              <a:gd name="connsiteX1" fmla="*/ 2875128 w 3342829"/>
              <a:gd name="connsiteY1" fmla="*/ 411480 h 502920"/>
              <a:gd name="connsiteX2" fmla="*/ 405295 w 3342829"/>
              <a:gd name="connsiteY2" fmla="*/ 360998 h 502920"/>
              <a:gd name="connsiteX3" fmla="*/ 93828 w 3342829"/>
              <a:gd name="connsiteY3" fmla="*/ 502920 h 502920"/>
              <a:gd name="connsiteX0" fmla="*/ 3295479 w 3305980"/>
              <a:gd name="connsiteY0" fmla="*/ 0 h 502920"/>
              <a:gd name="connsiteX1" fmla="*/ 2838279 w 3305980"/>
              <a:gd name="connsiteY1" fmla="*/ 411480 h 502920"/>
              <a:gd name="connsiteX2" fmla="*/ 368446 w 3305980"/>
              <a:gd name="connsiteY2" fmla="*/ 360998 h 502920"/>
              <a:gd name="connsiteX3" fmla="*/ 56979 w 3305980"/>
              <a:gd name="connsiteY3" fmla="*/ 502920 h 502920"/>
              <a:gd name="connsiteX0" fmla="*/ 3238500 w 3249001"/>
              <a:gd name="connsiteY0" fmla="*/ 0 h 502920"/>
              <a:gd name="connsiteX1" fmla="*/ 2781300 w 3249001"/>
              <a:gd name="connsiteY1" fmla="*/ 411480 h 502920"/>
              <a:gd name="connsiteX2" fmla="*/ 311467 w 3249001"/>
              <a:gd name="connsiteY2" fmla="*/ 360998 h 502920"/>
              <a:gd name="connsiteX3" fmla="*/ 0 w 3249001"/>
              <a:gd name="connsiteY3" fmla="*/ 502920 h 502920"/>
              <a:gd name="connsiteX0" fmla="*/ 3255331 w 3266335"/>
              <a:gd name="connsiteY0" fmla="*/ 0 h 502920"/>
              <a:gd name="connsiteX1" fmla="*/ 2802894 w 3266335"/>
              <a:gd name="connsiteY1" fmla="*/ 373380 h 502920"/>
              <a:gd name="connsiteX2" fmla="*/ 328298 w 3266335"/>
              <a:gd name="connsiteY2" fmla="*/ 360998 h 502920"/>
              <a:gd name="connsiteX3" fmla="*/ 16831 w 3266335"/>
              <a:gd name="connsiteY3" fmla="*/ 502920 h 502920"/>
              <a:gd name="connsiteX0" fmla="*/ 3253657 w 3264582"/>
              <a:gd name="connsiteY0" fmla="*/ 0 h 502920"/>
              <a:gd name="connsiteX1" fmla="*/ 2801220 w 3264582"/>
              <a:gd name="connsiteY1" fmla="*/ 373380 h 502920"/>
              <a:gd name="connsiteX2" fmla="*/ 331386 w 3264582"/>
              <a:gd name="connsiteY2" fmla="*/ 375285 h 502920"/>
              <a:gd name="connsiteX3" fmla="*/ 15157 w 3264582"/>
              <a:gd name="connsiteY3" fmla="*/ 502920 h 502920"/>
              <a:gd name="connsiteX0" fmla="*/ 3238500 w 3249425"/>
              <a:gd name="connsiteY0" fmla="*/ 0 h 502920"/>
              <a:gd name="connsiteX1" fmla="*/ 2786063 w 3249425"/>
              <a:gd name="connsiteY1" fmla="*/ 373380 h 502920"/>
              <a:gd name="connsiteX2" fmla="*/ 316229 w 3249425"/>
              <a:gd name="connsiteY2" fmla="*/ 375285 h 502920"/>
              <a:gd name="connsiteX3" fmla="*/ 0 w 3249425"/>
              <a:gd name="connsiteY3" fmla="*/ 502920 h 502920"/>
              <a:gd name="connsiteX0" fmla="*/ 3238500 w 3239220"/>
              <a:gd name="connsiteY0" fmla="*/ 0 h 502920"/>
              <a:gd name="connsiteX1" fmla="*/ 2786063 w 3239220"/>
              <a:gd name="connsiteY1" fmla="*/ 373380 h 502920"/>
              <a:gd name="connsiteX2" fmla="*/ 316229 w 3239220"/>
              <a:gd name="connsiteY2" fmla="*/ 375285 h 502920"/>
              <a:gd name="connsiteX3" fmla="*/ 0 w 3239220"/>
              <a:gd name="connsiteY3" fmla="*/ 502920 h 502920"/>
              <a:gd name="connsiteX0" fmla="*/ 3233738 w 3234657"/>
              <a:gd name="connsiteY0" fmla="*/ 0 h 536257"/>
              <a:gd name="connsiteX1" fmla="*/ 2786063 w 3234657"/>
              <a:gd name="connsiteY1" fmla="*/ 406717 h 536257"/>
              <a:gd name="connsiteX2" fmla="*/ 316229 w 3234657"/>
              <a:gd name="connsiteY2" fmla="*/ 408622 h 536257"/>
              <a:gd name="connsiteX3" fmla="*/ 0 w 3234657"/>
              <a:gd name="connsiteY3" fmla="*/ 536257 h 536257"/>
              <a:gd name="connsiteX0" fmla="*/ 3235878 w 3236797"/>
              <a:gd name="connsiteY0" fmla="*/ 0 h 541020"/>
              <a:gd name="connsiteX1" fmla="*/ 2788203 w 3236797"/>
              <a:gd name="connsiteY1" fmla="*/ 406717 h 541020"/>
              <a:gd name="connsiteX2" fmla="*/ 318369 w 3236797"/>
              <a:gd name="connsiteY2" fmla="*/ 408622 h 541020"/>
              <a:gd name="connsiteX3" fmla="*/ 21190 w 3236797"/>
              <a:gd name="connsiteY3" fmla="*/ 541020 h 541020"/>
              <a:gd name="connsiteX0" fmla="*/ 3235878 w 3236797"/>
              <a:gd name="connsiteY0" fmla="*/ 0 h 541020"/>
              <a:gd name="connsiteX1" fmla="*/ 2788203 w 3236797"/>
              <a:gd name="connsiteY1" fmla="*/ 406717 h 541020"/>
              <a:gd name="connsiteX2" fmla="*/ 318369 w 3236797"/>
              <a:gd name="connsiteY2" fmla="*/ 408622 h 541020"/>
              <a:gd name="connsiteX3" fmla="*/ 21190 w 3236797"/>
              <a:gd name="connsiteY3" fmla="*/ 541020 h 541020"/>
              <a:gd name="connsiteX0" fmla="*/ 3214688 w 3215607"/>
              <a:gd name="connsiteY0" fmla="*/ 0 h 541020"/>
              <a:gd name="connsiteX1" fmla="*/ 2767013 w 3215607"/>
              <a:gd name="connsiteY1" fmla="*/ 406717 h 541020"/>
              <a:gd name="connsiteX2" fmla="*/ 297179 w 3215607"/>
              <a:gd name="connsiteY2" fmla="*/ 408622 h 541020"/>
              <a:gd name="connsiteX3" fmla="*/ 0 w 3215607"/>
              <a:gd name="connsiteY3" fmla="*/ 541020 h 541020"/>
              <a:gd name="connsiteX0" fmla="*/ 3214688 w 3215648"/>
              <a:gd name="connsiteY0" fmla="*/ 0 h 541020"/>
              <a:gd name="connsiteX1" fmla="*/ 2767013 w 3215648"/>
              <a:gd name="connsiteY1" fmla="*/ 406717 h 541020"/>
              <a:gd name="connsiteX2" fmla="*/ 292417 w 3215648"/>
              <a:gd name="connsiteY2" fmla="*/ 437197 h 541020"/>
              <a:gd name="connsiteX3" fmla="*/ 0 w 3215648"/>
              <a:gd name="connsiteY3" fmla="*/ 541020 h 541020"/>
              <a:gd name="connsiteX0" fmla="*/ 3214688 w 3215648"/>
              <a:gd name="connsiteY0" fmla="*/ 0 h 541020"/>
              <a:gd name="connsiteX1" fmla="*/ 2767013 w 3215648"/>
              <a:gd name="connsiteY1" fmla="*/ 406717 h 541020"/>
              <a:gd name="connsiteX2" fmla="*/ 292417 w 3215648"/>
              <a:gd name="connsiteY2" fmla="*/ 437197 h 541020"/>
              <a:gd name="connsiteX3" fmla="*/ 0 w 3215648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648" h="541020">
                <a:moveTo>
                  <a:pt x="3214688" y="0"/>
                </a:moveTo>
                <a:cubicBezTo>
                  <a:pt x="3215323" y="205422"/>
                  <a:pt x="3254058" y="333851"/>
                  <a:pt x="2767013" y="406717"/>
                </a:cubicBezTo>
                <a:cubicBezTo>
                  <a:pt x="2279968" y="479583"/>
                  <a:pt x="501174" y="438626"/>
                  <a:pt x="292417" y="437197"/>
                </a:cubicBezTo>
                <a:cubicBezTo>
                  <a:pt x="83660" y="435768"/>
                  <a:pt x="16827" y="422910"/>
                  <a:pt x="0" y="541020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548189" y="2917032"/>
            <a:ext cx="3111667" cy="588168"/>
          </a:xfrm>
          <a:custGeom>
            <a:avLst/>
            <a:gdLst>
              <a:gd name="connsiteX0" fmla="*/ 205845 w 3491383"/>
              <a:gd name="connsiteY0" fmla="*/ 0 h 571500"/>
              <a:gd name="connsiteX1" fmla="*/ 310620 w 3491383"/>
              <a:gd name="connsiteY1" fmla="*/ 295275 h 571500"/>
              <a:gd name="connsiteX2" fmla="*/ 3158595 w 3491383"/>
              <a:gd name="connsiteY2" fmla="*/ 381000 h 571500"/>
              <a:gd name="connsiteX3" fmla="*/ 3320520 w 3491383"/>
              <a:gd name="connsiteY3" fmla="*/ 571500 h 571500"/>
              <a:gd name="connsiteX0" fmla="*/ 205845 w 3387169"/>
              <a:gd name="connsiteY0" fmla="*/ 0 h 571500"/>
              <a:gd name="connsiteX1" fmla="*/ 310620 w 3387169"/>
              <a:gd name="connsiteY1" fmla="*/ 295275 h 571500"/>
              <a:gd name="connsiteX2" fmla="*/ 3158595 w 3387169"/>
              <a:gd name="connsiteY2" fmla="*/ 381000 h 571500"/>
              <a:gd name="connsiteX3" fmla="*/ 3320520 w 3387169"/>
              <a:gd name="connsiteY3" fmla="*/ 571500 h 571500"/>
              <a:gd name="connsiteX0" fmla="*/ 205845 w 3320520"/>
              <a:gd name="connsiteY0" fmla="*/ 0 h 571500"/>
              <a:gd name="connsiteX1" fmla="*/ 310620 w 3320520"/>
              <a:gd name="connsiteY1" fmla="*/ 295275 h 571500"/>
              <a:gd name="connsiteX2" fmla="*/ 3158595 w 3320520"/>
              <a:gd name="connsiteY2" fmla="*/ 381000 h 571500"/>
              <a:gd name="connsiteX3" fmla="*/ 3320520 w 3320520"/>
              <a:gd name="connsiteY3" fmla="*/ 571500 h 571500"/>
              <a:gd name="connsiteX0" fmla="*/ 162297 w 3276972"/>
              <a:gd name="connsiteY0" fmla="*/ 0 h 571500"/>
              <a:gd name="connsiteX1" fmla="*/ 267072 w 3276972"/>
              <a:gd name="connsiteY1" fmla="*/ 295275 h 571500"/>
              <a:gd name="connsiteX2" fmla="*/ 3115047 w 3276972"/>
              <a:gd name="connsiteY2" fmla="*/ 381000 h 571500"/>
              <a:gd name="connsiteX3" fmla="*/ 3276972 w 3276972"/>
              <a:gd name="connsiteY3" fmla="*/ 571500 h 571500"/>
              <a:gd name="connsiteX0" fmla="*/ 109047 w 3223722"/>
              <a:gd name="connsiteY0" fmla="*/ 0 h 571500"/>
              <a:gd name="connsiteX1" fmla="*/ 213822 w 3223722"/>
              <a:gd name="connsiteY1" fmla="*/ 295275 h 571500"/>
              <a:gd name="connsiteX2" fmla="*/ 3061797 w 3223722"/>
              <a:gd name="connsiteY2" fmla="*/ 381000 h 571500"/>
              <a:gd name="connsiteX3" fmla="*/ 3223722 w 3223722"/>
              <a:gd name="connsiteY3" fmla="*/ 571500 h 571500"/>
              <a:gd name="connsiteX0" fmla="*/ 164958 w 3274870"/>
              <a:gd name="connsiteY0" fmla="*/ 0 h 588168"/>
              <a:gd name="connsiteX1" fmla="*/ 264970 w 3274870"/>
              <a:gd name="connsiteY1" fmla="*/ 311943 h 588168"/>
              <a:gd name="connsiteX2" fmla="*/ 3112945 w 3274870"/>
              <a:gd name="connsiteY2" fmla="*/ 397668 h 588168"/>
              <a:gd name="connsiteX3" fmla="*/ 3274870 w 3274870"/>
              <a:gd name="connsiteY3" fmla="*/ 588168 h 588168"/>
              <a:gd name="connsiteX0" fmla="*/ 147250 w 3257162"/>
              <a:gd name="connsiteY0" fmla="*/ 0 h 588168"/>
              <a:gd name="connsiteX1" fmla="*/ 247262 w 3257162"/>
              <a:gd name="connsiteY1" fmla="*/ 311943 h 588168"/>
              <a:gd name="connsiteX2" fmla="*/ 3095237 w 3257162"/>
              <a:gd name="connsiteY2" fmla="*/ 397668 h 588168"/>
              <a:gd name="connsiteX3" fmla="*/ 3257162 w 3257162"/>
              <a:gd name="connsiteY3" fmla="*/ 588168 h 588168"/>
              <a:gd name="connsiteX0" fmla="*/ 42809 w 3152721"/>
              <a:gd name="connsiteY0" fmla="*/ 0 h 588168"/>
              <a:gd name="connsiteX1" fmla="*/ 142821 w 3152721"/>
              <a:gd name="connsiteY1" fmla="*/ 311943 h 588168"/>
              <a:gd name="connsiteX2" fmla="*/ 2990796 w 3152721"/>
              <a:gd name="connsiteY2" fmla="*/ 397668 h 588168"/>
              <a:gd name="connsiteX3" fmla="*/ 3152721 w 3152721"/>
              <a:gd name="connsiteY3" fmla="*/ 588168 h 588168"/>
              <a:gd name="connsiteX0" fmla="*/ 30183 w 3140095"/>
              <a:gd name="connsiteY0" fmla="*/ 0 h 588168"/>
              <a:gd name="connsiteX1" fmla="*/ 130195 w 3140095"/>
              <a:gd name="connsiteY1" fmla="*/ 311943 h 588168"/>
              <a:gd name="connsiteX2" fmla="*/ 2978170 w 3140095"/>
              <a:gd name="connsiteY2" fmla="*/ 397668 h 588168"/>
              <a:gd name="connsiteX3" fmla="*/ 3140095 w 3140095"/>
              <a:gd name="connsiteY3" fmla="*/ 588168 h 588168"/>
              <a:gd name="connsiteX0" fmla="*/ 0 w 3209567"/>
              <a:gd name="connsiteY0" fmla="*/ 0 h 588168"/>
              <a:gd name="connsiteX1" fmla="*/ 275272 w 3209567"/>
              <a:gd name="connsiteY1" fmla="*/ 334803 h 588168"/>
              <a:gd name="connsiteX2" fmla="*/ 2947987 w 3209567"/>
              <a:gd name="connsiteY2" fmla="*/ 397668 h 588168"/>
              <a:gd name="connsiteX3" fmla="*/ 3109912 w 3209567"/>
              <a:gd name="connsiteY3" fmla="*/ 588168 h 588168"/>
              <a:gd name="connsiteX0" fmla="*/ 32538 w 3144205"/>
              <a:gd name="connsiteY0" fmla="*/ 0 h 588168"/>
              <a:gd name="connsiteX1" fmla="*/ 307810 w 3144205"/>
              <a:gd name="connsiteY1" fmla="*/ 334803 h 588168"/>
              <a:gd name="connsiteX2" fmla="*/ 2729065 w 3144205"/>
              <a:gd name="connsiteY2" fmla="*/ 382428 h 588168"/>
              <a:gd name="connsiteX3" fmla="*/ 3142450 w 3144205"/>
              <a:gd name="connsiteY3" fmla="*/ 588168 h 588168"/>
              <a:gd name="connsiteX0" fmla="*/ 0 w 3111667"/>
              <a:gd name="connsiteY0" fmla="*/ 0 h 588168"/>
              <a:gd name="connsiteX1" fmla="*/ 275272 w 3111667"/>
              <a:gd name="connsiteY1" fmla="*/ 334803 h 588168"/>
              <a:gd name="connsiteX2" fmla="*/ 2696527 w 3111667"/>
              <a:gd name="connsiteY2" fmla="*/ 382428 h 588168"/>
              <a:gd name="connsiteX3" fmla="*/ 3109912 w 3111667"/>
              <a:gd name="connsiteY3" fmla="*/ 588168 h 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667" h="588168">
                <a:moveTo>
                  <a:pt x="0" y="0"/>
                </a:moveTo>
                <a:cubicBezTo>
                  <a:pt x="1588" y="109537"/>
                  <a:pt x="62071" y="271065"/>
                  <a:pt x="275272" y="334803"/>
                </a:cubicBezTo>
                <a:cubicBezTo>
                  <a:pt x="488473" y="398541"/>
                  <a:pt x="2224087" y="340201"/>
                  <a:pt x="2696527" y="382428"/>
                </a:cubicBezTo>
                <a:cubicBezTo>
                  <a:pt x="3168967" y="424655"/>
                  <a:pt x="3108324" y="433386"/>
                  <a:pt x="3109912" y="588168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610475" y="1948547"/>
            <a:ext cx="390525" cy="342216"/>
          </a:xfrm>
          <a:custGeom>
            <a:avLst/>
            <a:gdLst>
              <a:gd name="connsiteX0" fmla="*/ 552450 w 552450"/>
              <a:gd name="connsiteY0" fmla="*/ 27135 h 455760"/>
              <a:gd name="connsiteX1" fmla="*/ 104775 w 552450"/>
              <a:gd name="connsiteY1" fmla="*/ 46185 h 455760"/>
              <a:gd name="connsiteX2" fmla="*/ 0 w 552450"/>
              <a:gd name="connsiteY2" fmla="*/ 455760 h 455760"/>
              <a:gd name="connsiteX0" fmla="*/ 552450 w 552450"/>
              <a:gd name="connsiteY0" fmla="*/ 7061 h 435686"/>
              <a:gd name="connsiteX1" fmla="*/ 104775 w 552450"/>
              <a:gd name="connsiteY1" fmla="*/ 102311 h 435686"/>
              <a:gd name="connsiteX2" fmla="*/ 0 w 552450"/>
              <a:gd name="connsiteY2" fmla="*/ 435686 h 435686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818 w 552818"/>
              <a:gd name="connsiteY0" fmla="*/ 6745 h 411558"/>
              <a:gd name="connsiteX1" fmla="*/ 105143 w 552818"/>
              <a:gd name="connsiteY1" fmla="*/ 101995 h 411558"/>
              <a:gd name="connsiteX2" fmla="*/ 368 w 552818"/>
              <a:gd name="connsiteY2" fmla="*/ 411558 h 411558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450 w 552450"/>
              <a:gd name="connsiteY0" fmla="*/ 916 h 405729"/>
              <a:gd name="connsiteX1" fmla="*/ 104775 w 552450"/>
              <a:gd name="connsiteY1" fmla="*/ 96166 h 405729"/>
              <a:gd name="connsiteX2" fmla="*/ 0 w 552450"/>
              <a:gd name="connsiteY2" fmla="*/ 405729 h 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405729">
                <a:moveTo>
                  <a:pt x="552450" y="916"/>
                </a:moveTo>
                <a:cubicBezTo>
                  <a:pt x="323850" y="-6228"/>
                  <a:pt x="196850" y="28697"/>
                  <a:pt x="104775" y="96166"/>
                </a:cubicBezTo>
                <a:cubicBezTo>
                  <a:pt x="12700" y="163635"/>
                  <a:pt x="1587" y="260473"/>
                  <a:pt x="0" y="40572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577415" y="2924175"/>
            <a:ext cx="54965" cy="435610"/>
          </a:xfrm>
          <a:custGeom>
            <a:avLst/>
            <a:gdLst>
              <a:gd name="connsiteX0" fmla="*/ 0 w 190500"/>
              <a:gd name="connsiteY0" fmla="*/ 0 h 457200"/>
              <a:gd name="connsiteX1" fmla="*/ 190500 w 190500"/>
              <a:gd name="connsiteY1" fmla="*/ 457200 h 457200"/>
              <a:gd name="connsiteX0" fmla="*/ 25400 w 25400"/>
              <a:gd name="connsiteY0" fmla="*/ 0 h 412750"/>
              <a:gd name="connsiteX1" fmla="*/ 0 w 25400"/>
              <a:gd name="connsiteY1" fmla="*/ 412750 h 412750"/>
              <a:gd name="connsiteX0" fmla="*/ 57023 w 57023"/>
              <a:gd name="connsiteY0" fmla="*/ 0 h 412750"/>
              <a:gd name="connsiteX1" fmla="*/ 31623 w 57023"/>
              <a:gd name="connsiteY1" fmla="*/ 412750 h 412750"/>
              <a:gd name="connsiteX0" fmla="*/ 52109 w 54965"/>
              <a:gd name="connsiteY0" fmla="*/ 0 h 412750"/>
              <a:gd name="connsiteX1" fmla="*/ 26709 w 54965"/>
              <a:gd name="connsiteY1" fmla="*/ 412750 h 412750"/>
              <a:gd name="connsiteX0" fmla="*/ 52109 w 54965"/>
              <a:gd name="connsiteY0" fmla="*/ 0 h 435610"/>
              <a:gd name="connsiteX1" fmla="*/ 26709 w 54965"/>
              <a:gd name="connsiteY1" fmla="*/ 435610 h 43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65" h="435610">
                <a:moveTo>
                  <a:pt x="52109" y="0"/>
                </a:moveTo>
                <a:cubicBezTo>
                  <a:pt x="75392" y="232833"/>
                  <a:pt x="-53724" y="272627"/>
                  <a:pt x="26709" y="435610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47118" y="4267200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smtClean="0"/>
              <a:t>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317197" y="1246640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40827" y="1454047"/>
            <a:ext cx="59330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rved Down Arrow 57"/>
          <p:cNvSpPr/>
          <p:nvPr/>
        </p:nvSpPr>
        <p:spPr>
          <a:xfrm rot="20637884">
            <a:off x="3454337" y="2453962"/>
            <a:ext cx="343787" cy="141566"/>
          </a:xfrm>
          <a:prstGeom prst="curvedDownArrow">
            <a:avLst>
              <a:gd name="adj1" fmla="val 19876"/>
              <a:gd name="adj2" fmla="val 41333"/>
              <a:gd name="adj3" fmla="val 440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 rot="20637884" flipH="1" flipV="1">
            <a:off x="3490208" y="2618334"/>
            <a:ext cx="330786" cy="125377"/>
          </a:xfrm>
          <a:prstGeom prst="curvedDownArrow">
            <a:avLst>
              <a:gd name="adj1" fmla="val 19876"/>
              <a:gd name="adj2" fmla="val 41333"/>
              <a:gd name="adj3" fmla="val 440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 flipH="1">
            <a:off x="4239685" y="1923749"/>
            <a:ext cx="343929" cy="342216"/>
          </a:xfrm>
          <a:custGeom>
            <a:avLst/>
            <a:gdLst>
              <a:gd name="connsiteX0" fmla="*/ 552450 w 552450"/>
              <a:gd name="connsiteY0" fmla="*/ 27135 h 455760"/>
              <a:gd name="connsiteX1" fmla="*/ 104775 w 552450"/>
              <a:gd name="connsiteY1" fmla="*/ 46185 h 455760"/>
              <a:gd name="connsiteX2" fmla="*/ 0 w 552450"/>
              <a:gd name="connsiteY2" fmla="*/ 455760 h 455760"/>
              <a:gd name="connsiteX0" fmla="*/ 552450 w 552450"/>
              <a:gd name="connsiteY0" fmla="*/ 7061 h 435686"/>
              <a:gd name="connsiteX1" fmla="*/ 104775 w 552450"/>
              <a:gd name="connsiteY1" fmla="*/ 102311 h 435686"/>
              <a:gd name="connsiteX2" fmla="*/ 0 w 552450"/>
              <a:gd name="connsiteY2" fmla="*/ 435686 h 435686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818 w 552818"/>
              <a:gd name="connsiteY0" fmla="*/ 6745 h 411558"/>
              <a:gd name="connsiteX1" fmla="*/ 105143 w 552818"/>
              <a:gd name="connsiteY1" fmla="*/ 101995 h 411558"/>
              <a:gd name="connsiteX2" fmla="*/ 368 w 552818"/>
              <a:gd name="connsiteY2" fmla="*/ 411558 h 411558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450 w 552450"/>
              <a:gd name="connsiteY0" fmla="*/ 916 h 405729"/>
              <a:gd name="connsiteX1" fmla="*/ 104775 w 552450"/>
              <a:gd name="connsiteY1" fmla="*/ 96166 h 405729"/>
              <a:gd name="connsiteX2" fmla="*/ 0 w 552450"/>
              <a:gd name="connsiteY2" fmla="*/ 405729 h 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405729">
                <a:moveTo>
                  <a:pt x="552450" y="916"/>
                </a:moveTo>
                <a:cubicBezTo>
                  <a:pt x="323850" y="-6228"/>
                  <a:pt x="196850" y="28697"/>
                  <a:pt x="104775" y="96166"/>
                </a:cubicBezTo>
                <a:cubicBezTo>
                  <a:pt x="12700" y="163635"/>
                  <a:pt x="1587" y="260473"/>
                  <a:pt x="0" y="40572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23" grpId="0"/>
      <p:bldP spid="24" grpId="0"/>
      <p:bldP spid="25" grpId="0"/>
      <p:bldP spid="26" grpId="0"/>
      <p:bldP spid="31" grpId="0" animBg="1"/>
      <p:bldP spid="33" grpId="0"/>
      <p:bldP spid="49" grpId="0" animBg="1"/>
      <p:bldP spid="50" grpId="0" animBg="1"/>
      <p:bldP spid="52" grpId="0" animBg="1"/>
      <p:bldP spid="53" grpId="0" animBg="1"/>
      <p:bldP spid="54" grpId="0"/>
      <p:bldP spid="55" grpId="0"/>
      <p:bldP spid="58" grpId="0" animBg="1"/>
      <p:bldP spid="59" grpId="0" animBg="1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5300" y="1543394"/>
            <a:ext cx="8267700" cy="2038005"/>
          </a:xfrm>
        </p:spPr>
        <p:txBody>
          <a:bodyPr>
            <a:noAutofit/>
          </a:bodyPr>
          <a:lstStyle/>
          <a:p>
            <a:r>
              <a:rPr lang="en-US" sz="3200" dirty="0" smtClean="0"/>
              <a:t>Have some framework to generate pages. </a:t>
            </a:r>
          </a:p>
          <a:p>
            <a:r>
              <a:rPr lang="en-US" sz="3200" dirty="0" smtClean="0"/>
              <a:t>Connect this framework with C++ CCDB API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1142999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49" y="3352800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Solution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95300" y="3742730"/>
            <a:ext cx="8267700" cy="25056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PHP for page generation. </a:t>
            </a:r>
          </a:p>
          <a:p>
            <a:r>
              <a:rPr lang="en-US" sz="3200" dirty="0" smtClean="0"/>
              <a:t>CGI from C++ API for accessing data.</a:t>
            </a:r>
          </a:p>
          <a:p>
            <a:r>
              <a:rPr lang="en-US" sz="3200" dirty="0" err="1" smtClean="0"/>
              <a:t>JQuery</a:t>
            </a:r>
            <a:r>
              <a:rPr lang="en-US" sz="3200" dirty="0" smtClean="0"/>
              <a:t> to glue both and make UI reach.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JQuery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r>
              <a:rPr lang="en-US" b="1" dirty="0" err="1"/>
              <a:t>jQuery</a:t>
            </a:r>
            <a:r>
              <a:rPr lang="en-US" dirty="0"/>
              <a:t> is a </a:t>
            </a:r>
            <a:r>
              <a:rPr lang="en-US" dirty="0">
                <a:hlinkClick r:id="rId2" tooltip="Cross-browser"/>
              </a:rPr>
              <a:t>cross-browser</a:t>
            </a:r>
            <a:r>
              <a:rPr lang="en-US" dirty="0"/>
              <a:t> </a:t>
            </a:r>
            <a:r>
              <a:rPr lang="en-US" dirty="0">
                <a:hlinkClick r:id="rId3" tooltip="JavaScript library"/>
              </a:rPr>
              <a:t>JavaScript library</a:t>
            </a:r>
            <a:r>
              <a:rPr lang="en-US" dirty="0"/>
              <a:t> designed to simplify the </a:t>
            </a:r>
            <a:r>
              <a:rPr lang="en-US" dirty="0">
                <a:hlinkClick r:id="rId4" tooltip="Client-side scripting"/>
              </a:rPr>
              <a:t>client-side scripting</a:t>
            </a:r>
            <a:r>
              <a:rPr lang="en-US" dirty="0"/>
              <a:t> of </a:t>
            </a:r>
            <a:r>
              <a:rPr lang="en-US" dirty="0">
                <a:hlinkClick r:id="rId5" tooltip="HTML"/>
              </a:rPr>
              <a:t>HTML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 smtClean="0"/>
              <a:t>Released January 2006. </a:t>
            </a:r>
            <a:r>
              <a:rPr lang="en-US" dirty="0"/>
              <a:t>Used by over 31% of the 10,000 most visited </a:t>
            </a:r>
            <a:r>
              <a:rPr lang="en-US" dirty="0" smtClean="0"/>
              <a:t>websites at the end of 2011.</a:t>
            </a:r>
          </a:p>
          <a:p>
            <a:r>
              <a:rPr lang="en-US" dirty="0" smtClean="0"/>
              <a:t> Works on all todays browser. Moreover, makes JavaScript programming browser independent.</a:t>
            </a:r>
          </a:p>
          <a:p>
            <a:r>
              <a:rPr lang="en-US" dirty="0" smtClean="0"/>
              <a:t>Makes AJAX – really easy. Enriches web User Interface.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948" y="4572000"/>
            <a:ext cx="675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AJAX  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Asynchronous JavaScript and XML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3548" y="5105400"/>
            <a:ext cx="77089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Classic HTML – reload page on </a:t>
            </a:r>
            <a:r>
              <a:rPr lang="en-US" b="1" dirty="0" smtClean="0"/>
              <a:t>every</a:t>
            </a:r>
            <a:r>
              <a:rPr lang="en-US" dirty="0" smtClean="0"/>
              <a:t> user update.</a:t>
            </a:r>
          </a:p>
          <a:p>
            <a:r>
              <a:rPr lang="en-US" dirty="0" smtClean="0"/>
              <a:t>AJAX – Possibility to reload only part of the page.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8948" y="4572000"/>
            <a:ext cx="81978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286" y="2761938"/>
            <a:ext cx="1905000" cy="958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6386" y="4407176"/>
            <a:ext cx="1866900" cy="85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PHP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1268386" y="3810948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3325" y="2769032"/>
            <a:ext cx="1743075" cy="9512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</a:t>
            </a:r>
            <a:r>
              <a:rPr lang="en-US" dirty="0" err="1" smtClean="0"/>
              <a:t>Cgi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 Context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36809" y="2766428"/>
            <a:ext cx="8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JQuery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43324" y="4407176"/>
            <a:ext cx="1743075" cy="85381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Calib</a:t>
            </a:r>
            <a:r>
              <a:rPr lang="en-US" dirty="0" smtClean="0"/>
              <a:t>. DB API</a:t>
            </a:r>
          </a:p>
          <a:p>
            <a:pPr algn="ctr"/>
            <a:r>
              <a:rPr lang="en-US" dirty="0" smtClean="0"/>
              <a:t>C++</a:t>
            </a:r>
            <a:endParaRPr lang="ru-RU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6248400" y="4359294"/>
            <a:ext cx="1552575" cy="901700"/>
          </a:xfrm>
          <a:prstGeom prst="flowChartMagneticDisk">
            <a:avLst/>
          </a:prstGeom>
          <a:solidFill>
            <a:srgbClr val="133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CCDB</a:t>
            </a:r>
          </a:p>
          <a:p>
            <a:pPr algn="ctr"/>
            <a:r>
              <a:rPr lang="en-US" sz="1600" dirty="0" smtClean="0"/>
              <a:t>My SQL Server</a:t>
            </a:r>
            <a:endParaRPr lang="ru-RU" sz="1600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5400000">
            <a:off x="4412267" y="3897655"/>
            <a:ext cx="492504" cy="344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5800" y="5867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$("#</a:t>
            </a:r>
            <a:r>
              <a:rPr lang="en-US" dirty="0" err="1" smtClean="0"/>
              <a:t>tree_place</a:t>
            </a:r>
            <a:r>
              <a:rPr lang="en-US" dirty="0" smtClean="0"/>
              <a:t>").</a:t>
            </a:r>
            <a:r>
              <a:rPr lang="en-US" dirty="0" err="1" smtClean="0"/>
              <a:t>treeview</a:t>
            </a:r>
            <a:r>
              <a:rPr lang="en-US" dirty="0" smtClean="0"/>
              <a:t>({url: “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ccdb.cgi?op</a:t>
            </a:r>
            <a:r>
              <a:rPr lang="en-US" dirty="0" smtClean="0"/>
              <a:t>=</a:t>
            </a:r>
            <a:r>
              <a:rPr lang="en-US" dirty="0" err="1" smtClean="0"/>
              <a:t>ajaxdirs</a:t>
            </a:r>
            <a:r>
              <a:rPr lang="en-US" dirty="0" smtClean="0"/>
              <a:t> “})</a:t>
            </a:r>
            <a:endParaRPr lang="ru-RU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09600" y="54102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it?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8286" y="1433444"/>
            <a:ext cx="1905000" cy="685800"/>
          </a:xfrm>
          <a:prstGeom prst="ellipse">
            <a:avLst/>
          </a:prstGeom>
          <a:solidFill>
            <a:srgbClr val="CC00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9DD-2F14-4514-82D6-FAB512AA7A0E}" type="datetime1">
              <a:rPr lang="en-US" smtClean="0"/>
              <a:t>2/10/2014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21" name="Двойная стрелка влево/вправо 15"/>
          <p:cNvSpPr/>
          <p:nvPr/>
        </p:nvSpPr>
        <p:spPr>
          <a:xfrm>
            <a:off x="2564592" y="3147632"/>
            <a:ext cx="981075" cy="3310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486274" y="1554922"/>
            <a:ext cx="4505326" cy="1066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PHP generate pages. </a:t>
            </a:r>
          </a:p>
          <a:p>
            <a:r>
              <a:rPr lang="en-US" dirty="0" err="1" smtClean="0"/>
              <a:t>JQuery</a:t>
            </a:r>
            <a:r>
              <a:rPr lang="en-US" dirty="0" smtClean="0"/>
              <a:t> asks the data from CGI.</a:t>
            </a:r>
          </a:p>
          <a:p>
            <a:r>
              <a:rPr lang="en-US" dirty="0" smtClean="0"/>
              <a:t>CGI getting data by C++ API.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1999" y="1096317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How it works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Стрелка вверх 5"/>
          <p:cNvSpPr/>
          <p:nvPr/>
        </p:nvSpPr>
        <p:spPr>
          <a:xfrm>
            <a:off x="1268386" y="224167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15"/>
          <p:cNvSpPr/>
          <p:nvPr/>
        </p:nvSpPr>
        <p:spPr>
          <a:xfrm>
            <a:off x="5638800" y="4609582"/>
            <a:ext cx="492504" cy="344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opensis.com/images/php_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7"/>
          <a:stretch/>
        </p:blipFill>
        <p:spPr bwMode="auto">
          <a:xfrm>
            <a:off x="787371" y="4497672"/>
            <a:ext cx="1266825" cy="6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Calibrations Data Base (CCDB) Package provides interfaces to read and manage calibration constants for:</a:t>
            </a:r>
          </a:p>
          <a:p>
            <a:r>
              <a:rPr lang="en-US" dirty="0" smtClean="0"/>
              <a:t> JANA Users, plain C++, Python, command line,  web. </a:t>
            </a:r>
          </a:p>
          <a:p>
            <a:r>
              <a:rPr lang="en-US" dirty="0" smtClean="0"/>
              <a:t>Versioning and branching for data available. </a:t>
            </a:r>
          </a:p>
          <a:p>
            <a:r>
              <a:rPr lang="en-US" dirty="0" smtClean="0"/>
              <a:t>Core API is in C++. </a:t>
            </a:r>
            <a:endParaRPr lang="en-US" dirty="0"/>
          </a:p>
          <a:p>
            <a:r>
              <a:rPr lang="en-US" dirty="0" smtClean="0"/>
              <a:t>Modular structure allows to extend package to use other storing sources. The only dependency for C++ is </a:t>
            </a:r>
            <a:r>
              <a:rPr lang="en-US" dirty="0" err="1" smtClean="0"/>
              <a:t>libmysql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Managing is implemented for command line interface</a:t>
            </a:r>
          </a:p>
          <a:p>
            <a:r>
              <a:rPr lang="en-US" dirty="0" smtClean="0"/>
              <a:t>Web interface is in progress</a:t>
            </a:r>
          </a:p>
          <a:p>
            <a:r>
              <a:rPr lang="en-US" dirty="0" smtClean="0"/>
              <a:t>CCDB is at the Beta stage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8276" y="6343610"/>
            <a:ext cx="2289048" cy="365760"/>
          </a:xfrm>
        </p:spPr>
        <p:txBody>
          <a:bodyPr/>
          <a:lstStyle/>
          <a:p>
            <a:fld id="{90231927-408C-49A6-AA0E-E4B777926223}" type="datetime1">
              <a:rPr lang="en-US" smtClean="0"/>
              <a:t>2/10/2014</a:t>
            </a:fld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81200" y="6328370"/>
            <a:ext cx="383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Dmitry Romanov      romanov@jlab.org</a:t>
            </a:r>
            <a:endParaRPr lang="en-US" dirty="0"/>
          </a:p>
        </p:txBody>
      </p:sp>
      <p:pic>
        <p:nvPicPr>
          <p:cNvPr id="7" name="Picture 4" descr="http://upload.wikimedia.org/wikipedia/en/5/5a/Mephi_Logo_And_Ho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97" y="5951319"/>
            <a:ext cx="529194" cy="7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8370"/>
            <a:ext cx="1219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performance budget study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4196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Stick to </a:t>
            </a:r>
            <a:r>
              <a:rPr lang="en-US" b="1" dirty="0" smtClean="0">
                <a:solidFill>
                  <a:srgbClr val="C00000"/>
                </a:solidFill>
              </a:rPr>
              <a:t>1 second </a:t>
            </a:r>
            <a:r>
              <a:rPr lang="en-US" b="1" dirty="0" smtClean="0">
                <a:solidFill>
                  <a:srgbClr val="0070C0"/>
                </a:solidFill>
              </a:rPr>
              <a:t>to load calibration constants</a:t>
            </a:r>
          </a:p>
          <a:p>
            <a:r>
              <a:rPr lang="en-US" dirty="0" smtClean="0"/>
              <a:t>Data queries + network – 0.23 – 0.45 sec</a:t>
            </a:r>
          </a:p>
          <a:p>
            <a:r>
              <a:rPr lang="en-US" dirty="0" smtClean="0"/>
              <a:t>Framework overhead ~ 4%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Conclusion: </a:t>
            </a:r>
            <a:r>
              <a:rPr lang="en-US" b="1" dirty="0" smtClean="0">
                <a:solidFill>
                  <a:srgbClr val="0070C0"/>
                </a:solidFill>
              </a:rPr>
              <a:t>possible to keep in 1 second.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743043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1 100 000 records with data blobs; 50 double doubles (8 digits) for each blob.</a:t>
            </a:r>
          </a:p>
          <a:p>
            <a:r>
              <a:rPr lang="en-US" dirty="0" smtClean="0"/>
              <a:t>Queried randomly with 1100 requests.</a:t>
            </a:r>
          </a:p>
          <a:p>
            <a:r>
              <a:rPr lang="en-US" dirty="0" smtClean="0"/>
              <a:t>Core 2 Duo 1800 GHz, 2 Gb – 0.23 sec average</a:t>
            </a:r>
          </a:p>
          <a:p>
            <a:r>
              <a:rPr lang="en-US" dirty="0" smtClean="0"/>
              <a:t>Core i7 4 cores 2800 GHz, 8 Gb – 0.04 </a:t>
            </a:r>
            <a:r>
              <a:rPr lang="en-US" dirty="0"/>
              <a:t>sec </a:t>
            </a:r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2EE-A42E-4C9A-A67C-E322880CF359}" type="datetime1">
              <a:rPr lang="en-US" smtClean="0"/>
              <a:t>2/10/2014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values </a:t>
            </a:r>
            <a:r>
              <a:rPr lang="en-US" dirty="0" smtClean="0"/>
              <a:t>are grouped </a:t>
            </a:r>
            <a:r>
              <a:rPr lang="en-US" dirty="0"/>
              <a:t>in </a:t>
            </a:r>
            <a:r>
              <a:rPr lang="en-US" dirty="0" smtClean="0"/>
              <a:t>sets. 1 to 10k </a:t>
            </a:r>
            <a:r>
              <a:rPr lang="en-US" dirty="0"/>
              <a:t>values </a:t>
            </a:r>
            <a:r>
              <a:rPr lang="en-US" dirty="0" smtClean="0"/>
              <a:t>per </a:t>
            </a:r>
            <a:r>
              <a:rPr lang="en-US" dirty="0"/>
              <a:t>a single </a:t>
            </a:r>
            <a:r>
              <a:rPr lang="en-US" dirty="0" smtClean="0"/>
              <a:t>set.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number - less </a:t>
            </a:r>
            <a:r>
              <a:rPr lang="en-US" dirty="0"/>
              <a:t>than 10 </a:t>
            </a:r>
            <a:r>
              <a:rPr lang="en-US" dirty="0" err="1"/>
              <a:t>ms</a:t>
            </a:r>
            <a:r>
              <a:rPr lang="en-US" dirty="0"/>
              <a:t> using a 1 Gigabit </a:t>
            </a:r>
            <a:r>
              <a:rPr lang="en-US" dirty="0" smtClean="0"/>
              <a:t>connection.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should </a:t>
            </a:r>
            <a:r>
              <a:rPr lang="en-US" dirty="0" smtClean="0"/>
              <a:t>- less </a:t>
            </a:r>
            <a:r>
              <a:rPr lang="en-US" dirty="0"/>
              <a:t>than 1 second under similar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2/10/2014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461184"/>
            <a:ext cx="1678067" cy="87464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 API</a:t>
            </a:r>
          </a:p>
          <a:p>
            <a:pPr algn="ctr"/>
            <a:r>
              <a:rPr lang="en-US" dirty="0" smtClean="0"/>
              <a:t>C++</a:t>
            </a:r>
            <a:endParaRPr lang="ru-RU" dirty="0"/>
          </a:p>
        </p:txBody>
      </p:sp>
      <p:sp>
        <p:nvSpPr>
          <p:cNvPr id="7" name="Прямоугольник 16"/>
          <p:cNvSpPr/>
          <p:nvPr/>
        </p:nvSpPr>
        <p:spPr>
          <a:xfrm>
            <a:off x="3187391" y="1524000"/>
            <a:ext cx="1847649" cy="8232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API</a:t>
            </a:r>
            <a:br>
              <a:rPr lang="en-US" dirty="0" smtClean="0"/>
            </a:br>
            <a:r>
              <a:rPr lang="en-US" sz="1200" dirty="0" smtClean="0"/>
              <a:t>(C++ API wrapping)</a:t>
            </a:r>
            <a:endParaRPr lang="ru-RU" dirty="0"/>
          </a:p>
        </p:txBody>
      </p:sp>
      <p:sp>
        <p:nvSpPr>
          <p:cNvPr id="8" name="Стрелка вправо 24"/>
          <p:cNvSpPr/>
          <p:nvPr/>
        </p:nvSpPr>
        <p:spPr>
          <a:xfrm rot="16200000">
            <a:off x="3379638" y="1044958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24"/>
          <p:cNvSpPr/>
          <p:nvPr/>
        </p:nvSpPr>
        <p:spPr>
          <a:xfrm rot="16200000">
            <a:off x="4297647" y="1029686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24"/>
          <p:cNvSpPr/>
          <p:nvPr/>
        </p:nvSpPr>
        <p:spPr>
          <a:xfrm>
            <a:off x="2122064" y="1757217"/>
            <a:ext cx="971529" cy="2825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59046" y="1449168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SWIG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22064" y="1423084"/>
            <a:ext cx="4961743" cy="990600"/>
            <a:chOff x="979766" y="2781300"/>
            <a:chExt cx="4961743" cy="990600"/>
          </a:xfrm>
        </p:grpSpPr>
        <p:sp>
          <p:nvSpPr>
            <p:cNvPr id="12" name="Rectangle 11"/>
            <p:cNvSpPr/>
            <p:nvPr/>
          </p:nvSpPr>
          <p:spPr>
            <a:xfrm>
              <a:off x="1270351" y="2781300"/>
              <a:ext cx="636438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.i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8719" y="2781300"/>
              <a:ext cx="1059296" cy="990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SWIG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69946" y="2781300"/>
              <a:ext cx="1278254" cy="990600"/>
            </a:xfrm>
            <a:prstGeom prst="roundRect">
              <a:avLst>
                <a:gd name="adj" fmla="val 7143"/>
              </a:avLst>
            </a:prstGeom>
            <a:solidFill>
              <a:srgbClr val="2D59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ccdb_py.so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8200" y="2781300"/>
              <a:ext cx="990600" cy="990600"/>
            </a:xfrm>
            <a:prstGeom prst="roundRect">
              <a:avLst>
                <a:gd name="adj" fmla="val 7143"/>
              </a:avLst>
            </a:prstGeom>
            <a:solidFill>
              <a:srgbClr val="2D59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ccdb.py</a:t>
              </a:r>
              <a:endParaRPr lang="en-US" dirty="0"/>
            </a:p>
          </p:txBody>
        </p:sp>
        <p:sp>
          <p:nvSpPr>
            <p:cNvPr id="18" name="Стрелка вправо 24"/>
            <p:cNvSpPr/>
            <p:nvPr/>
          </p:nvSpPr>
          <p:spPr>
            <a:xfrm>
              <a:off x="1906789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4"/>
            <p:cNvSpPr/>
            <p:nvPr/>
          </p:nvSpPr>
          <p:spPr>
            <a:xfrm>
              <a:off x="3168015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4"/>
            <p:cNvSpPr/>
            <p:nvPr/>
          </p:nvSpPr>
          <p:spPr>
            <a:xfrm>
              <a:off x="5739579" y="3130548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4"/>
            <p:cNvSpPr/>
            <p:nvPr/>
          </p:nvSpPr>
          <p:spPr>
            <a:xfrm>
              <a:off x="979766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3883" y="4038600"/>
            <a:ext cx="446789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 to use SWIG?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 SWIG interface files .h</a:t>
            </a:r>
            <a:br>
              <a:rPr lang="en-US" dirty="0" smtClean="0"/>
            </a:br>
            <a:r>
              <a:rPr lang="en-US" dirty="0" smtClean="0"/>
              <a:t>(it is headers without private members)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SWIG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C++ wrapping source files, </a:t>
            </a:r>
            <a:r>
              <a:rPr lang="en-US" dirty="0" err="1" smtClean="0"/>
              <a:t>compale</a:t>
            </a:r>
            <a:r>
              <a:rPr lang="en-US" dirty="0" smtClean="0"/>
              <a:t> it.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library in target language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3686551" y="2514600"/>
            <a:ext cx="146482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4542" y="2667000"/>
            <a:ext cx="3276600" cy="3133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CREATE Wrapping for any of languages: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Allegro, CL, C#, CFFI, CLISP, Chicken, Go, Guile, Java, </a:t>
            </a:r>
            <a:r>
              <a:rPr lang="en-US" dirty="0" err="1" smtClean="0">
                <a:solidFill>
                  <a:schemeClr val="tx1"/>
                </a:solidFill>
              </a:rPr>
              <a:t>Lua</a:t>
            </a:r>
            <a:r>
              <a:rPr lang="en-US" dirty="0" smtClean="0">
                <a:solidFill>
                  <a:schemeClr val="tx1"/>
                </a:solidFill>
              </a:rPr>
              <a:t>, Modula-3, </a:t>
            </a:r>
            <a:r>
              <a:rPr lang="en-US" dirty="0" err="1" smtClean="0">
                <a:solidFill>
                  <a:schemeClr val="tx1"/>
                </a:solidFill>
              </a:rPr>
              <a:t>Mzscheme</a:t>
            </a:r>
            <a:r>
              <a:rPr lang="en-US" dirty="0" smtClean="0">
                <a:solidFill>
                  <a:schemeClr val="tx1"/>
                </a:solidFill>
              </a:rPr>
              <a:t>, OCAML, Octave, Perl, PHP, Python, R, Ruby, </a:t>
            </a:r>
            <a:r>
              <a:rPr lang="en-US" dirty="0" err="1" smtClean="0">
                <a:solidFill>
                  <a:schemeClr val="tx1"/>
                </a:solidFill>
              </a:rPr>
              <a:t>Tcl</a:t>
            </a:r>
            <a:r>
              <a:rPr lang="en-US" dirty="0" smtClean="0">
                <a:solidFill>
                  <a:schemeClr val="tx1"/>
                </a:solidFill>
              </a:rPr>
              <a:t>, UFFI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3115270"/>
            <a:ext cx="342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SWIG - </a:t>
            </a:r>
            <a:r>
              <a:rPr lang="en-US" dirty="0"/>
              <a:t>is an interface compiler that connects programs written in C and C++ with scripting languages</a:t>
            </a:r>
          </a:p>
        </p:txBody>
      </p:sp>
    </p:spTree>
    <p:extLst>
      <p:ext uri="{BB962C8B-B14F-4D97-AF65-F5344CB8AC3E}">
        <p14:creationId xmlns:p14="http://schemas.microsoft.com/office/powerpoint/2010/main" val="17183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44 L 0.43368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E680-8F32-4DBB-B322-90D1C0B3389E}" type="datetime1">
              <a:rPr lang="en-US" smtClean="0"/>
              <a:t>2/11/2014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58684" y="1284511"/>
            <a:ext cx="1909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/target/position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93338"/>
              </p:ext>
            </p:extLst>
          </p:nvPr>
        </p:nvGraphicFramePr>
        <p:xfrm>
          <a:off x="1458684" y="1612900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74"/>
          <p:cNvSpPr/>
          <p:nvPr/>
        </p:nvSpPr>
        <p:spPr>
          <a:xfrm>
            <a:off x="1458684" y="1308100"/>
            <a:ext cx="16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Target position </a:t>
            </a:r>
            <a:endParaRPr lang="ru-RU" dirty="0"/>
          </a:p>
        </p:txBody>
      </p:sp>
      <p:graphicFrame>
        <p:nvGraphicFramePr>
          <p:cNvPr id="14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5990"/>
              </p:ext>
            </p:extLst>
          </p:nvPr>
        </p:nvGraphicFramePr>
        <p:xfrm>
          <a:off x="1458684" y="19177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double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double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double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7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505200"/>
            <a:ext cx="8001000" cy="2575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Data presented as tables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dentified by /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name/paths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Run ranges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Versions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Branching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No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Delete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by adding new versions) 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56071"/>
              </p:ext>
            </p:extLst>
          </p:nvPr>
        </p:nvGraphicFramePr>
        <p:xfrm>
          <a:off x="1524000" y="160020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E680-8F32-4DBB-B322-90D1C0B3389E}" type="datetime1">
              <a:rPr lang="en-US" smtClean="0"/>
              <a:t>2/10/2014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85228"/>
              </p:ext>
            </p:extLst>
          </p:nvPr>
        </p:nvGraphicFramePr>
        <p:xfrm>
          <a:off x="1524000" y="160020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77675"/>
              </p:ext>
            </p:extLst>
          </p:nvPr>
        </p:nvGraphicFramePr>
        <p:xfrm>
          <a:off x="1524000" y="1600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11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31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1143000"/>
            <a:ext cx="149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/path/name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143000"/>
            <a:ext cx="1909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/target/position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147313"/>
            <a:ext cx="2220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/TOF/timing/offset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Блок-схема: процесс 90"/>
          <p:cNvSpPr/>
          <p:nvPr/>
        </p:nvSpPr>
        <p:spPr>
          <a:xfrm>
            <a:off x="1066800" y="1295400"/>
            <a:ext cx="2590800" cy="6858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Versioning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-1029494" y="3619500"/>
            <a:ext cx="3124994" cy="79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338072" y="330987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Time line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95400" y="1600200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2002"/>
              </p:ext>
            </p:extLst>
          </p:nvPr>
        </p:nvGraphicFramePr>
        <p:xfrm>
          <a:off x="1295400" y="23622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95400" y="30480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295400" y="39624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5" name="Прямая со стрелкой 44"/>
          <p:cNvCxnSpPr/>
          <p:nvPr/>
        </p:nvCxnSpPr>
        <p:spPr>
          <a:xfrm rot="5400000">
            <a:off x="2247900" y="2171700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248694" y="28567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9200" y="21336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01/15/2011</a:t>
            </a:r>
            <a:endParaRPr lang="ru-RU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1219200" y="28194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02/03/2011</a:t>
            </a:r>
            <a:endParaRPr lang="ru-RU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1219200" y="37338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04/12/2014</a:t>
            </a:r>
            <a:endParaRPr lang="ru-RU" sz="105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95400" y="1295400"/>
            <a:ext cx="17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/target/position </a:t>
            </a:r>
            <a:endParaRPr lang="ru-RU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2134394" y="3657600"/>
            <a:ext cx="456406" cy="79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027-7B9F-41AD-89FF-EF4C00E0C0C1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38200" y="5391388"/>
            <a:ext cx="594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</a:t>
            </a:r>
            <a:r>
              <a:rPr lang="en-US" dirty="0" smtClean="0"/>
              <a:t>      </a:t>
            </a:r>
            <a:r>
              <a:rPr lang="en-US" dirty="0" smtClean="0"/>
              <a:t>/</a:t>
            </a:r>
            <a:r>
              <a:rPr lang="en-US" dirty="0"/>
              <a:t>target/position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</a:t>
            </a:r>
            <a:r>
              <a:rPr lang="en-US" dirty="0" smtClean="0"/>
              <a:t>0 </a:t>
            </a:r>
            <a:r>
              <a:rPr lang="en-US" dirty="0" smtClean="0"/>
              <a:t>;   </a:t>
            </a:r>
            <a:r>
              <a:rPr lang="en-US" dirty="0" smtClean="0"/>
              <a:t>0 </a:t>
            </a:r>
            <a:r>
              <a:rPr lang="en-US" dirty="0" smtClean="0"/>
              <a:t>;   </a:t>
            </a:r>
            <a:r>
              <a:rPr lang="en-US" dirty="0" smtClean="0"/>
              <a:t>0;</a:t>
            </a:r>
            <a:endParaRPr lang="ru-RU" dirty="0"/>
          </a:p>
        </p:txBody>
      </p:sp>
      <p:sp>
        <p:nvSpPr>
          <p:cNvPr id="41" name="Прямоугольник 35"/>
          <p:cNvSpPr/>
          <p:nvPr/>
        </p:nvSpPr>
        <p:spPr>
          <a:xfrm>
            <a:off x="838200" y="5390594"/>
            <a:ext cx="594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</a:t>
            </a:r>
            <a:r>
              <a:rPr lang="en-US" dirty="0" smtClean="0"/>
              <a:t>      </a:t>
            </a:r>
            <a:r>
              <a:rPr lang="en-US" dirty="0" smtClean="0"/>
              <a:t>/</a:t>
            </a:r>
            <a:r>
              <a:rPr lang="en-US" dirty="0"/>
              <a:t>target/position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1.1 ;   1.2 ;   1.3;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838200" y="5390594"/>
            <a:ext cx="420394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</a:t>
            </a:r>
            <a:r>
              <a:rPr lang="en-US" dirty="0" smtClean="0"/>
              <a:t>:       </a:t>
            </a:r>
            <a:r>
              <a:rPr lang="en-US" dirty="0"/>
              <a:t>/target/position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1.11 ;   1.22 ;   1.33;</a:t>
            </a:r>
            <a:endParaRPr lang="ru-RU" dirty="0"/>
          </a:p>
        </p:txBody>
      </p:sp>
      <p:sp>
        <p:nvSpPr>
          <p:cNvPr id="39" name="Прямоугольник 91"/>
          <p:cNvSpPr/>
          <p:nvPr/>
        </p:nvSpPr>
        <p:spPr>
          <a:xfrm>
            <a:off x="838200" y="5397064"/>
            <a:ext cx="518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</a:t>
            </a:r>
            <a:r>
              <a:rPr lang="en-US" dirty="0" smtClean="0"/>
              <a:t>     </a:t>
            </a:r>
            <a:r>
              <a:rPr lang="en-US" dirty="0" smtClean="0"/>
              <a:t>/</a:t>
            </a:r>
            <a:r>
              <a:rPr lang="en-US" dirty="0"/>
              <a:t>target/position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C00000"/>
                </a:solidFill>
              </a:rPr>
              <a:t>time:</a:t>
            </a:r>
            <a:r>
              <a:rPr lang="en-US" dirty="0" smtClean="0"/>
              <a:t> 2011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</a:t>
            </a:r>
            <a:r>
              <a:rPr lang="en-US" dirty="0" smtClean="0"/>
              <a:t>1.1 </a:t>
            </a:r>
            <a:r>
              <a:rPr lang="en-US" dirty="0" smtClean="0"/>
              <a:t>;   </a:t>
            </a:r>
            <a:r>
              <a:rPr lang="en-US" dirty="0" smtClean="0"/>
              <a:t>1.2 </a:t>
            </a:r>
            <a:r>
              <a:rPr lang="en-US" dirty="0" smtClean="0"/>
              <a:t>;   </a:t>
            </a:r>
            <a:r>
              <a:rPr lang="en-US" dirty="0" smtClean="0"/>
              <a:t>1.3;</a:t>
            </a:r>
            <a:endParaRPr lang="ru-RU" dirty="0"/>
          </a:p>
        </p:txBody>
      </p:sp>
      <p:sp>
        <p:nvSpPr>
          <p:cNvPr id="40" name="Прямоугольник 91"/>
          <p:cNvSpPr/>
          <p:nvPr/>
        </p:nvSpPr>
        <p:spPr>
          <a:xfrm>
            <a:off x="838200" y="5402740"/>
            <a:ext cx="518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</a:t>
            </a:r>
            <a:r>
              <a:rPr lang="en-US" dirty="0" smtClean="0"/>
              <a:t>:      </a:t>
            </a:r>
            <a:r>
              <a:rPr lang="en-US" dirty="0"/>
              <a:t>/target/position       </a:t>
            </a:r>
            <a:r>
              <a:rPr lang="en-US" b="1" dirty="0" smtClean="0">
                <a:solidFill>
                  <a:srgbClr val="C00000"/>
                </a:solidFill>
              </a:rPr>
              <a:t>time:</a:t>
            </a:r>
            <a:r>
              <a:rPr lang="en-US" dirty="0" smtClean="0"/>
              <a:t> 2011-01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</a:t>
            </a:r>
            <a:r>
              <a:rPr lang="en-US" dirty="0" smtClean="0"/>
              <a:t>0;   0 </a:t>
            </a:r>
            <a:r>
              <a:rPr lang="en-US" dirty="0" smtClean="0"/>
              <a:t>;   </a:t>
            </a:r>
            <a:r>
              <a:rPr lang="en-US" dirty="0" smtClean="0"/>
              <a:t>0;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5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36" grpId="0" animBg="1"/>
      <p:bldP spid="41" grpId="0" animBg="1"/>
      <p:bldP spid="9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Блок-схема: процесс 90"/>
          <p:cNvSpPr/>
          <p:nvPr/>
        </p:nvSpPr>
        <p:spPr>
          <a:xfrm>
            <a:off x="1066800" y="1295400"/>
            <a:ext cx="2590800" cy="6858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ranges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2606" y="2514600"/>
            <a:ext cx="0" cy="266779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40102" y="330987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Time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95400" y="1600200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16149" y="2540641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01/15/2011</a:t>
            </a:r>
            <a:endParaRPr lang="ru-RU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2471372" y="3345462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02/03/2013</a:t>
            </a:r>
            <a:endParaRPr lang="ru-RU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4693216" y="3364568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02</a:t>
            </a:r>
            <a:r>
              <a:rPr lang="en-US" sz="1050" dirty="0" smtClean="0"/>
              <a:t>/03/2013</a:t>
            </a:r>
            <a:endParaRPr lang="ru-RU" sz="105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95400" y="1295400"/>
            <a:ext cx="17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/target/position 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027-7B9F-41AD-89FF-EF4C00E0C0C1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1" name="Прямоугольник 35"/>
          <p:cNvSpPr/>
          <p:nvPr/>
        </p:nvSpPr>
        <p:spPr>
          <a:xfrm>
            <a:off x="509826" y="5573782"/>
            <a:ext cx="5943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</a:t>
            </a:r>
            <a:r>
              <a:rPr lang="en-US" dirty="0" smtClean="0"/>
              <a:t>      </a:t>
            </a:r>
            <a:r>
              <a:rPr lang="en-US" dirty="0" smtClean="0"/>
              <a:t>/target/position   </a:t>
            </a:r>
            <a:r>
              <a:rPr lang="en-US" b="1" dirty="0" smtClean="0">
                <a:solidFill>
                  <a:srgbClr val="C00000"/>
                </a:solidFill>
              </a:rPr>
              <a:t>run</a:t>
            </a:r>
            <a:r>
              <a:rPr lang="en-US" dirty="0" smtClean="0"/>
              <a:t>: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</a:t>
            </a:r>
            <a:r>
              <a:rPr lang="en-US" dirty="0" smtClean="0"/>
              <a:t>0 </a:t>
            </a:r>
            <a:r>
              <a:rPr lang="en-US" dirty="0" smtClean="0"/>
              <a:t>;   </a:t>
            </a:r>
            <a:r>
              <a:rPr lang="en-US" dirty="0" smtClean="0"/>
              <a:t>0 </a:t>
            </a:r>
            <a:r>
              <a:rPr lang="en-US" dirty="0" smtClean="0"/>
              <a:t>;   </a:t>
            </a:r>
            <a:r>
              <a:rPr lang="en-US" dirty="0" smtClean="0"/>
              <a:t>0;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2606" y="5576330"/>
            <a:ext cx="473119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</a:t>
            </a:r>
            <a:r>
              <a:rPr lang="en-US" dirty="0" smtClean="0"/>
              <a:t>:       </a:t>
            </a:r>
            <a:r>
              <a:rPr lang="en-US" dirty="0"/>
              <a:t>/</a:t>
            </a:r>
            <a:r>
              <a:rPr lang="en-US" dirty="0" smtClean="0"/>
              <a:t>target/position   </a:t>
            </a:r>
            <a:r>
              <a:rPr lang="en-US" b="1" dirty="0" smtClean="0">
                <a:solidFill>
                  <a:srgbClr val="C00000"/>
                </a:solidFill>
              </a:rPr>
              <a:t>run</a:t>
            </a:r>
            <a:r>
              <a:rPr lang="en-US" dirty="0" smtClean="0"/>
              <a:t>: 23000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1.11 ;   1.22 ;   1.33;</a:t>
            </a:r>
            <a:endParaRPr lang="ru-RU" dirty="0"/>
          </a:p>
        </p:txBody>
      </p:sp>
      <p:sp>
        <p:nvSpPr>
          <p:cNvPr id="39" name="Прямоугольник 91"/>
          <p:cNvSpPr/>
          <p:nvPr/>
        </p:nvSpPr>
        <p:spPr>
          <a:xfrm>
            <a:off x="509826" y="5573782"/>
            <a:ext cx="634559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</a:t>
            </a:r>
            <a:r>
              <a:rPr lang="en-US" dirty="0" smtClean="0"/>
              <a:t>     </a:t>
            </a:r>
            <a:r>
              <a:rPr lang="en-US" dirty="0" smtClean="0"/>
              <a:t>/</a:t>
            </a:r>
            <a:r>
              <a:rPr lang="en-US" dirty="0"/>
              <a:t>target/position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run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tx1"/>
                </a:solidFill>
              </a:rPr>
              <a:t>23000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C00000"/>
                </a:solidFill>
              </a:rPr>
              <a:t>time:</a:t>
            </a:r>
            <a:r>
              <a:rPr lang="en-US" dirty="0" smtClean="0"/>
              <a:t> 2011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</a:t>
            </a:r>
            <a:r>
              <a:rPr lang="en-US" dirty="0" smtClean="0"/>
              <a:t>0 </a:t>
            </a:r>
            <a:r>
              <a:rPr lang="en-US" dirty="0" smtClean="0"/>
              <a:t>;   </a:t>
            </a:r>
            <a:r>
              <a:rPr lang="en-US" dirty="0" smtClean="0"/>
              <a:t>0 </a:t>
            </a:r>
            <a:r>
              <a:rPr lang="en-US" dirty="0" smtClean="0"/>
              <a:t>;   </a:t>
            </a:r>
            <a:r>
              <a:rPr lang="en-US" dirty="0" smtClean="0"/>
              <a:t>0;</a:t>
            </a:r>
            <a:endParaRPr lang="ru-RU" dirty="0"/>
          </a:p>
        </p:txBody>
      </p:sp>
      <p:cxnSp>
        <p:nvCxnSpPr>
          <p:cNvPr id="25" name="Прямая со стрелкой 4"/>
          <p:cNvCxnSpPr/>
          <p:nvPr/>
        </p:nvCxnSpPr>
        <p:spPr>
          <a:xfrm>
            <a:off x="532606" y="2514600"/>
            <a:ext cx="7849394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64854" y="202699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Run number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223528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</a:t>
            </a:r>
            <a:endParaRPr lang="ru-RU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2361406" y="2269372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10000</a:t>
            </a:r>
            <a:endParaRPr lang="ru-RU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4442087" y="2249332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</a:t>
            </a:r>
            <a:r>
              <a:rPr lang="en-US" sz="1050" dirty="0" smtClean="0"/>
              <a:t>0000</a:t>
            </a:r>
            <a:endParaRPr lang="ru-RU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684687" y="2266977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30000</a:t>
            </a:r>
            <a:endParaRPr lang="ru-R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8532017" y="2205967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inf</a:t>
            </a:r>
            <a:endParaRPr lang="ru-RU" sz="1050" dirty="0"/>
          </a:p>
        </p:txBody>
      </p:sp>
      <p:sp>
        <p:nvSpPr>
          <p:cNvPr id="12" name="Rectangle 11"/>
          <p:cNvSpPr/>
          <p:nvPr/>
        </p:nvSpPr>
        <p:spPr>
          <a:xfrm>
            <a:off x="572627" y="2779953"/>
            <a:ext cx="7769352" cy="4334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0 - </a:t>
            </a:r>
            <a:r>
              <a:rPr lang="en-US" dirty="0" err="1" smtClean="0"/>
              <a:t>inf</a:t>
            </a:r>
            <a:endParaRPr lang="en-US" dirty="0"/>
          </a:p>
        </p:txBody>
      </p:sp>
      <p:graphicFrame>
        <p:nvGraphicFramePr>
          <p:cNvPr id="38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26647"/>
              </p:ext>
            </p:extLst>
          </p:nvPr>
        </p:nvGraphicFramePr>
        <p:xfrm>
          <a:off x="612648" y="2841503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1676401" y="3560524"/>
            <a:ext cx="3024592" cy="5553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702461" y="3560524"/>
            <a:ext cx="3639518" cy="5553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75962"/>
              </p:ext>
            </p:extLst>
          </p:nvPr>
        </p:nvGraphicFramePr>
        <p:xfrm>
          <a:off x="1823917" y="3685881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73479"/>
              </p:ext>
            </p:extLst>
          </p:nvPr>
        </p:nvGraphicFramePr>
        <p:xfrm>
          <a:off x="4912563" y="3680339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8" name="Прямая со стрелкой 44"/>
          <p:cNvCxnSpPr/>
          <p:nvPr/>
        </p:nvCxnSpPr>
        <p:spPr>
          <a:xfrm flipH="1" flipV="1">
            <a:off x="743318" y="3213384"/>
            <a:ext cx="1588" cy="1904287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6"/>
          <p:cNvCxnSpPr/>
          <p:nvPr/>
        </p:nvCxnSpPr>
        <p:spPr>
          <a:xfrm flipV="1">
            <a:off x="5520145" y="3213384"/>
            <a:ext cx="11762" cy="1992621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76"/>
          <p:cNvCxnSpPr/>
          <p:nvPr/>
        </p:nvCxnSpPr>
        <p:spPr>
          <a:xfrm flipV="1">
            <a:off x="5531907" y="4155214"/>
            <a:ext cx="0" cy="1051579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41" grpId="0" animBg="1"/>
      <p:bldP spid="92" grpId="0" animBg="1"/>
      <p:bldP spid="39" grpId="0" animBg="1"/>
      <p:bldP spid="12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(Branching)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2/11/2014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/FCAL/gains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/FCAL/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timing_offsets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/FCAL/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block_quality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/FCAL/alignment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/FCAL/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shower_calib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timing_offsets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timing_scales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/TOF/pedestals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/TOF/gains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timewalk_parms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module_alignment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module_sizes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886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/TOF/pedestals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/TOF/gains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88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/TOF/pedestals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307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default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307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1307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fluka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3848" y="1499725"/>
            <a:ext cx="38404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34000" y="1499725"/>
            <a:ext cx="38404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Другая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14279</TotalTime>
  <Words>2113</Words>
  <Application>Microsoft Office PowerPoint</Application>
  <PresentationFormat>On-screen Show (4:3)</PresentationFormat>
  <Paragraphs>773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Narrow</vt:lpstr>
      <vt:lpstr>Calibri</vt:lpstr>
      <vt:lpstr>Consolas</vt:lpstr>
      <vt:lpstr>Courier New</vt:lpstr>
      <vt:lpstr>Wingdings</vt:lpstr>
      <vt:lpstr>Wingdings 3</vt:lpstr>
      <vt:lpstr>Начальная</vt:lpstr>
      <vt:lpstr>CCDB - Calibration database</vt:lpstr>
      <vt:lpstr>Essential</vt:lpstr>
      <vt:lpstr>Calibration Constants Data Base package</vt:lpstr>
      <vt:lpstr>CCDB Infrastructure</vt:lpstr>
      <vt:lpstr>Basic concepts</vt:lpstr>
      <vt:lpstr>Basic concepts</vt:lpstr>
      <vt:lpstr>Versioning</vt:lpstr>
      <vt:lpstr>Run ranges</vt:lpstr>
      <vt:lpstr>Variations (Branching)</vt:lpstr>
      <vt:lpstr>Branching and versioning</vt:lpstr>
      <vt:lpstr>Database infrastructure</vt:lpstr>
      <vt:lpstr>Files vs Databases</vt:lpstr>
      <vt:lpstr>SQLite to go OFFLine</vt:lpstr>
      <vt:lpstr>Database infrastructure</vt:lpstr>
      <vt:lpstr>CCDB shell and command line tools</vt:lpstr>
      <vt:lpstr>CCDB interactive shell</vt:lpstr>
      <vt:lpstr>Web Site</vt:lpstr>
      <vt:lpstr>Authentication</vt:lpstr>
      <vt:lpstr>Expandible</vt:lpstr>
      <vt:lpstr>Thank You!</vt:lpstr>
      <vt:lpstr>Backup slides</vt:lpstr>
      <vt:lpstr>Database layout structure</vt:lpstr>
      <vt:lpstr>C++ design levels</vt:lpstr>
      <vt:lpstr>User API in action</vt:lpstr>
      <vt:lpstr>Code example</vt:lpstr>
      <vt:lpstr>C++ and JANA interface</vt:lpstr>
      <vt:lpstr>Multi Threading</vt:lpstr>
      <vt:lpstr>Simple synchronization</vt:lpstr>
      <vt:lpstr>Simple synchronization 2</vt:lpstr>
      <vt:lpstr>Synchronization</vt:lpstr>
      <vt:lpstr>Getting threads</vt:lpstr>
      <vt:lpstr>Performance budget </vt:lpstr>
      <vt:lpstr>CCDB shell and command line tools</vt:lpstr>
      <vt:lpstr>CCDB text files</vt:lpstr>
      <vt:lpstr>Database layout structure</vt:lpstr>
      <vt:lpstr>MySQL database layout</vt:lpstr>
      <vt:lpstr>Searching over particular cell</vt:lpstr>
      <vt:lpstr>Indexing technique</vt:lpstr>
      <vt:lpstr>Overall package design</vt:lpstr>
      <vt:lpstr>SQLite</vt:lpstr>
      <vt:lpstr>Unit testing</vt:lpstr>
      <vt:lpstr>Command line tools implementation</vt:lpstr>
      <vt:lpstr>Web interface approach</vt:lpstr>
      <vt:lpstr>What is JQuery?</vt:lpstr>
      <vt:lpstr>Web interface</vt:lpstr>
      <vt:lpstr>Conclusion</vt:lpstr>
      <vt:lpstr>Old performance budget study</vt:lpstr>
      <vt:lpstr>SWIG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DmitryRA</dc:creator>
  <cp:lastModifiedBy>Dmitry</cp:lastModifiedBy>
  <cp:revision>631</cp:revision>
  <dcterms:created xsi:type="dcterms:W3CDTF">2010-09-21T02:30:09Z</dcterms:created>
  <dcterms:modified xsi:type="dcterms:W3CDTF">2014-02-11T19:26:12Z</dcterms:modified>
</cp:coreProperties>
</file>