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_rels/notesSlide11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9.xml.rels" ContentType="application/vnd.openxmlformats-package.relationships+xml"/>
  <Override PartName="/ppt/notesSlides/_rels/notesSlide8.xml.rels" ContentType="application/vnd.openxmlformats-package.relationships+xml"/>
  <Override PartName="/ppt/notesSlides/_rels/notesSlide7.xml.rels" ContentType="application/vnd.openxmlformats-package.relationships+xml"/>
  <Override PartName="/ppt/notesSlides/_rels/notesSlide6.xml.rels" ContentType="application/vnd.openxmlformats-package.relationships+xml"/>
  <Override PartName="/ppt/notesSlides/_rels/notesSlide4.xml.rels" ContentType="application/vnd.openxmlformats-package.relationships+xml"/>
  <Override PartName="/ppt/notesSlides/_rels/notesSlide3.xml.rels" ContentType="application/vnd.openxmlformats-package.relationships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7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14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_rels/slideLayout59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media/image36.png" ContentType="image/png"/>
  <Override PartName="/ppt/media/image35.png" ContentType="image/png"/>
  <Override PartName="/ppt/media/image32.png" ContentType="image/png"/>
  <Override PartName="/ppt/media/image31.png" ContentType="image/png"/>
  <Override PartName="/ppt/media/image30.png" ContentType="image/png"/>
  <Override PartName="/ppt/media/image27.png" ContentType="image/png"/>
  <Override PartName="/ppt/media/image26.png" ContentType="image/png"/>
  <Override PartName="/ppt/media/image33.png" ContentType="image/png"/>
  <Override PartName="/ppt/media/image25.png" ContentType="image/png"/>
  <Override PartName="/ppt/media/image28.png" ContentType="image/png"/>
  <Override PartName="/ppt/media/image23.png" ContentType="image/png"/>
  <Override PartName="/ppt/media/image20.png" ContentType="image/png"/>
  <Override PartName="/ppt/media/image29.jpeg" ContentType="image/jpeg"/>
  <Override PartName="/ppt/media/image19.png" ContentType="image/png"/>
  <Override PartName="/ppt/media/image17.jpeg" ContentType="image/jpeg"/>
  <Override PartName="/ppt/media/image14.png" ContentType="image/png"/>
  <Override PartName="/ppt/media/image16.png" ContentType="image/png"/>
  <Override PartName="/ppt/media/image13.png" ContentType="image/png"/>
  <Override PartName="/ppt/media/image10.png" ContentType="image/png"/>
  <Override PartName="/ppt/media/image22.jpeg" ContentType="image/jpeg"/>
  <Override PartName="/ppt/media/image15.png" ContentType="image/png"/>
  <Override PartName="/ppt/media/image9.png" ContentType="image/png"/>
  <Override PartName="/ppt/media/image8.png" ContentType="image/png"/>
  <Override PartName="/ppt/media/image7.jpeg" ContentType="image/jpeg"/>
  <Override PartName="/ppt/media/image24.png" ContentType="image/png"/>
  <Override PartName="/ppt/media/image21.png" ContentType="image/png"/>
  <Override PartName="/ppt/media/image5.png" ContentType="image/png"/>
  <Override PartName="/ppt/media/image12.jpeg" ContentType="image/jpeg"/>
  <Override PartName="/ppt/media/image18.png" ContentType="image/png"/>
  <Override PartName="/ppt/media/image4.png" ContentType="image/png"/>
  <Override PartName="/ppt/media/image3.png" ContentType="image/png"/>
  <Override PartName="/ppt/media/image34.png" ContentType="image/png"/>
  <Override PartName="/ppt/media/image6.png" ContentType="image/png"/>
  <Override PartName="/ppt/media/image2.jpeg" ContentType="image/jpeg"/>
  <Override PartName="/ppt/media/image11.png" ContentType="image/png"/>
  <Override PartName="/ppt/media/image1.png" ContentType="image/png"/>
  <Override PartName="/ppt/slideMasters/_rels/slideMaster5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1.xml.rels" ContentType="application/vnd.openxmlformats-package.relationships+xml"/>
  <Override PartName="/ppt/slideMasters/slideMaster5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  <p:sldMasterId id="2147483687" r:id="rId5"/>
    <p:sldMasterId id="2147483700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6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/>
          <a:p>
            <a:r>
              <a:rPr lang="en-US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222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r>
              <a:rPr lang="en-US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223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224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225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F3FBE9C0-2995-4D08-AA3D-0526F322E947}" type="slidenum">
              <a:rPr lang="en-US" sz="1400">
                <a:latin typeface="Times New Roman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pPr>
              <a:lnSpc>
                <a:spcPct val="100000"/>
              </a:lnSpc>
            </a:pPr>
            <a:r>
              <a:rPr lang="en-US" sz="1200" strike="noStrike">
                <a:solidFill>
                  <a:srgbClr val="000000"/>
                </a:solidFill>
                <a:latin typeface="+mn-lt"/>
                <a:ea typeface="+mn-ea"/>
              </a:rPr>
              <a:t>conditional probability P(E|Ai) that a particle of a given type Ai causes a detector response E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302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70B83001-1FF0-4FDF-B7AF-13D6EB697A1C}" type="slidenum">
              <a:rPr lang="en-US" sz="1200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pPr>
              <a:lnSpc>
                <a:spcPct val="100000"/>
              </a:lnSpc>
            </a:pPr>
            <a:r>
              <a:rPr lang="en-US" sz="1200" strike="noStrike">
                <a:solidFill>
                  <a:srgbClr val="000000"/>
                </a:solidFill>
                <a:latin typeface="+mn-lt"/>
                <a:ea typeface="+mn-ea"/>
              </a:rPr>
              <a:t>conditional probability P(E|Ai) that a particle of a given type Ai causes a detector response E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304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324485A6-A26D-41E5-8159-17F782AA3407}" type="slidenum">
              <a:rPr lang="en-US" sz="1200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r>
              <a:rPr lang="en-US" sz="2000" strike="noStrike">
                <a:latin typeface="Arial"/>
              </a:rPr>
              <a:t>Reconstruction of detector sub-system using GEMC simulated data.  The detectors for which reconstruction is either done or ongoing are highlighted and I will now talk about the status of the reconstruction. </a:t>
            </a:r>
            <a:endParaRPr/>
          </a:p>
        </p:txBody>
      </p:sp>
      <p:sp>
        <p:nvSpPr>
          <p:cNvPr id="290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32029913-0B4F-4B49-9BF3-1C1E02015934}" type="slidenum">
              <a:rPr lang="en-US" sz="1200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endParaRPr/>
          </a:p>
          <a:p>
            <a:endParaRPr/>
          </a:p>
        </p:txBody>
      </p:sp>
      <p:sp>
        <p:nvSpPr>
          <p:cNvPr id="292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5BAF5C33-4541-44A8-BF36-27D4E8EED548}" type="slidenum">
              <a:rPr lang="en-US" sz="1200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4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C563DE41-0A43-4A2A-BEFC-A496F1019D5F}" type="slidenum">
              <a:rPr lang="en-US" sz="1200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6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DD542DBC-A927-4B3F-9FF8-BE7F19B4B9B0}" type="slidenum">
              <a:rPr lang="en-US" sz="1200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8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2FDEFC2D-E2BB-4096-AD3D-2AB5CAA1FE5A}" type="slidenum">
              <a:rPr lang="en-US" sz="1200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0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061B7D9D-A708-4FD0-9EED-1D3E998DC400}" type="slidenum">
              <a:rPr lang="en-US" sz="1200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png"/><Relationship Id="rId3" Type="http://schemas.openxmlformats.org/officeDocument/2006/relationships/image" Target="../media/image10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4.png"/><Relationship Id="rId3" Type="http://schemas.openxmlformats.org/officeDocument/2006/relationships/image" Target="../media/image15.png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19.png"/><Relationship Id="rId3" Type="http://schemas.openxmlformats.org/officeDocument/2006/relationships/image" Target="../media/image20.png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24.png"/><Relationship Id="rId3" Type="http://schemas.openxmlformats.org/officeDocument/2006/relationships/image" Target="../media/image25.png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41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42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1680" cy="6813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84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85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1680" cy="6813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30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31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4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4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1680" cy="6813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3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2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73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74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8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1680" cy="6813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9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1680" cy="6813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8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219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220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Relationship Id="rId9" Type="http://schemas.openxmlformats.org/officeDocument/2006/relationships/slideLayout" Target="../slideLayouts/slideLayout5.xml"/><Relationship Id="rId10" Type="http://schemas.openxmlformats.org/officeDocument/2006/relationships/slideLayout" Target="../slideLayouts/slideLayout6.xml"/><Relationship Id="rId11" Type="http://schemas.openxmlformats.org/officeDocument/2006/relationships/slideLayout" Target="../slideLayouts/slideLayout7.xml"/><Relationship Id="rId12" Type="http://schemas.openxmlformats.org/officeDocument/2006/relationships/slideLayout" Target="../slideLayouts/slideLayout8.xml"/><Relationship Id="rId13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6.png"/><Relationship Id="rId3" Type="http://schemas.openxmlformats.org/officeDocument/2006/relationships/image" Target="../media/image7.jpeg"/><Relationship Id="rId4" Type="http://schemas.openxmlformats.org/officeDocument/2006/relationships/image" Target="../media/image8.png"/><Relationship Id="rId5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5.xml"/><Relationship Id="rId8" Type="http://schemas.openxmlformats.org/officeDocument/2006/relationships/slideLayout" Target="../slideLayouts/slideLayout16.xml"/><Relationship Id="rId9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1.png"/><Relationship Id="rId3" Type="http://schemas.openxmlformats.org/officeDocument/2006/relationships/image" Target="../media/image12.jpeg"/><Relationship Id="rId4" Type="http://schemas.openxmlformats.org/officeDocument/2006/relationships/image" Target="../media/image13.png"/><Relationship Id="rId5" Type="http://schemas.openxmlformats.org/officeDocument/2006/relationships/slideLayout" Target="../slideLayouts/slideLayout25.xml"/><Relationship Id="rId6" Type="http://schemas.openxmlformats.org/officeDocument/2006/relationships/slideLayout" Target="../slideLayouts/slideLayout26.xml"/><Relationship Id="rId7" Type="http://schemas.openxmlformats.org/officeDocument/2006/relationships/slideLayout" Target="../slideLayouts/slideLayout27.xml"/><Relationship Id="rId8" Type="http://schemas.openxmlformats.org/officeDocument/2006/relationships/slideLayout" Target="../slideLayouts/slideLayout28.xml"/><Relationship Id="rId9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35.xml"/><Relationship Id="rId16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6.png"/><Relationship Id="rId3" Type="http://schemas.openxmlformats.org/officeDocument/2006/relationships/image" Target="../media/image17.jpeg"/><Relationship Id="rId4" Type="http://schemas.openxmlformats.org/officeDocument/2006/relationships/image" Target="../media/image18.png"/><Relationship Id="rId5" Type="http://schemas.openxmlformats.org/officeDocument/2006/relationships/slideLayout" Target="../slideLayouts/slideLayout37.xml"/><Relationship Id="rId6" Type="http://schemas.openxmlformats.org/officeDocument/2006/relationships/slideLayout" Target="../slideLayouts/slideLayout38.xml"/><Relationship Id="rId7" Type="http://schemas.openxmlformats.org/officeDocument/2006/relationships/slideLayout" Target="../slideLayouts/slideLayout39.xml"/><Relationship Id="rId8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46.xml"/><Relationship Id="rId15" Type="http://schemas.openxmlformats.org/officeDocument/2006/relationships/slideLayout" Target="../slideLayouts/slideLayout47.xml"/><Relationship Id="rId16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21.png"/><Relationship Id="rId3" Type="http://schemas.openxmlformats.org/officeDocument/2006/relationships/image" Target="../media/image22.jpeg"/><Relationship Id="rId4" Type="http://schemas.openxmlformats.org/officeDocument/2006/relationships/image" Target="../media/image23.png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58.xml"/><Relationship Id="rId15" Type="http://schemas.openxmlformats.org/officeDocument/2006/relationships/slideLayout" Target="../slideLayouts/slideLayout59.xml"/><Relationship Id="rId16" Type="http://schemas.openxmlformats.org/officeDocument/2006/relationships/slideLayout" Target="../slideLayouts/slideLayout60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1"/>
          <p:cNvSpPr/>
          <p:nvPr/>
        </p:nvSpPr>
        <p:spPr>
          <a:xfrm>
            <a:off x="0" y="822240"/>
            <a:ext cx="9144000" cy="0"/>
          </a:xfrm>
          <a:prstGeom prst="line">
            <a:avLst/>
          </a:prstGeom>
          <a:ln w="57240">
            <a:solidFill>
              <a:srgbClr val="00279f"/>
            </a:solidFill>
            <a:round/>
          </a:ln>
        </p:spPr>
      </p:sp>
      <p:sp>
        <p:nvSpPr>
          <p:cNvPr id="1" name="Line 2"/>
          <p:cNvSpPr/>
          <p:nvPr/>
        </p:nvSpPr>
        <p:spPr>
          <a:xfrm>
            <a:off x="0" y="6608520"/>
            <a:ext cx="9142200" cy="0"/>
          </a:xfrm>
          <a:prstGeom prst="line">
            <a:avLst/>
          </a:prstGeom>
          <a:ln w="101520">
            <a:solidFill>
              <a:srgbClr val="00279f"/>
            </a:solidFill>
            <a:round/>
          </a:ln>
        </p:spPr>
      </p:sp>
      <p:sp>
        <p:nvSpPr>
          <p:cNvPr id="2" name="CustomShape 3"/>
          <p:cNvSpPr/>
          <p:nvPr/>
        </p:nvSpPr>
        <p:spPr>
          <a:xfrm>
            <a:off x="2849400" y="6375240"/>
            <a:ext cx="4037760" cy="377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80000"/>
              </a:lnSpc>
            </a:pPr>
            <a:r>
              <a:rPr b="1" lang="en-US" sz="1000" strike="noStrike">
                <a:solidFill>
                  <a:srgbClr val="339966"/>
                </a:solidFill>
                <a:latin typeface="Arial"/>
                <a:ea typeface="ＭＳ Ｐゴシック"/>
              </a:rPr>
              <a:t>   </a:t>
            </a:r>
            <a:endParaRPr/>
          </a:p>
          <a:p>
            <a:pPr algn="ctr">
              <a:lnSpc>
                <a:spcPct val="80000"/>
              </a:lnSpc>
            </a:pPr>
            <a:r>
              <a:rPr b="1" lang="en-US" sz="1100" strike="noStrike">
                <a:solidFill>
                  <a:srgbClr val="339966"/>
                </a:solidFill>
                <a:latin typeface="Arial"/>
                <a:ea typeface="ＭＳ Ｐゴシック"/>
              </a:rPr>
              <a:t>Thomas Jefferson National Accelerator Facility</a:t>
            </a:r>
            <a:endParaRPr/>
          </a:p>
          <a:p>
            <a:pPr algn="ctr">
              <a:lnSpc>
                <a:spcPct val="80000"/>
              </a:lnSpc>
            </a:pPr>
            <a:endParaRPr/>
          </a:p>
        </p:txBody>
      </p:sp>
      <p:pic>
        <p:nvPicPr>
          <p:cNvPr id="3" name="Picture 9" descr=""/>
          <p:cNvPicPr/>
          <p:nvPr/>
        </p:nvPicPr>
        <p:blipFill>
          <a:blip r:embed="rId2"/>
          <a:stretch/>
        </p:blipFill>
        <p:spPr>
          <a:xfrm>
            <a:off x="7338960" y="6364440"/>
            <a:ext cx="1612080" cy="421560"/>
          </a:xfrm>
          <a:prstGeom prst="rect">
            <a:avLst/>
          </a:prstGeom>
          <a:ln>
            <a:noFill/>
          </a:ln>
        </p:spPr>
      </p:pic>
      <p:sp>
        <p:nvSpPr>
          <p:cNvPr id="4" name="CustomShape 4"/>
          <p:cNvSpPr/>
          <p:nvPr/>
        </p:nvSpPr>
        <p:spPr>
          <a:xfrm>
            <a:off x="6839280" y="6570720"/>
            <a:ext cx="572040" cy="9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/>
          <a:p>
            <a:pPr algn="ctr">
              <a:lnSpc>
                <a:spcPct val="100000"/>
              </a:lnSpc>
            </a:pPr>
            <a:r>
              <a:rPr b="1" lang="en-US" sz="600" strike="noStrike">
                <a:solidFill>
                  <a:srgbClr val="ffffff"/>
                </a:solidFill>
                <a:latin typeface="Arial"/>
                <a:ea typeface="ＭＳ Ｐゴシック"/>
              </a:rPr>
              <a:t>Page </a:t>
            </a:r>
            <a:fld id="{D6A0EDF7-D9F1-45E4-AE6A-E672BA240DD3}" type="slidenum">
              <a:rPr b="1" lang="en-US" sz="600" strike="noStrike">
                <a:solidFill>
                  <a:srgbClr val="ffffff"/>
                </a:solidFill>
                <a:latin typeface="Arial"/>
                <a:ea typeface="ＭＳ Ｐゴシック"/>
              </a:rPr>
              <a:t>&lt;number&gt;</a:t>
            </a:fld>
            <a:endParaRPr/>
          </a:p>
        </p:txBody>
      </p:sp>
      <p:pic>
        <p:nvPicPr>
          <p:cNvPr id="5" name="Picture 12" descr=""/>
          <p:cNvPicPr/>
          <p:nvPr/>
        </p:nvPicPr>
        <p:blipFill>
          <a:blip r:embed="rId3"/>
          <a:stretch/>
        </p:blipFill>
        <p:spPr>
          <a:xfrm>
            <a:off x="0" y="6324480"/>
            <a:ext cx="1294560" cy="532800"/>
          </a:xfrm>
          <a:prstGeom prst="rect">
            <a:avLst/>
          </a:prstGeom>
          <a:ln>
            <a:noFill/>
          </a:ln>
        </p:spPr>
      </p:pic>
      <p:pic>
        <p:nvPicPr>
          <p:cNvPr id="6" name="Picture 13" descr=""/>
          <p:cNvPicPr/>
          <p:nvPr/>
        </p:nvPicPr>
        <p:blipFill>
          <a:blip r:embed="rId4"/>
          <a:stretch/>
        </p:blipFill>
        <p:spPr>
          <a:xfrm>
            <a:off x="1600200" y="6375240"/>
            <a:ext cx="913680" cy="482040"/>
          </a:xfrm>
          <a:prstGeom prst="rect">
            <a:avLst/>
          </a:prstGeom>
          <a:ln>
            <a:noFill/>
          </a:ln>
        </p:spPr>
      </p:pic>
      <p:sp>
        <p:nvSpPr>
          <p:cNvPr id="7" name="PlaceHolder 5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520"/>
          </a:xfrm>
          <a:prstGeom prst="rect">
            <a:avLst/>
          </a:prstGeom>
        </p:spPr>
        <p:txBody>
          <a:bodyPr lIns="0" rIns="0" tIns="0" bIns="0" anchor="ctr"/>
          <a:p>
            <a:r>
              <a:rPr lang="en-US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8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Line 1"/>
          <p:cNvSpPr/>
          <p:nvPr/>
        </p:nvSpPr>
        <p:spPr>
          <a:xfrm>
            <a:off x="0" y="822240"/>
            <a:ext cx="9144000" cy="0"/>
          </a:xfrm>
          <a:prstGeom prst="line">
            <a:avLst/>
          </a:prstGeom>
          <a:ln w="57240">
            <a:solidFill>
              <a:srgbClr val="00279f"/>
            </a:solidFill>
            <a:round/>
          </a:ln>
        </p:spPr>
      </p:sp>
      <p:sp>
        <p:nvSpPr>
          <p:cNvPr id="44" name="Line 2"/>
          <p:cNvSpPr/>
          <p:nvPr/>
        </p:nvSpPr>
        <p:spPr>
          <a:xfrm>
            <a:off x="0" y="6608520"/>
            <a:ext cx="9142200" cy="0"/>
          </a:xfrm>
          <a:prstGeom prst="line">
            <a:avLst/>
          </a:prstGeom>
          <a:ln w="101520">
            <a:solidFill>
              <a:srgbClr val="00279f"/>
            </a:solidFill>
            <a:round/>
          </a:ln>
        </p:spPr>
      </p:sp>
      <p:sp>
        <p:nvSpPr>
          <p:cNvPr id="45" name="CustomShape 3"/>
          <p:cNvSpPr/>
          <p:nvPr/>
        </p:nvSpPr>
        <p:spPr>
          <a:xfrm>
            <a:off x="2849400" y="6375240"/>
            <a:ext cx="4037760" cy="377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80000"/>
              </a:lnSpc>
            </a:pPr>
            <a:r>
              <a:rPr b="1" lang="en-US" sz="1000" strike="noStrike">
                <a:solidFill>
                  <a:srgbClr val="339966"/>
                </a:solidFill>
                <a:latin typeface="Arial"/>
                <a:ea typeface="ＭＳ Ｐゴシック"/>
              </a:rPr>
              <a:t>   </a:t>
            </a:r>
            <a:endParaRPr/>
          </a:p>
          <a:p>
            <a:pPr algn="ctr">
              <a:lnSpc>
                <a:spcPct val="80000"/>
              </a:lnSpc>
            </a:pPr>
            <a:r>
              <a:rPr b="1" lang="en-US" sz="1100" strike="noStrike">
                <a:solidFill>
                  <a:srgbClr val="339966"/>
                </a:solidFill>
                <a:latin typeface="Arial"/>
                <a:ea typeface="ＭＳ Ｐゴシック"/>
              </a:rPr>
              <a:t>Thomas Jefferson National Accelerator Facility</a:t>
            </a:r>
            <a:endParaRPr/>
          </a:p>
          <a:p>
            <a:pPr algn="ctr">
              <a:lnSpc>
                <a:spcPct val="80000"/>
              </a:lnSpc>
            </a:pPr>
            <a:endParaRPr/>
          </a:p>
        </p:txBody>
      </p:sp>
      <p:pic>
        <p:nvPicPr>
          <p:cNvPr id="46" name="Picture 9" descr=""/>
          <p:cNvPicPr/>
          <p:nvPr/>
        </p:nvPicPr>
        <p:blipFill>
          <a:blip r:embed="rId2"/>
          <a:stretch/>
        </p:blipFill>
        <p:spPr>
          <a:xfrm>
            <a:off x="7338960" y="6364440"/>
            <a:ext cx="1612080" cy="421560"/>
          </a:xfrm>
          <a:prstGeom prst="rect">
            <a:avLst/>
          </a:prstGeom>
          <a:ln>
            <a:noFill/>
          </a:ln>
        </p:spPr>
      </p:pic>
      <p:sp>
        <p:nvSpPr>
          <p:cNvPr id="47" name="CustomShape 4"/>
          <p:cNvSpPr/>
          <p:nvPr/>
        </p:nvSpPr>
        <p:spPr>
          <a:xfrm>
            <a:off x="6839280" y="6570720"/>
            <a:ext cx="572040" cy="9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/>
          <a:p>
            <a:pPr algn="ctr">
              <a:lnSpc>
                <a:spcPct val="100000"/>
              </a:lnSpc>
            </a:pPr>
            <a:r>
              <a:rPr b="1" lang="en-US" sz="600" strike="noStrike">
                <a:solidFill>
                  <a:srgbClr val="ffffff"/>
                </a:solidFill>
                <a:latin typeface="Arial"/>
                <a:ea typeface="ＭＳ Ｐゴシック"/>
              </a:rPr>
              <a:t>Page </a:t>
            </a:r>
            <a:fld id="{48178118-8DBF-4127-8AA1-4E7C6D1DE534}" type="slidenum">
              <a:rPr b="1" lang="en-US" sz="600" strike="noStrike">
                <a:solidFill>
                  <a:srgbClr val="ffffff"/>
                </a:solidFill>
                <a:latin typeface="Arial"/>
                <a:ea typeface="ＭＳ Ｐゴシック"/>
              </a:rPr>
              <a:t>&lt;number&gt;</a:t>
            </a:fld>
            <a:endParaRPr/>
          </a:p>
        </p:txBody>
      </p:sp>
      <p:pic>
        <p:nvPicPr>
          <p:cNvPr id="48" name="Picture 12" descr=""/>
          <p:cNvPicPr/>
          <p:nvPr/>
        </p:nvPicPr>
        <p:blipFill>
          <a:blip r:embed="rId3"/>
          <a:stretch/>
        </p:blipFill>
        <p:spPr>
          <a:xfrm>
            <a:off x="0" y="6324480"/>
            <a:ext cx="1294560" cy="532800"/>
          </a:xfrm>
          <a:prstGeom prst="rect">
            <a:avLst/>
          </a:prstGeom>
          <a:ln>
            <a:noFill/>
          </a:ln>
        </p:spPr>
      </p:pic>
      <p:pic>
        <p:nvPicPr>
          <p:cNvPr id="49" name="Picture 13" descr=""/>
          <p:cNvPicPr/>
          <p:nvPr/>
        </p:nvPicPr>
        <p:blipFill>
          <a:blip r:embed="rId4"/>
          <a:stretch/>
        </p:blipFill>
        <p:spPr>
          <a:xfrm>
            <a:off x="1600200" y="6375240"/>
            <a:ext cx="913680" cy="482040"/>
          </a:xfrm>
          <a:prstGeom prst="rect">
            <a:avLst/>
          </a:prstGeom>
          <a:ln>
            <a:noFill/>
          </a:ln>
        </p:spPr>
      </p:pic>
      <p:sp>
        <p:nvSpPr>
          <p:cNvPr id="50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51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  <p:sldLayoutId id="2147483673" r:id="rId16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Line 1"/>
          <p:cNvSpPr/>
          <p:nvPr/>
        </p:nvSpPr>
        <p:spPr>
          <a:xfrm>
            <a:off x="0" y="822240"/>
            <a:ext cx="9144000" cy="0"/>
          </a:xfrm>
          <a:prstGeom prst="line">
            <a:avLst/>
          </a:prstGeom>
          <a:ln w="57240">
            <a:solidFill>
              <a:srgbClr val="00279f"/>
            </a:solidFill>
            <a:round/>
          </a:ln>
        </p:spPr>
      </p:sp>
      <p:sp>
        <p:nvSpPr>
          <p:cNvPr id="87" name="Line 2"/>
          <p:cNvSpPr/>
          <p:nvPr/>
        </p:nvSpPr>
        <p:spPr>
          <a:xfrm>
            <a:off x="0" y="6608520"/>
            <a:ext cx="9142200" cy="0"/>
          </a:xfrm>
          <a:prstGeom prst="line">
            <a:avLst/>
          </a:prstGeom>
          <a:ln w="101520">
            <a:solidFill>
              <a:srgbClr val="00279f"/>
            </a:solidFill>
            <a:round/>
          </a:ln>
        </p:spPr>
      </p:sp>
      <p:sp>
        <p:nvSpPr>
          <p:cNvPr id="88" name="CustomShape 3"/>
          <p:cNvSpPr/>
          <p:nvPr/>
        </p:nvSpPr>
        <p:spPr>
          <a:xfrm>
            <a:off x="2849400" y="6375240"/>
            <a:ext cx="4037760" cy="377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80000"/>
              </a:lnSpc>
            </a:pPr>
            <a:r>
              <a:rPr b="1" lang="en-US" sz="1000" strike="noStrike">
                <a:solidFill>
                  <a:srgbClr val="339966"/>
                </a:solidFill>
                <a:latin typeface="Arial"/>
                <a:ea typeface="ＭＳ Ｐゴシック"/>
              </a:rPr>
              <a:t>   </a:t>
            </a:r>
            <a:endParaRPr/>
          </a:p>
          <a:p>
            <a:pPr algn="ctr">
              <a:lnSpc>
                <a:spcPct val="80000"/>
              </a:lnSpc>
            </a:pPr>
            <a:r>
              <a:rPr b="1" lang="en-US" sz="1100" strike="noStrike">
                <a:solidFill>
                  <a:srgbClr val="339966"/>
                </a:solidFill>
                <a:latin typeface="Arial"/>
                <a:ea typeface="ＭＳ Ｐゴシック"/>
              </a:rPr>
              <a:t>Thomas Jefferson National Accelerator Facility</a:t>
            </a:r>
            <a:endParaRPr/>
          </a:p>
          <a:p>
            <a:pPr algn="ctr">
              <a:lnSpc>
                <a:spcPct val="80000"/>
              </a:lnSpc>
            </a:pPr>
            <a:endParaRPr/>
          </a:p>
        </p:txBody>
      </p:sp>
      <p:pic>
        <p:nvPicPr>
          <p:cNvPr id="89" name="Picture 9" descr=""/>
          <p:cNvPicPr/>
          <p:nvPr/>
        </p:nvPicPr>
        <p:blipFill>
          <a:blip r:embed="rId2"/>
          <a:stretch/>
        </p:blipFill>
        <p:spPr>
          <a:xfrm>
            <a:off x="7338960" y="6364440"/>
            <a:ext cx="1612080" cy="421560"/>
          </a:xfrm>
          <a:prstGeom prst="rect">
            <a:avLst/>
          </a:prstGeom>
          <a:ln>
            <a:noFill/>
          </a:ln>
        </p:spPr>
      </p:pic>
      <p:sp>
        <p:nvSpPr>
          <p:cNvPr id="90" name="CustomShape 4"/>
          <p:cNvSpPr/>
          <p:nvPr/>
        </p:nvSpPr>
        <p:spPr>
          <a:xfrm>
            <a:off x="6839280" y="6570720"/>
            <a:ext cx="572040" cy="9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/>
          <a:p>
            <a:pPr algn="ctr">
              <a:lnSpc>
                <a:spcPct val="100000"/>
              </a:lnSpc>
            </a:pPr>
            <a:r>
              <a:rPr b="1" lang="en-US" sz="600" strike="noStrike">
                <a:solidFill>
                  <a:srgbClr val="ffffff"/>
                </a:solidFill>
                <a:latin typeface="Arial"/>
                <a:ea typeface="ＭＳ Ｐゴシック"/>
              </a:rPr>
              <a:t>Page </a:t>
            </a:r>
            <a:fld id="{A453160C-2691-4930-A353-20EB046857DB}" type="slidenum">
              <a:rPr b="1" lang="en-US" sz="600" strike="noStrike">
                <a:solidFill>
                  <a:srgbClr val="ffffff"/>
                </a:solidFill>
                <a:latin typeface="Arial"/>
                <a:ea typeface="ＭＳ Ｐゴシック"/>
              </a:rPr>
              <a:t>&lt;number&gt;</a:t>
            </a:fld>
            <a:endParaRPr/>
          </a:p>
        </p:txBody>
      </p:sp>
      <p:pic>
        <p:nvPicPr>
          <p:cNvPr id="91" name="Picture 12" descr=""/>
          <p:cNvPicPr/>
          <p:nvPr/>
        </p:nvPicPr>
        <p:blipFill>
          <a:blip r:embed="rId3"/>
          <a:stretch/>
        </p:blipFill>
        <p:spPr>
          <a:xfrm>
            <a:off x="0" y="6324480"/>
            <a:ext cx="1294560" cy="532800"/>
          </a:xfrm>
          <a:prstGeom prst="rect">
            <a:avLst/>
          </a:prstGeom>
          <a:ln>
            <a:noFill/>
          </a:ln>
        </p:spPr>
      </p:pic>
      <p:pic>
        <p:nvPicPr>
          <p:cNvPr id="92" name="Picture 13" descr=""/>
          <p:cNvPicPr/>
          <p:nvPr/>
        </p:nvPicPr>
        <p:blipFill>
          <a:blip r:embed="rId4"/>
          <a:stretch/>
        </p:blipFill>
        <p:spPr>
          <a:xfrm>
            <a:off x="1600200" y="6375240"/>
            <a:ext cx="913680" cy="482040"/>
          </a:xfrm>
          <a:prstGeom prst="rect">
            <a:avLst/>
          </a:prstGeom>
          <a:ln>
            <a:noFill/>
          </a:ln>
        </p:spPr>
      </p:pic>
      <p:sp>
        <p:nvSpPr>
          <p:cNvPr id="93" name="PlaceHolder 5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520"/>
          </a:xfrm>
          <a:prstGeom prst="rect">
            <a:avLst/>
          </a:prstGeom>
        </p:spPr>
        <p:txBody>
          <a:bodyPr lIns="0" rIns="0" tIns="0" bIns="0" anchor="ctr"/>
          <a:p>
            <a:r>
              <a:rPr lang="en-US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94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080" cy="18964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Seventh Outline Level</a:t>
            </a:r>
            <a:endParaRPr/>
          </a:p>
        </p:txBody>
      </p:sp>
      <p:sp>
        <p:nvSpPr>
          <p:cNvPr id="95" name="PlaceHolder 7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080" cy="18964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Seventh Outline Level</a:t>
            </a:r>
            <a:endParaRPr/>
          </a:p>
        </p:txBody>
      </p:sp>
      <p:sp>
        <p:nvSpPr>
          <p:cNvPr id="96" name="PlaceHolder 8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080" cy="18964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Seventh Outline Level</a:t>
            </a:r>
            <a:endParaRPr/>
          </a:p>
        </p:txBody>
      </p:sp>
      <p:sp>
        <p:nvSpPr>
          <p:cNvPr id="97" name="PlaceHolder 9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080" cy="18964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Line 1"/>
          <p:cNvSpPr/>
          <p:nvPr/>
        </p:nvSpPr>
        <p:spPr>
          <a:xfrm>
            <a:off x="0" y="822240"/>
            <a:ext cx="9144000" cy="0"/>
          </a:xfrm>
          <a:prstGeom prst="line">
            <a:avLst/>
          </a:prstGeom>
          <a:ln w="57240">
            <a:solidFill>
              <a:srgbClr val="00279f"/>
            </a:solidFill>
            <a:round/>
          </a:ln>
        </p:spPr>
      </p:sp>
      <p:sp>
        <p:nvSpPr>
          <p:cNvPr id="133" name="Line 2"/>
          <p:cNvSpPr/>
          <p:nvPr/>
        </p:nvSpPr>
        <p:spPr>
          <a:xfrm>
            <a:off x="0" y="6608520"/>
            <a:ext cx="9142200" cy="0"/>
          </a:xfrm>
          <a:prstGeom prst="line">
            <a:avLst/>
          </a:prstGeom>
          <a:ln w="101520">
            <a:solidFill>
              <a:srgbClr val="00279f"/>
            </a:solidFill>
            <a:round/>
          </a:ln>
        </p:spPr>
      </p:sp>
      <p:sp>
        <p:nvSpPr>
          <p:cNvPr id="134" name="CustomShape 3"/>
          <p:cNvSpPr/>
          <p:nvPr/>
        </p:nvSpPr>
        <p:spPr>
          <a:xfrm>
            <a:off x="2849400" y="6375240"/>
            <a:ext cx="4037760" cy="377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80000"/>
              </a:lnSpc>
            </a:pPr>
            <a:r>
              <a:rPr b="1" lang="en-US" sz="1000" strike="noStrike">
                <a:solidFill>
                  <a:srgbClr val="339966"/>
                </a:solidFill>
                <a:latin typeface="Arial"/>
                <a:ea typeface="ＭＳ Ｐゴシック"/>
              </a:rPr>
              <a:t>   </a:t>
            </a:r>
            <a:endParaRPr/>
          </a:p>
          <a:p>
            <a:pPr algn="ctr">
              <a:lnSpc>
                <a:spcPct val="80000"/>
              </a:lnSpc>
            </a:pPr>
            <a:r>
              <a:rPr b="1" lang="en-US" sz="1100" strike="noStrike">
                <a:solidFill>
                  <a:srgbClr val="339966"/>
                </a:solidFill>
                <a:latin typeface="Arial"/>
                <a:ea typeface="ＭＳ Ｐゴシック"/>
              </a:rPr>
              <a:t>Thomas Jefferson National Accelerator Facility</a:t>
            </a:r>
            <a:endParaRPr/>
          </a:p>
          <a:p>
            <a:pPr algn="ctr">
              <a:lnSpc>
                <a:spcPct val="80000"/>
              </a:lnSpc>
            </a:pPr>
            <a:endParaRPr/>
          </a:p>
        </p:txBody>
      </p:sp>
      <p:pic>
        <p:nvPicPr>
          <p:cNvPr id="135" name="Picture 9" descr=""/>
          <p:cNvPicPr/>
          <p:nvPr/>
        </p:nvPicPr>
        <p:blipFill>
          <a:blip r:embed="rId2"/>
          <a:stretch/>
        </p:blipFill>
        <p:spPr>
          <a:xfrm>
            <a:off x="7338960" y="6364440"/>
            <a:ext cx="1612080" cy="421560"/>
          </a:xfrm>
          <a:prstGeom prst="rect">
            <a:avLst/>
          </a:prstGeom>
          <a:ln>
            <a:noFill/>
          </a:ln>
        </p:spPr>
      </p:pic>
      <p:sp>
        <p:nvSpPr>
          <p:cNvPr id="136" name="CustomShape 4"/>
          <p:cNvSpPr/>
          <p:nvPr/>
        </p:nvSpPr>
        <p:spPr>
          <a:xfrm>
            <a:off x="6839280" y="6570720"/>
            <a:ext cx="572040" cy="9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/>
          <a:p>
            <a:pPr algn="ctr">
              <a:lnSpc>
                <a:spcPct val="100000"/>
              </a:lnSpc>
            </a:pPr>
            <a:r>
              <a:rPr b="1" lang="en-US" sz="600" strike="noStrike">
                <a:solidFill>
                  <a:srgbClr val="ffffff"/>
                </a:solidFill>
                <a:latin typeface="Arial"/>
                <a:ea typeface="ＭＳ Ｐゴシック"/>
              </a:rPr>
              <a:t>Page </a:t>
            </a:r>
            <a:fld id="{4791D45B-18F9-4CEA-84B3-FE1E62BDEFEB}" type="slidenum">
              <a:rPr b="1" lang="en-US" sz="600" strike="noStrike">
                <a:solidFill>
                  <a:srgbClr val="ffffff"/>
                </a:solidFill>
                <a:latin typeface="Arial"/>
                <a:ea typeface="ＭＳ Ｐゴシック"/>
              </a:rPr>
              <a:t>&lt;number&gt;</a:t>
            </a:fld>
            <a:endParaRPr/>
          </a:p>
        </p:txBody>
      </p:sp>
      <p:pic>
        <p:nvPicPr>
          <p:cNvPr id="137" name="Picture 12" descr=""/>
          <p:cNvPicPr/>
          <p:nvPr/>
        </p:nvPicPr>
        <p:blipFill>
          <a:blip r:embed="rId3"/>
          <a:stretch/>
        </p:blipFill>
        <p:spPr>
          <a:xfrm>
            <a:off x="0" y="6324480"/>
            <a:ext cx="1294560" cy="532800"/>
          </a:xfrm>
          <a:prstGeom prst="rect">
            <a:avLst/>
          </a:prstGeom>
          <a:ln>
            <a:noFill/>
          </a:ln>
        </p:spPr>
      </p:pic>
      <p:pic>
        <p:nvPicPr>
          <p:cNvPr id="138" name="Picture 13" descr=""/>
          <p:cNvPicPr/>
          <p:nvPr/>
        </p:nvPicPr>
        <p:blipFill>
          <a:blip r:embed="rId4"/>
          <a:stretch/>
        </p:blipFill>
        <p:spPr>
          <a:xfrm>
            <a:off x="1600200" y="6375240"/>
            <a:ext cx="913680" cy="482040"/>
          </a:xfrm>
          <a:prstGeom prst="rect">
            <a:avLst/>
          </a:prstGeom>
          <a:ln>
            <a:noFill/>
          </a:ln>
        </p:spPr>
      </p:pic>
      <p:sp>
        <p:nvSpPr>
          <p:cNvPr id="139" name="PlaceHolder 5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520"/>
          </a:xfrm>
          <a:prstGeom prst="rect">
            <a:avLst/>
          </a:prstGeom>
        </p:spPr>
        <p:txBody>
          <a:bodyPr lIns="0" rIns="0" tIns="0" bIns="0" anchor="ctr"/>
          <a:p>
            <a:r>
              <a:rPr lang="en-US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40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698" r:id="rId15"/>
    <p:sldLayoutId id="2147483699" r:id="rId16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Line 1"/>
          <p:cNvSpPr/>
          <p:nvPr/>
        </p:nvSpPr>
        <p:spPr>
          <a:xfrm>
            <a:off x="0" y="822240"/>
            <a:ext cx="9144000" cy="0"/>
          </a:xfrm>
          <a:prstGeom prst="line">
            <a:avLst/>
          </a:prstGeom>
          <a:ln w="57240">
            <a:solidFill>
              <a:srgbClr val="00279f"/>
            </a:solidFill>
            <a:round/>
          </a:ln>
        </p:spPr>
      </p:sp>
      <p:sp>
        <p:nvSpPr>
          <p:cNvPr id="176" name="Line 2"/>
          <p:cNvSpPr/>
          <p:nvPr/>
        </p:nvSpPr>
        <p:spPr>
          <a:xfrm>
            <a:off x="0" y="6608520"/>
            <a:ext cx="9142200" cy="0"/>
          </a:xfrm>
          <a:prstGeom prst="line">
            <a:avLst/>
          </a:prstGeom>
          <a:ln w="101520">
            <a:solidFill>
              <a:srgbClr val="00279f"/>
            </a:solidFill>
            <a:round/>
          </a:ln>
        </p:spPr>
      </p:sp>
      <p:sp>
        <p:nvSpPr>
          <p:cNvPr id="177" name="CustomShape 3"/>
          <p:cNvSpPr/>
          <p:nvPr/>
        </p:nvSpPr>
        <p:spPr>
          <a:xfrm>
            <a:off x="2849400" y="6375240"/>
            <a:ext cx="4037760" cy="377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80000"/>
              </a:lnSpc>
            </a:pPr>
            <a:r>
              <a:rPr b="1" lang="en-US" sz="1000" strike="noStrike">
                <a:solidFill>
                  <a:srgbClr val="339966"/>
                </a:solidFill>
                <a:latin typeface="Arial"/>
                <a:ea typeface="ＭＳ Ｐゴシック"/>
              </a:rPr>
              <a:t>   </a:t>
            </a:r>
            <a:endParaRPr/>
          </a:p>
          <a:p>
            <a:pPr algn="ctr">
              <a:lnSpc>
                <a:spcPct val="80000"/>
              </a:lnSpc>
            </a:pPr>
            <a:r>
              <a:rPr b="1" lang="en-US" sz="1100" strike="noStrike">
                <a:solidFill>
                  <a:srgbClr val="339966"/>
                </a:solidFill>
                <a:latin typeface="Arial"/>
                <a:ea typeface="ＭＳ Ｐゴシック"/>
              </a:rPr>
              <a:t>Thomas Jefferson National Accelerator Facility</a:t>
            </a:r>
            <a:endParaRPr/>
          </a:p>
          <a:p>
            <a:pPr algn="ctr">
              <a:lnSpc>
                <a:spcPct val="80000"/>
              </a:lnSpc>
            </a:pPr>
            <a:endParaRPr/>
          </a:p>
        </p:txBody>
      </p:sp>
      <p:pic>
        <p:nvPicPr>
          <p:cNvPr id="178" name="Picture 9" descr=""/>
          <p:cNvPicPr/>
          <p:nvPr/>
        </p:nvPicPr>
        <p:blipFill>
          <a:blip r:embed="rId2"/>
          <a:stretch/>
        </p:blipFill>
        <p:spPr>
          <a:xfrm>
            <a:off x="7338960" y="6364440"/>
            <a:ext cx="1612080" cy="421560"/>
          </a:xfrm>
          <a:prstGeom prst="rect">
            <a:avLst/>
          </a:prstGeom>
          <a:ln>
            <a:noFill/>
          </a:ln>
        </p:spPr>
      </p:pic>
      <p:sp>
        <p:nvSpPr>
          <p:cNvPr id="179" name="CustomShape 4"/>
          <p:cNvSpPr/>
          <p:nvPr/>
        </p:nvSpPr>
        <p:spPr>
          <a:xfrm>
            <a:off x="6839280" y="6570720"/>
            <a:ext cx="572040" cy="9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/>
          <a:p>
            <a:pPr algn="ctr">
              <a:lnSpc>
                <a:spcPct val="100000"/>
              </a:lnSpc>
            </a:pPr>
            <a:r>
              <a:rPr b="1" lang="en-US" sz="600" strike="noStrike">
                <a:solidFill>
                  <a:srgbClr val="ffffff"/>
                </a:solidFill>
                <a:latin typeface="Arial"/>
                <a:ea typeface="ＭＳ Ｐゴシック"/>
              </a:rPr>
              <a:t>Page </a:t>
            </a:r>
            <a:fld id="{4C15FF65-5BD8-473B-A755-79BE3C3B005A}" type="slidenum">
              <a:rPr b="1" lang="en-US" sz="600" strike="noStrike">
                <a:solidFill>
                  <a:srgbClr val="ffffff"/>
                </a:solidFill>
                <a:latin typeface="Arial"/>
                <a:ea typeface="ＭＳ Ｐゴシック"/>
              </a:rPr>
              <a:t>&lt;number&gt;</a:t>
            </a:fld>
            <a:endParaRPr/>
          </a:p>
        </p:txBody>
      </p:sp>
      <p:pic>
        <p:nvPicPr>
          <p:cNvPr id="180" name="Picture 12" descr=""/>
          <p:cNvPicPr/>
          <p:nvPr/>
        </p:nvPicPr>
        <p:blipFill>
          <a:blip r:embed="rId3"/>
          <a:stretch/>
        </p:blipFill>
        <p:spPr>
          <a:xfrm>
            <a:off x="0" y="6324480"/>
            <a:ext cx="1294560" cy="532800"/>
          </a:xfrm>
          <a:prstGeom prst="rect">
            <a:avLst/>
          </a:prstGeom>
          <a:ln>
            <a:noFill/>
          </a:ln>
        </p:spPr>
      </p:pic>
      <p:pic>
        <p:nvPicPr>
          <p:cNvPr id="181" name="Picture 13" descr=""/>
          <p:cNvPicPr/>
          <p:nvPr/>
        </p:nvPicPr>
        <p:blipFill>
          <a:blip r:embed="rId4"/>
          <a:stretch/>
        </p:blipFill>
        <p:spPr>
          <a:xfrm>
            <a:off x="1600200" y="6375240"/>
            <a:ext cx="913680" cy="482040"/>
          </a:xfrm>
          <a:prstGeom prst="rect">
            <a:avLst/>
          </a:prstGeom>
          <a:ln>
            <a:noFill/>
          </a:ln>
        </p:spPr>
      </p:pic>
      <p:sp>
        <p:nvSpPr>
          <p:cNvPr id="182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83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  <p:sp>
        <p:nvSpPr>
          <p:cNvPr id="184" name="PlaceHolder 7"/>
          <p:cNvSpPr>
            <a:spLocks noGrp="1"/>
          </p:cNvSpPr>
          <p:nvPr>
            <p:ph type="dt"/>
          </p:nvPr>
        </p:nvSpPr>
        <p:spPr>
          <a:xfrm>
            <a:off x="457200" y="6247440"/>
            <a:ext cx="2130120" cy="472680"/>
          </a:xfrm>
          <a:prstGeom prst="rect">
            <a:avLst/>
          </a:prstGeom>
        </p:spPr>
        <p:txBody>
          <a:bodyPr lIns="0" rIns="0" tIns="0" bIns="0"/>
          <a:p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185" name="PlaceHolder 8"/>
          <p:cNvSpPr>
            <a:spLocks noGrp="1"/>
          </p:cNvSpPr>
          <p:nvPr>
            <p:ph type="ftr"/>
          </p:nvPr>
        </p:nvSpPr>
        <p:spPr>
          <a:xfrm>
            <a:off x="3126960" y="6247440"/>
            <a:ext cx="2898000" cy="4726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186" name="PlaceHolder 9"/>
          <p:cNvSpPr>
            <a:spLocks noGrp="1"/>
          </p:cNvSpPr>
          <p:nvPr>
            <p:ph type="sldNum"/>
          </p:nvPr>
        </p:nvSpPr>
        <p:spPr>
          <a:xfrm>
            <a:off x="6555960" y="6247440"/>
            <a:ext cx="2130120" cy="472680"/>
          </a:xfrm>
          <a:prstGeom prst="rect">
            <a:avLst/>
          </a:prstGeom>
        </p:spPr>
        <p:txBody>
          <a:bodyPr lIns="0" rIns="0" tIns="0" bIns="0"/>
          <a:p>
            <a:pPr algn="r"/>
            <a:fld id="{A7779331-6770-4587-8244-A65AF72348E7}" type="slidenum">
              <a:rPr lang="en-US" sz="1400">
                <a:latin typeface="Times New Roman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33.png"/><Relationship Id="rId2" Type="http://schemas.openxmlformats.org/officeDocument/2006/relationships/image" Target="../media/image34.png"/><Relationship Id="rId3" Type="http://schemas.openxmlformats.org/officeDocument/2006/relationships/slideLayout" Target="../slideLayouts/slideLayout35.xml"/><Relationship Id="rId4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35.png"/><Relationship Id="rId2" Type="http://schemas.openxmlformats.org/officeDocument/2006/relationships/slideLayout" Target="../slideLayouts/slideLayout39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36.png"/><Relationship Id="rId2" Type="http://schemas.openxmlformats.org/officeDocument/2006/relationships/slideLayout" Target="../slideLayouts/slideLayout3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26.png"/><Relationship Id="rId2" Type="http://schemas.openxmlformats.org/officeDocument/2006/relationships/image" Target="../media/image27.png"/><Relationship Id="rId3" Type="http://schemas.openxmlformats.org/officeDocument/2006/relationships/slideLayout" Target="../slideLayouts/slideLayout13.xml"/><Relationship Id="rId4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28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29.jpe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30.png"/><Relationship Id="rId2" Type="http://schemas.openxmlformats.org/officeDocument/2006/relationships/image" Target="../media/image31.png"/><Relationship Id="rId3" Type="http://schemas.openxmlformats.org/officeDocument/2006/relationships/image" Target="../media/image32.png"/><Relationship Id="rId4" Type="http://schemas.openxmlformats.org/officeDocument/2006/relationships/slideLayout" Target="../slideLayouts/slideLayout13.xml"/><Relationship Id="rId5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>
            <a:off x="1014480" y="1082520"/>
            <a:ext cx="7066800" cy="123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i="1" lang="en-US" sz="3600" strike="noStrike">
                <a:solidFill>
                  <a:srgbClr val="333399"/>
                </a:solidFill>
                <a:latin typeface="Arial"/>
              </a:rPr>
              <a:t>   </a:t>
            </a:r>
            <a:endParaRPr/>
          </a:p>
        </p:txBody>
      </p:sp>
      <p:sp>
        <p:nvSpPr>
          <p:cNvPr id="227" name="CustomShape 2"/>
          <p:cNvSpPr/>
          <p:nvPr/>
        </p:nvSpPr>
        <p:spPr>
          <a:xfrm>
            <a:off x="3844800" y="5452920"/>
            <a:ext cx="4917240" cy="8510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en-US" sz="1400" strike="noStrike">
                <a:solidFill>
                  <a:srgbClr val="002060"/>
                </a:solidFill>
                <a:latin typeface="Arial"/>
              </a:rPr>
              <a:t>Internal Software Review</a:t>
            </a:r>
            <a:endParaRPr/>
          </a:p>
          <a:p>
            <a:pPr algn="r">
              <a:lnSpc>
                <a:spcPct val="100000"/>
              </a:lnSpc>
            </a:pPr>
            <a:r>
              <a:rPr b="1" lang="en-US" sz="1400" strike="noStrike">
                <a:solidFill>
                  <a:srgbClr val="002060"/>
                </a:solidFill>
                <a:latin typeface="Arial"/>
              </a:rPr>
              <a:t>Jefferson Lab</a:t>
            </a:r>
            <a:endParaRPr/>
          </a:p>
          <a:p>
            <a:pPr algn="r">
              <a:lnSpc>
                <a:spcPct val="100000"/>
              </a:lnSpc>
            </a:pPr>
            <a:r>
              <a:rPr b="1" lang="en-US" sz="1400" strike="noStrike">
                <a:solidFill>
                  <a:srgbClr val="002060"/>
                </a:solidFill>
                <a:latin typeface="Arial"/>
              </a:rPr>
              <a:t>November 6-7, 2014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28" name="CustomShape 3"/>
          <p:cNvSpPr/>
          <p:nvPr/>
        </p:nvSpPr>
        <p:spPr>
          <a:xfrm>
            <a:off x="685800" y="2130480"/>
            <a:ext cx="7770240" cy="1467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n-US" sz="4000" strike="noStrike">
                <a:solidFill>
                  <a:srgbClr val="000099"/>
                </a:solidFill>
                <a:latin typeface="Arial"/>
                <a:ea typeface="DejaVu Sans"/>
              </a:rPr>
              <a:t>Hall B:User Software 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n-US" sz="4000" strike="noStrike">
                <a:solidFill>
                  <a:srgbClr val="000099"/>
                </a:solidFill>
                <a:latin typeface="Arial"/>
                <a:ea typeface="DejaVu Sans"/>
              </a:rPr>
              <a:t>Projects</a:t>
            </a:r>
            <a:endParaRPr/>
          </a:p>
        </p:txBody>
      </p:sp>
      <p:sp>
        <p:nvSpPr>
          <p:cNvPr id="229" name="CustomShape 4"/>
          <p:cNvSpPr/>
          <p:nvPr/>
        </p:nvSpPr>
        <p:spPr>
          <a:xfrm>
            <a:off x="1371600" y="3886200"/>
            <a:ext cx="6398640" cy="1013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n-US" sz="2400" strike="noStrike">
                <a:solidFill>
                  <a:srgbClr val="000000"/>
                </a:solidFill>
                <a:latin typeface="Arial"/>
                <a:ea typeface="ＭＳ Ｐゴシック"/>
              </a:rPr>
              <a:t>Gerard Gilfoyle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n-US" sz="2400" strike="noStrike">
                <a:solidFill>
                  <a:srgbClr val="000000"/>
                </a:solidFill>
                <a:latin typeface="Arial"/>
                <a:ea typeface="ＭＳ Ｐゴシック"/>
              </a:rPr>
              <a:t>University of Richmond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CustomShape 1"/>
          <p:cNvSpPr/>
          <p:nvPr/>
        </p:nvSpPr>
        <p:spPr>
          <a:xfrm>
            <a:off x="1134360" y="6294960"/>
            <a:ext cx="5414040" cy="3686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72" name="CustomShape 2"/>
          <p:cNvSpPr/>
          <p:nvPr/>
        </p:nvSpPr>
        <p:spPr>
          <a:xfrm>
            <a:off x="685800" y="76320"/>
            <a:ext cx="7771680" cy="761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n-US" sz="3200" strike="noStrike">
                <a:solidFill>
                  <a:srgbClr val="333399"/>
                </a:solidFill>
                <a:latin typeface="Arial"/>
                <a:ea typeface="ＭＳ Ｐゴシック"/>
              </a:rPr>
              <a:t>User Workflow</a:t>
            </a:r>
            <a:endParaRPr/>
          </a:p>
        </p:txBody>
      </p:sp>
      <p:sp>
        <p:nvSpPr>
          <p:cNvPr id="273" name="CustomShape 3"/>
          <p:cNvSpPr/>
          <p:nvPr/>
        </p:nvSpPr>
        <p:spPr>
          <a:xfrm>
            <a:off x="6548760" y="6525360"/>
            <a:ext cx="816840" cy="197280"/>
          </a:xfrm>
          <a:prstGeom prst="rect">
            <a:avLst/>
          </a:prstGeom>
          <a:solidFill>
            <a:srgbClr val="262673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n-US" sz="1200" strike="noStrike">
                <a:solidFill>
                  <a:srgbClr val="ffffff"/>
                </a:solidFill>
                <a:latin typeface="Arial"/>
              </a:rPr>
              <a:t>page 10</a:t>
            </a:r>
            <a:endParaRPr/>
          </a:p>
        </p:txBody>
      </p:sp>
      <p:pic>
        <p:nvPicPr>
          <p:cNvPr id="274" name="Picture 25" descr=""/>
          <p:cNvPicPr/>
          <p:nvPr/>
        </p:nvPicPr>
        <p:blipFill>
          <a:blip r:embed="rId1"/>
          <a:stretch/>
        </p:blipFill>
        <p:spPr>
          <a:xfrm>
            <a:off x="566280" y="1449000"/>
            <a:ext cx="3308400" cy="3106080"/>
          </a:xfrm>
          <a:prstGeom prst="rect">
            <a:avLst/>
          </a:prstGeom>
          <a:ln>
            <a:noFill/>
          </a:ln>
        </p:spPr>
      </p:pic>
      <p:pic>
        <p:nvPicPr>
          <p:cNvPr id="275" name="Picture 26" descr=""/>
          <p:cNvPicPr/>
          <p:nvPr/>
        </p:nvPicPr>
        <p:blipFill>
          <a:blip r:embed="rId2"/>
          <a:stretch/>
        </p:blipFill>
        <p:spPr>
          <a:xfrm>
            <a:off x="4571640" y="2646720"/>
            <a:ext cx="4321800" cy="3160080"/>
          </a:xfrm>
          <a:prstGeom prst="rect">
            <a:avLst/>
          </a:prstGeom>
          <a:ln>
            <a:noFill/>
          </a:ln>
        </p:spPr>
      </p:pic>
      <p:sp>
        <p:nvSpPr>
          <p:cNvPr id="276" name="CustomShape 4"/>
          <p:cNvSpPr/>
          <p:nvPr/>
        </p:nvSpPr>
        <p:spPr>
          <a:xfrm>
            <a:off x="5106600" y="1755720"/>
            <a:ext cx="282024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r>
              <a:rPr lang="en-US" sz="2400" strike="noStrike">
                <a:solidFill>
                  <a:srgbClr val="000000"/>
                </a:solidFill>
                <a:latin typeface="Arial"/>
              </a:rPr>
              <a:t>Development Cycle</a:t>
            </a:r>
            <a:endParaRPr/>
          </a:p>
        </p:txBody>
      </p:sp>
      <p:sp>
        <p:nvSpPr>
          <p:cNvPr id="277" name="CustomShape 5"/>
          <p:cNvSpPr/>
          <p:nvPr/>
        </p:nvSpPr>
        <p:spPr>
          <a:xfrm>
            <a:off x="973080" y="952920"/>
            <a:ext cx="223200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r>
              <a:rPr lang="en-US" sz="2400" strike="noStrike">
                <a:solidFill>
                  <a:srgbClr val="000000"/>
                </a:solidFill>
                <a:latin typeface="Arial"/>
              </a:rPr>
              <a:t>Getting Started</a:t>
            </a:r>
            <a:endParaRPr/>
          </a:p>
        </p:txBody>
      </p:sp>
      <p:sp>
        <p:nvSpPr>
          <p:cNvPr id="278" name="CustomShape 6"/>
          <p:cNvSpPr/>
          <p:nvPr/>
        </p:nvSpPr>
        <p:spPr>
          <a:xfrm>
            <a:off x="3387240" y="3632040"/>
            <a:ext cx="1671840" cy="92268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19" dur="indefinite" restart="never" nodeType="tmRoot">
          <p:childTnLst>
            <p:seq>
              <p:cTn id="20" dur="indefinite" nodeType="mainSeq"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CustomShape 1"/>
          <p:cNvSpPr/>
          <p:nvPr/>
        </p:nvSpPr>
        <p:spPr>
          <a:xfrm>
            <a:off x="685800" y="76320"/>
            <a:ext cx="7771680" cy="761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n-US" sz="3200" strike="noStrike">
                <a:solidFill>
                  <a:srgbClr val="333399"/>
                </a:solidFill>
                <a:latin typeface="Arial"/>
                <a:ea typeface="ＭＳ Ｐゴシック"/>
              </a:rPr>
              <a:t>Connection to Charge</a:t>
            </a:r>
            <a:endParaRPr/>
          </a:p>
        </p:txBody>
      </p:sp>
      <p:sp>
        <p:nvSpPr>
          <p:cNvPr id="280" name="CustomShape 2"/>
          <p:cNvSpPr/>
          <p:nvPr/>
        </p:nvSpPr>
        <p:spPr>
          <a:xfrm>
            <a:off x="6583320" y="6476400"/>
            <a:ext cx="756360" cy="197280"/>
          </a:xfrm>
          <a:prstGeom prst="rect">
            <a:avLst/>
          </a:prstGeom>
          <a:solidFill>
            <a:srgbClr val="262673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n-US" sz="1200" strike="noStrike">
                <a:solidFill>
                  <a:srgbClr val="ffffff"/>
                </a:solidFill>
                <a:latin typeface="Arial"/>
              </a:rPr>
              <a:t>page 11</a:t>
            </a:r>
            <a:endParaRPr/>
          </a:p>
        </p:txBody>
      </p:sp>
      <p:sp>
        <p:nvSpPr>
          <p:cNvPr id="281" name="CustomShape 3"/>
          <p:cNvSpPr/>
          <p:nvPr/>
        </p:nvSpPr>
        <p:spPr>
          <a:xfrm>
            <a:off x="228600" y="797400"/>
            <a:ext cx="8685000" cy="5455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000" strike="noStrike">
                <a:solidFill>
                  <a:srgbClr val="000000"/>
                </a:solidFill>
                <a:latin typeface="Arial"/>
              </a:rPr>
              <a:t>Are the halls getting users engaged at an appropriate level to demonstrate usability and readiness from a user’s perspective?</a:t>
            </a:r>
            <a:endParaRPr/>
          </a:p>
          <a:p>
            <a:pPr lvl="2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trike="noStrike">
                <a:solidFill>
                  <a:srgbClr val="953735"/>
                </a:solidFill>
                <a:latin typeface="Arial"/>
              </a:rPr>
              <a:t>Gilfoyle (Richmond), Golovach (Moscow State) and their students have been able to make significant contributions to the time-of-flight reconstruction package.</a:t>
            </a:r>
            <a:endParaRPr/>
          </a:p>
          <a:p>
            <a:pPr lvl="2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trike="noStrike">
                <a:solidFill>
                  <a:srgbClr val="953735"/>
                </a:solidFill>
                <a:latin typeface="Arial"/>
              </a:rPr>
              <a:t>More CLAS collaborators using common tools (six projects now).</a:t>
            </a:r>
            <a:endParaRPr/>
          </a:p>
          <a:p>
            <a:pPr lvl="2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trike="noStrike">
                <a:solidFill>
                  <a:srgbClr val="953735"/>
                </a:solidFill>
                <a:latin typeface="Arial"/>
              </a:rPr>
              <a:t>Time spent on-site is crucial for start-up.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000" strike="noStrike">
                <a:solidFill>
                  <a:srgbClr val="000000"/>
                </a:solidFill>
                <a:latin typeface="Arial"/>
              </a:rPr>
              <a:t>Have the collaborations identified effective and appropriate mechanisms to support  utilization of the software by the entire collaboration?</a:t>
            </a:r>
            <a:endParaRPr/>
          </a:p>
          <a:p>
            <a:pPr lvl="2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trike="noStrike">
                <a:solidFill>
                  <a:srgbClr val="953735"/>
                </a:solidFill>
                <a:latin typeface="Arial"/>
              </a:rPr>
              <a:t>For TOF project the common tools are far enough along for off-site users to make contributions. </a:t>
            </a:r>
            <a:endParaRPr/>
          </a:p>
          <a:p>
            <a:pPr lvl="2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trike="noStrike">
                <a:solidFill>
                  <a:srgbClr val="953735"/>
                </a:solidFill>
                <a:latin typeface="Arial"/>
              </a:rPr>
              <a:t>Simulations with gemc and analysis in the ClaRA framework are ongoing at Richmond, MSU, and spreading to other CLAS Collaboration groups.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trike="noStrike">
                <a:solidFill>
                  <a:srgbClr val="000000"/>
                </a:solidFill>
                <a:latin typeface="Arial"/>
              </a:rPr>
              <a:t>Is the level of user documentation appropriate for this point in time?</a:t>
            </a:r>
            <a:endParaRPr/>
          </a:p>
          <a:p>
            <a:pPr lvl="2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trike="noStrike">
                <a:solidFill>
                  <a:srgbClr val="953735"/>
                </a:solidFill>
                <a:latin typeface="Arial"/>
              </a:rPr>
              <a:t>Lots of material for FTOF, but should be localized (CLAS12 wiki?).</a:t>
            </a:r>
            <a:endParaRPr/>
          </a:p>
          <a:p>
            <a:pPr lvl="2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trike="noStrike">
                <a:solidFill>
                  <a:srgbClr val="953735"/>
                </a:solidFill>
                <a:latin typeface="Arial"/>
              </a:rPr>
              <a:t>Starting to centralize documentation, tutorials, etc.</a:t>
            </a:r>
            <a:endParaRPr/>
          </a:p>
          <a:p>
            <a:pPr lvl="2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trike="noStrike">
                <a:solidFill>
                  <a:srgbClr val="953735"/>
                </a:solidFill>
                <a:latin typeface="Arial"/>
              </a:rPr>
              <a:t>Bug reporting, access to JLab staff for support is crucial to get software working offsite.</a:t>
            </a:r>
            <a:endParaRPr/>
          </a:p>
        </p:txBody>
      </p:sp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CustomShape 1"/>
          <p:cNvSpPr/>
          <p:nvPr/>
        </p:nvSpPr>
        <p:spPr>
          <a:xfrm>
            <a:off x="622440" y="2917800"/>
            <a:ext cx="8228520" cy="1144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en-US" sz="4800" strike="noStrike">
                <a:solidFill>
                  <a:srgbClr val="1f497d"/>
                </a:solidFill>
                <a:latin typeface="Arial"/>
                <a:ea typeface="ＭＳ Ｐゴシック"/>
              </a:rPr>
              <a:t>Additional Slides</a:t>
            </a:r>
            <a:endParaRPr/>
          </a:p>
        </p:txBody>
      </p:sp>
    </p:spTree>
  </p:cSld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CustomShape 1"/>
          <p:cNvSpPr/>
          <p:nvPr/>
        </p:nvSpPr>
        <p:spPr>
          <a:xfrm>
            <a:off x="457200" y="0"/>
            <a:ext cx="8228520" cy="774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en-US" sz="3600" strike="noStrike">
                <a:solidFill>
                  <a:srgbClr val="000099"/>
                </a:solidFill>
                <a:latin typeface="Arial"/>
                <a:ea typeface="ＭＳ Ｐゴシック"/>
              </a:rPr>
              <a:t>Track Matching with Drift Chambers</a:t>
            </a:r>
            <a:endParaRPr/>
          </a:p>
        </p:txBody>
      </p:sp>
      <p:sp>
        <p:nvSpPr>
          <p:cNvPr id="284" name="CustomShape 2"/>
          <p:cNvSpPr/>
          <p:nvPr/>
        </p:nvSpPr>
        <p:spPr>
          <a:xfrm>
            <a:off x="228600" y="1015920"/>
            <a:ext cx="8787960" cy="3381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 strike="noStrike">
                <a:solidFill>
                  <a:srgbClr val="000000"/>
                </a:solidFill>
                <a:latin typeface="Arial"/>
              </a:rPr>
              <a:t>Match drift chamber track with FTOF hit.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 strike="noStrike">
                <a:solidFill>
                  <a:srgbClr val="000000"/>
                </a:solidFill>
                <a:latin typeface="Arial"/>
              </a:rPr>
              <a:t>Hit-based tracking results are used now.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 strike="noStrike">
                <a:solidFill>
                  <a:srgbClr val="000000"/>
                </a:solidFill>
                <a:latin typeface="Arial"/>
              </a:rPr>
              <a:t>DC track is propagated from last DC plane to front face of FTOF panel (</a:t>
            </a:r>
            <a:r>
              <a:rPr b="1" lang="en-US" sz="2400" strike="noStrike">
                <a:solidFill>
                  <a:srgbClr val="000000"/>
                </a:solidFill>
                <a:latin typeface="Arial"/>
              </a:rPr>
              <a:t>B</a:t>
            </a:r>
            <a:r>
              <a:rPr lang="en-US" sz="2400" strike="noStrike">
                <a:solidFill>
                  <a:srgbClr val="000000"/>
                </a:solidFill>
                <a:latin typeface="Arial"/>
              </a:rPr>
              <a:t>=0) using geometry service tools.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 strike="noStrike">
                <a:solidFill>
                  <a:srgbClr val="000000"/>
                </a:solidFill>
                <a:latin typeface="Arial"/>
              </a:rPr>
              <a:t>FTOF returns (xhit,yhit,zhit) where xhit, zhit are in the center of the paddle.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 strike="noStrike">
                <a:solidFill>
                  <a:srgbClr val="000000"/>
                </a:solidFill>
                <a:latin typeface="Arial"/>
              </a:rPr>
              <a:t>Consider only single                                                         paddle clusters.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 strike="noStrike">
                <a:solidFill>
                  <a:srgbClr val="000000"/>
                </a:solidFill>
                <a:latin typeface="Arial"/>
              </a:rPr>
              <a:t>First results:</a:t>
            </a:r>
            <a:endParaRPr/>
          </a:p>
        </p:txBody>
      </p:sp>
      <p:pic>
        <p:nvPicPr>
          <p:cNvPr id="285" name="Picture 5" descr=""/>
          <p:cNvPicPr/>
          <p:nvPr/>
        </p:nvPicPr>
        <p:blipFill>
          <a:blip r:embed="rId1"/>
          <a:stretch/>
        </p:blipFill>
        <p:spPr>
          <a:xfrm>
            <a:off x="3746520" y="2948040"/>
            <a:ext cx="4710600" cy="31402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9" dur="indefinite" restart="never" nodeType="tmRoot">
          <p:childTnLst>
            <p:seq>
              <p:cTn id="3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CustomShape 1"/>
          <p:cNvSpPr/>
          <p:nvPr/>
        </p:nvSpPr>
        <p:spPr>
          <a:xfrm>
            <a:off x="457200" y="164880"/>
            <a:ext cx="8228520" cy="507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en-US" sz="3600" strike="noStrike">
                <a:solidFill>
                  <a:srgbClr val="000099"/>
                </a:solidFill>
                <a:latin typeface="Arial"/>
                <a:ea typeface="ＭＳ Ｐゴシック"/>
              </a:rPr>
              <a:t>Energy-weighted Thit vs. Earliest Thit</a:t>
            </a:r>
            <a:endParaRPr/>
          </a:p>
        </p:txBody>
      </p:sp>
      <p:sp>
        <p:nvSpPr>
          <p:cNvPr id="287" name="CustomShape 2"/>
          <p:cNvSpPr/>
          <p:nvPr/>
        </p:nvSpPr>
        <p:spPr>
          <a:xfrm>
            <a:off x="307080" y="1048320"/>
            <a:ext cx="8499960" cy="2193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ＭＳ Ｐゴシック"/>
              </a:rPr>
              <a:t>Cluster hit times have been calculated as the energy-weighted sum of the paddle hit times.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ＭＳ Ｐゴシック"/>
              </a:rPr>
              <a:t>We also considered taking                                                the earliest Thit among the                                               paddles of each cluster.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id="288" name="Picture 5" descr=""/>
          <p:cNvPicPr/>
          <p:nvPr/>
        </p:nvPicPr>
        <p:blipFill>
          <a:blip r:embed="rId1"/>
          <a:stretch/>
        </p:blipFill>
        <p:spPr>
          <a:xfrm>
            <a:off x="4537800" y="1872720"/>
            <a:ext cx="4474080" cy="42757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1" dur="indefinite" restart="never" nodeType="tmRoot">
          <p:childTnLst>
            <p:seq>
              <p:cTn id="3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CustomShape 1"/>
          <p:cNvSpPr/>
          <p:nvPr/>
        </p:nvSpPr>
        <p:spPr>
          <a:xfrm>
            <a:off x="0" y="0"/>
            <a:ext cx="9143280" cy="837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n-US" sz="4800" strike="noStrike">
                <a:solidFill>
                  <a:srgbClr val="333399"/>
                </a:solidFill>
                <a:latin typeface="Arial"/>
                <a:ea typeface="ＭＳ Ｐゴシック"/>
              </a:rPr>
              <a:t>Goals and Outline</a:t>
            </a:r>
            <a:endParaRPr/>
          </a:p>
        </p:txBody>
      </p:sp>
      <p:sp>
        <p:nvSpPr>
          <p:cNvPr id="231" name="CustomShape 2"/>
          <p:cNvSpPr/>
          <p:nvPr/>
        </p:nvSpPr>
        <p:spPr>
          <a:xfrm>
            <a:off x="6647040" y="6476400"/>
            <a:ext cx="692640" cy="197280"/>
          </a:xfrm>
          <a:prstGeom prst="rect">
            <a:avLst/>
          </a:prstGeom>
          <a:solidFill>
            <a:srgbClr val="262673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n-US" sz="1200" strike="noStrike">
                <a:solidFill>
                  <a:srgbClr val="ffffff"/>
                </a:solidFill>
                <a:latin typeface="Arial"/>
              </a:rPr>
              <a:t>page 2</a:t>
            </a:r>
            <a:endParaRPr/>
          </a:p>
        </p:txBody>
      </p:sp>
      <p:sp>
        <p:nvSpPr>
          <p:cNvPr id="232" name="CustomShape 3"/>
          <p:cNvSpPr/>
          <p:nvPr/>
        </p:nvSpPr>
        <p:spPr>
          <a:xfrm>
            <a:off x="522360" y="1033200"/>
            <a:ext cx="8256600" cy="5238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DejaVu Sans"/>
              </a:rPr>
              <a:t>Committee Charge - 1.c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DejaVu Sans"/>
              </a:rPr>
              <a:t>Are users engaged at a sufficient level to demonstrate usability and readiness from a user’s perspective?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DejaVu Sans"/>
              </a:rPr>
              <a:t>Has the CLAS Collaboration identified appropriate mechanisms to support utilization of the software by the entire collaboration?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DejaVu Sans"/>
              </a:rPr>
              <a:t>Is the level of user documentation appropriate for this point in time?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DejaVu Sans"/>
              </a:rPr>
              <a:t>Outline of talk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DejaVu Sans"/>
              </a:rPr>
              <a:t>Example of user software development:</a:t>
            </a:r>
            <a:r>
              <a:rPr lang="en-US" sz="2400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endParaRPr/>
          </a:p>
          <a:p>
            <a:pPr lvl="2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DejaVu Sans"/>
              </a:rPr>
              <a:t>TOF reconstruction software</a:t>
            </a:r>
            <a:endParaRPr/>
          </a:p>
          <a:p>
            <a:pPr lvl="2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DejaVu Sans"/>
              </a:rPr>
              <a:t>detectors, methods, results, and status.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DejaVu Sans"/>
              </a:rPr>
              <a:t>User experience: developers, projects, workflow.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DejaVu Sans"/>
              </a:rPr>
              <a:t>Connection with committee charge.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CustomShape 1"/>
          <p:cNvSpPr/>
          <p:nvPr/>
        </p:nvSpPr>
        <p:spPr>
          <a:xfrm>
            <a:off x="2412360" y="-194400"/>
            <a:ext cx="4234680" cy="1236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1" lang="en-US" sz="3200" strike="noStrike">
                <a:solidFill>
                  <a:srgbClr val="333399"/>
                </a:solidFill>
                <a:latin typeface="Arial"/>
                <a:ea typeface="ＭＳ Ｐゴシック"/>
              </a:rPr>
              <a:t>TOF Reconstruction</a:t>
            </a:r>
            <a:endParaRPr/>
          </a:p>
        </p:txBody>
      </p:sp>
      <p:sp>
        <p:nvSpPr>
          <p:cNvPr id="234" name="CustomShape 2"/>
          <p:cNvSpPr/>
          <p:nvPr/>
        </p:nvSpPr>
        <p:spPr>
          <a:xfrm>
            <a:off x="0" y="1105920"/>
            <a:ext cx="4581360" cy="1072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1000" strike="noStrike">
                <a:solidFill>
                  <a:srgbClr val="000000"/>
                </a:solidFill>
                <a:latin typeface="Arial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35" name="CustomShape 3"/>
          <p:cNvSpPr/>
          <p:nvPr/>
        </p:nvSpPr>
        <p:spPr>
          <a:xfrm>
            <a:off x="6647040" y="6476400"/>
            <a:ext cx="692640" cy="197280"/>
          </a:xfrm>
          <a:prstGeom prst="rect">
            <a:avLst/>
          </a:prstGeom>
          <a:solidFill>
            <a:srgbClr val="262673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n-US" sz="1200" strike="noStrike">
                <a:solidFill>
                  <a:srgbClr val="ffffff"/>
                </a:solidFill>
                <a:latin typeface="Arial"/>
              </a:rPr>
              <a:t>page 3</a:t>
            </a:r>
            <a:endParaRPr/>
          </a:p>
        </p:txBody>
      </p:sp>
      <p:sp>
        <p:nvSpPr>
          <p:cNvPr id="236" name="CustomShape 4"/>
          <p:cNvSpPr/>
          <p:nvPr/>
        </p:nvSpPr>
        <p:spPr>
          <a:xfrm>
            <a:off x="146160" y="1179360"/>
            <a:ext cx="6728040" cy="49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DejaVu Sans"/>
              </a:rPr>
              <a:t>Forward Time-of-Flight (FTOF)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DejaVu Sans"/>
              </a:rPr>
              <a:t>6 sectors, double-sided PMT readout.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DejaVu Sans"/>
              </a:rPr>
              <a:t>Paddles: Panel 1a - 23, Panel 1b - 62, Panel 2 – 5.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DejaVu Sans"/>
              </a:rPr>
              <a:t>Central Time-of-Flight (CTOF)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DejaVu Sans"/>
              </a:rPr>
              <a:t>48 paddles, double-sided PMT        readout.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DejaVu Sans"/>
              </a:rPr>
              <a:t>form hermetic barrel around target.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DejaVu Sans"/>
              </a:rPr>
              <a:t>Outputs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DejaVu Sans"/>
              </a:rPr>
              <a:t>Times (TL, TR from TDCs)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DejaVu Sans"/>
              </a:rPr>
              <a:t>Positions (yhit from TL – TR)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DejaVu Sans"/>
              </a:rPr>
              <a:t>Hit times (Thit from (TL + TR)/2)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DejaVu Sans"/>
              </a:rPr>
              <a:t>Deposited energy (Edep from ADCs)</a:t>
            </a:r>
            <a:endParaRPr/>
          </a:p>
        </p:txBody>
      </p:sp>
      <p:pic>
        <p:nvPicPr>
          <p:cNvPr id="237" name="Picture 74" descr=""/>
          <p:cNvPicPr/>
          <p:nvPr/>
        </p:nvPicPr>
        <p:blipFill>
          <a:blip r:embed="rId1"/>
          <a:stretch/>
        </p:blipFill>
        <p:spPr>
          <a:xfrm>
            <a:off x="6508080" y="944280"/>
            <a:ext cx="2544120" cy="2374560"/>
          </a:xfrm>
          <a:prstGeom prst="rect">
            <a:avLst/>
          </a:prstGeom>
          <a:ln>
            <a:noFill/>
          </a:ln>
        </p:spPr>
      </p:pic>
      <p:pic>
        <p:nvPicPr>
          <p:cNvPr id="238" name="Picture 75" descr=""/>
          <p:cNvPicPr/>
          <p:nvPr/>
        </p:nvPicPr>
        <p:blipFill>
          <a:blip r:embed="rId2"/>
          <a:stretch/>
        </p:blipFill>
        <p:spPr>
          <a:xfrm>
            <a:off x="6014880" y="3739320"/>
            <a:ext cx="2670120" cy="23958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CustomShape 1"/>
          <p:cNvSpPr/>
          <p:nvPr/>
        </p:nvSpPr>
        <p:spPr>
          <a:xfrm>
            <a:off x="0" y="0"/>
            <a:ext cx="914328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n-US" sz="4800" strike="noStrike">
                <a:solidFill>
                  <a:srgbClr val="333399"/>
                </a:solidFill>
                <a:latin typeface="Arial"/>
                <a:ea typeface="ＭＳ Ｐゴシック"/>
              </a:rPr>
              <a:t>TOF Reconstruction Methods</a:t>
            </a:r>
            <a:endParaRPr/>
          </a:p>
        </p:txBody>
      </p:sp>
      <p:sp>
        <p:nvSpPr>
          <p:cNvPr id="240" name="CustomShape 2"/>
          <p:cNvSpPr/>
          <p:nvPr/>
        </p:nvSpPr>
        <p:spPr>
          <a:xfrm>
            <a:off x="-5519520" y="-914760"/>
            <a:ext cx="1404360" cy="579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1" lang="en-US" sz="3200" strike="noStrike">
                <a:solidFill>
                  <a:srgbClr val="333399"/>
                </a:solidFill>
                <a:latin typeface="Arial"/>
                <a:ea typeface="ＭＳ Ｐゴシック"/>
              </a:rPr>
              <a:t>GEMC</a:t>
            </a:r>
            <a:endParaRPr/>
          </a:p>
        </p:txBody>
      </p:sp>
      <p:sp>
        <p:nvSpPr>
          <p:cNvPr id="241" name="CustomShape 3"/>
          <p:cNvSpPr/>
          <p:nvPr/>
        </p:nvSpPr>
        <p:spPr>
          <a:xfrm>
            <a:off x="6647040" y="6476400"/>
            <a:ext cx="692640" cy="197280"/>
          </a:xfrm>
          <a:prstGeom prst="rect">
            <a:avLst/>
          </a:prstGeom>
          <a:solidFill>
            <a:srgbClr val="262673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n-US" sz="1200" strike="noStrike">
                <a:solidFill>
                  <a:srgbClr val="ffffff"/>
                </a:solidFill>
                <a:latin typeface="Arial"/>
              </a:rPr>
              <a:t>page 4</a:t>
            </a:r>
            <a:endParaRPr/>
          </a:p>
        </p:txBody>
      </p:sp>
      <p:sp>
        <p:nvSpPr>
          <p:cNvPr id="242" name="CustomShape 4"/>
          <p:cNvSpPr/>
          <p:nvPr/>
        </p:nvSpPr>
        <p:spPr>
          <a:xfrm>
            <a:off x="456840" y="993240"/>
            <a:ext cx="5110200" cy="342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trike="noStrike">
                <a:solidFill>
                  <a:srgbClr val="000000"/>
                </a:solidFill>
                <a:latin typeface="Arial"/>
              </a:rPr>
              <a:t>Single TOF paddles and clusters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trike="noStrike">
                <a:solidFill>
                  <a:srgbClr val="000000"/>
                </a:solidFill>
                <a:latin typeface="Arial"/>
              </a:rPr>
              <a:t>adjacent hits grouped based on cuts on </a:t>
            </a:r>
            <a:r>
              <a:rPr lang="en-US" strike="noStrike">
                <a:solidFill>
                  <a:srgbClr val="000000"/>
                </a:solidFill>
                <a:latin typeface="Symbol"/>
              </a:rPr>
              <a:t>D</a:t>
            </a:r>
            <a:r>
              <a:rPr lang="en-US" strike="noStrike">
                <a:solidFill>
                  <a:srgbClr val="000000"/>
                </a:solidFill>
                <a:latin typeface="Arial"/>
              </a:rPr>
              <a:t>yhit and </a:t>
            </a:r>
            <a:r>
              <a:rPr lang="en-US" strike="noStrike">
                <a:solidFill>
                  <a:srgbClr val="000000"/>
                </a:solidFill>
                <a:latin typeface="Symbol"/>
              </a:rPr>
              <a:t>DT</a:t>
            </a:r>
            <a:r>
              <a:rPr lang="en-US" strike="noStrike">
                <a:solidFill>
                  <a:srgbClr val="000000"/>
                </a:solidFill>
                <a:latin typeface="Arial"/>
              </a:rPr>
              <a:t>hit.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trike="noStrike">
                <a:solidFill>
                  <a:srgbClr val="000000"/>
                </a:solidFill>
                <a:latin typeface="Arial"/>
                <a:ea typeface="DejaVu Sans"/>
              </a:rPr>
              <a:t>TDC Time (TL, TR)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trike="noStrike">
                <a:solidFill>
                  <a:srgbClr val="000000"/>
                </a:solidFill>
                <a:latin typeface="Arial"/>
                <a:ea typeface="DejaVu Sans"/>
              </a:rPr>
              <a:t>Apply time walk corrections and calibration.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trike="noStrike">
                <a:solidFill>
                  <a:srgbClr val="000000"/>
                </a:solidFill>
                <a:latin typeface="Arial"/>
                <a:ea typeface="DejaVu Sans"/>
              </a:rPr>
              <a:t>Clusters - energy-weighted average.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en-US" strike="noStrike">
                <a:solidFill>
                  <a:srgbClr val="000000"/>
                </a:solidFill>
                <a:latin typeface="Arial"/>
                <a:ea typeface="DejaVu Sans"/>
              </a:rPr>
              <a:t>Deposited Energy (Edep)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trike="noStrike">
                <a:solidFill>
                  <a:srgbClr val="000000"/>
                </a:solidFill>
                <a:latin typeface="Arial"/>
                <a:ea typeface="DejaVu Sans"/>
              </a:rPr>
              <a:t>Apply ADC calibration and Edep = √EL•ER•ey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trike="noStrike">
                <a:solidFill>
                  <a:srgbClr val="000000"/>
                </a:solidFill>
                <a:latin typeface="Arial"/>
                <a:ea typeface="DejaVu Sans"/>
              </a:rPr>
              <a:t>Clusters – sum Edep’s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43" name="CustomShape 5"/>
          <p:cNvSpPr/>
          <p:nvPr/>
        </p:nvSpPr>
        <p:spPr>
          <a:xfrm>
            <a:off x="675360" y="4045320"/>
            <a:ext cx="5748480" cy="2010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trike="noStrike">
                <a:solidFill>
                  <a:srgbClr val="000000"/>
                </a:solidFill>
                <a:latin typeface="Arial"/>
              </a:rPr>
              <a:t> </a:t>
            </a:r>
            <a:r>
              <a:rPr lang="en-US" strike="noStrike">
                <a:solidFill>
                  <a:srgbClr val="000000"/>
                </a:solidFill>
                <a:latin typeface="Arial"/>
              </a:rPr>
              <a:t>Position (yhit)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trike="noStrike">
                <a:solidFill>
                  <a:srgbClr val="000000"/>
                </a:solidFill>
                <a:latin typeface="Arial"/>
              </a:rPr>
              <a:t>Use TL-TR to get yhit relative to paddle center.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trike="noStrike">
                <a:solidFill>
                  <a:srgbClr val="000000"/>
                </a:solidFill>
                <a:latin typeface="Arial"/>
              </a:rPr>
              <a:t>Clusters - energy-weighted average.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trike="noStrike">
                <a:solidFill>
                  <a:srgbClr val="000000"/>
                </a:solidFill>
                <a:latin typeface="Arial"/>
              </a:rPr>
              <a:t> </a:t>
            </a:r>
            <a:r>
              <a:rPr lang="en-US" strike="noStrike">
                <a:solidFill>
                  <a:srgbClr val="000000"/>
                </a:solidFill>
                <a:latin typeface="Arial"/>
              </a:rPr>
              <a:t>Hit time (Thit)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trike="noStrike">
                <a:solidFill>
                  <a:srgbClr val="000000"/>
                </a:solidFill>
                <a:latin typeface="Arial"/>
              </a:rPr>
              <a:t>Average TL, TR 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trike="noStrike">
                <a:solidFill>
                  <a:srgbClr val="000000"/>
                </a:solidFill>
                <a:latin typeface="Arial"/>
              </a:rPr>
              <a:t>Clusters - energy-weighted average vs. earliest hit.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id="244" name="Picture 19" descr=""/>
          <p:cNvPicPr/>
          <p:nvPr/>
        </p:nvPicPr>
        <p:blipFill>
          <a:blip r:embed="rId1"/>
          <a:stretch/>
        </p:blipFill>
        <p:spPr>
          <a:xfrm>
            <a:off x="5370480" y="1075320"/>
            <a:ext cx="3771720" cy="26150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1"/>
          <p:cNvSpPr/>
          <p:nvPr/>
        </p:nvSpPr>
        <p:spPr>
          <a:xfrm>
            <a:off x="0" y="0"/>
            <a:ext cx="9143280" cy="803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n-US" sz="3200" strike="noStrike">
                <a:solidFill>
                  <a:srgbClr val="333399"/>
                </a:solidFill>
                <a:latin typeface="Arial"/>
                <a:ea typeface="ＭＳ Ｐゴシック"/>
              </a:rPr>
              <a:t>Code Validation</a:t>
            </a:r>
            <a:endParaRPr/>
          </a:p>
        </p:txBody>
      </p:sp>
      <p:sp>
        <p:nvSpPr>
          <p:cNvPr id="246" name="CustomShape 2"/>
          <p:cNvSpPr/>
          <p:nvPr/>
        </p:nvSpPr>
        <p:spPr>
          <a:xfrm>
            <a:off x="6647040" y="6476400"/>
            <a:ext cx="692640" cy="197280"/>
          </a:xfrm>
          <a:prstGeom prst="rect">
            <a:avLst/>
          </a:prstGeom>
          <a:solidFill>
            <a:srgbClr val="262673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n-US" sz="1200" strike="noStrike">
                <a:solidFill>
                  <a:srgbClr val="ffffff"/>
                </a:solidFill>
                <a:latin typeface="Arial"/>
              </a:rPr>
              <a:t>page 5</a:t>
            </a:r>
            <a:endParaRPr/>
          </a:p>
        </p:txBody>
      </p:sp>
      <p:sp>
        <p:nvSpPr>
          <p:cNvPr id="247" name="CustomShape 3"/>
          <p:cNvSpPr/>
          <p:nvPr/>
        </p:nvSpPr>
        <p:spPr>
          <a:xfrm>
            <a:off x="294840" y="892800"/>
            <a:ext cx="8750160" cy="530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DejaVu Sans"/>
              </a:rPr>
              <a:t>Simulation is primary testing tool of TOF reconstruction code.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DejaVu Sans"/>
              </a:rPr>
              <a:t>CLAS12 Simulation – </a:t>
            </a:r>
            <a:r>
              <a:rPr i="1" lang="en-US" sz="2400" strike="noStrike">
                <a:solidFill>
                  <a:srgbClr val="000000"/>
                </a:solidFill>
                <a:latin typeface="Arial"/>
                <a:ea typeface="DejaVu Sans"/>
              </a:rPr>
              <a:t>gemc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DejaVu Sans"/>
              </a:rPr>
              <a:t>Simulations done on Richmond cluster and copied to JLab.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DejaVu Sans"/>
              </a:rPr>
              <a:t>Accessible, well-documented, bug reporting, website.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DejaVu Sans"/>
              </a:rPr>
              <a:t>JLab staff member (M. Ungaro).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DejaVu Sans"/>
              </a:rPr>
              <a:t>Event generation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DejaVu Sans"/>
              </a:rPr>
              <a:t>disgen – proton DIS</a:t>
            </a:r>
            <a:endParaRPr/>
          </a:p>
          <a:p>
            <a:pPr lvl="2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DejaVu Sans"/>
              </a:rPr>
              <a:t>Range of final states and                                        momenta.</a:t>
            </a:r>
            <a:endParaRPr/>
          </a:p>
          <a:p>
            <a:pPr lvl="2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DejaVu Sans"/>
              </a:rPr>
              <a:t>Local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DejaVu Sans"/>
              </a:rPr>
              <a:t>QUEEG – quasielastic scattering                                  from deuterium</a:t>
            </a:r>
            <a:endParaRPr/>
          </a:p>
          <a:p>
            <a:pPr lvl="2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DejaVu Sans"/>
              </a:rPr>
              <a:t>Local, under svn. </a:t>
            </a:r>
            <a:endParaRPr/>
          </a:p>
          <a:p>
            <a:pPr lvl="2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400" strike="noStrike" u="sng">
                <a:solidFill>
                  <a:srgbClr val="0000ff"/>
                </a:solidFill>
                <a:latin typeface="Arial"/>
                <a:ea typeface="DejaVu Sans"/>
              </a:rPr>
              <a:t>CLAS-NOTE 2014-008</a:t>
            </a:r>
            <a:r>
              <a:rPr lang="en-US" sz="2400" strike="noStrike">
                <a:solidFill>
                  <a:srgbClr val="000000"/>
                </a:solidFill>
                <a:latin typeface="Arial"/>
                <a:ea typeface="DejaVu Sans"/>
              </a:rPr>
              <a:t>.</a:t>
            </a:r>
            <a:endParaRPr/>
          </a:p>
        </p:txBody>
      </p:sp>
      <p:sp>
        <p:nvSpPr>
          <p:cNvPr id="248" name="CustomShape 4"/>
          <p:cNvSpPr/>
          <p:nvPr/>
        </p:nvSpPr>
        <p:spPr>
          <a:xfrm>
            <a:off x="5675400" y="2452320"/>
            <a:ext cx="3369960" cy="3321720"/>
          </a:xfrm>
          <a:prstGeom prst="rect">
            <a:avLst/>
          </a:prstGeom>
          <a:blipFill>
            <a:blip r:embed="rId1"/>
            <a:stretch>
              <a:fillRect/>
            </a:stretch>
          </a:blipFill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9" name="Picture 3" descr=""/>
          <p:cNvPicPr/>
          <p:nvPr/>
        </p:nvPicPr>
        <p:blipFill>
          <a:blip r:embed="rId1"/>
          <a:stretch/>
        </p:blipFill>
        <p:spPr>
          <a:xfrm>
            <a:off x="5355000" y="925920"/>
            <a:ext cx="3494160" cy="2199600"/>
          </a:xfrm>
          <a:prstGeom prst="rect">
            <a:avLst/>
          </a:prstGeom>
          <a:ln>
            <a:noFill/>
          </a:ln>
        </p:spPr>
      </p:pic>
      <p:sp>
        <p:nvSpPr>
          <p:cNvPr id="250" name="CustomShape 1"/>
          <p:cNvSpPr/>
          <p:nvPr/>
        </p:nvSpPr>
        <p:spPr>
          <a:xfrm>
            <a:off x="44280" y="0"/>
            <a:ext cx="9099000" cy="793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n-US" sz="3200" strike="noStrike">
                <a:solidFill>
                  <a:srgbClr val="333399"/>
                </a:solidFill>
                <a:latin typeface="Arial"/>
                <a:ea typeface="ＭＳ Ｐゴシック"/>
              </a:rPr>
              <a:t>FTOF Standalone Reconstruction Results</a:t>
            </a:r>
            <a:endParaRPr/>
          </a:p>
        </p:txBody>
      </p:sp>
      <p:sp>
        <p:nvSpPr>
          <p:cNvPr id="251" name="CustomShape 2"/>
          <p:cNvSpPr/>
          <p:nvPr/>
        </p:nvSpPr>
        <p:spPr>
          <a:xfrm>
            <a:off x="6647040" y="6476400"/>
            <a:ext cx="692640" cy="197280"/>
          </a:xfrm>
          <a:prstGeom prst="rect">
            <a:avLst/>
          </a:prstGeom>
          <a:solidFill>
            <a:srgbClr val="262673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n-US" sz="1200" strike="noStrike">
                <a:solidFill>
                  <a:srgbClr val="ffffff"/>
                </a:solidFill>
                <a:latin typeface="Arial"/>
              </a:rPr>
              <a:t>page 7</a:t>
            </a:r>
            <a:endParaRPr/>
          </a:p>
        </p:txBody>
      </p:sp>
      <p:sp>
        <p:nvSpPr>
          <p:cNvPr id="252" name="CustomShape 3"/>
          <p:cNvSpPr/>
          <p:nvPr/>
        </p:nvSpPr>
        <p:spPr>
          <a:xfrm>
            <a:off x="100080" y="882360"/>
            <a:ext cx="5254200" cy="246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DejaVu Sans"/>
              </a:rPr>
              <a:t>Validated in stress tests.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DejaVu Sans"/>
              </a:rPr>
              <a:t>Time difference with gemc.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DejaVu Sans"/>
              </a:rPr>
              <a:t>Measured Nadj dependence.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DejaVu Sans"/>
              </a:rPr>
              <a:t>Optimized clustering parameters.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DejaVu Sans"/>
              </a:rPr>
              <a:t>Edep</a:t>
            </a:r>
            <a:r>
              <a:rPr lang="en-US" strike="noStrike">
                <a:solidFill>
                  <a:srgbClr val="000000"/>
                </a:solidFill>
                <a:latin typeface="Arial"/>
                <a:ea typeface="DejaVu Sans"/>
              </a:rPr>
              <a:t>.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z="2400" strike="noStrike" u="sng">
                <a:solidFill>
                  <a:srgbClr val="0000ff"/>
                </a:solidFill>
                <a:latin typeface="Arial"/>
                <a:ea typeface="DejaVu Sans"/>
              </a:rPr>
              <a:t>CLAS12-NOTE 2014-003.</a:t>
            </a:r>
            <a:endParaRPr/>
          </a:p>
          <a:p>
            <a:pPr>
              <a:lnSpc>
                <a:spcPct val="90000"/>
              </a:lnSpc>
            </a:pPr>
            <a:endParaRPr/>
          </a:p>
        </p:txBody>
      </p:sp>
      <p:pic>
        <p:nvPicPr>
          <p:cNvPr id="253" name="Picture 9" descr=""/>
          <p:cNvPicPr/>
          <p:nvPr/>
        </p:nvPicPr>
        <p:blipFill>
          <a:blip r:embed="rId2"/>
          <a:stretch/>
        </p:blipFill>
        <p:spPr>
          <a:xfrm>
            <a:off x="527760" y="3418920"/>
            <a:ext cx="3177360" cy="3023640"/>
          </a:xfrm>
          <a:prstGeom prst="rect">
            <a:avLst/>
          </a:prstGeom>
          <a:ln>
            <a:noFill/>
          </a:ln>
        </p:spPr>
      </p:pic>
      <p:pic>
        <p:nvPicPr>
          <p:cNvPr id="254" name="Picture 10" descr=""/>
          <p:cNvPicPr/>
          <p:nvPr/>
        </p:nvPicPr>
        <p:blipFill>
          <a:blip r:embed="rId3"/>
          <a:stretch/>
        </p:blipFill>
        <p:spPr>
          <a:xfrm>
            <a:off x="4151520" y="3120480"/>
            <a:ext cx="3180600" cy="3039480"/>
          </a:xfrm>
          <a:prstGeom prst="rect">
            <a:avLst/>
          </a:prstGeom>
          <a:ln>
            <a:noFill/>
          </a:ln>
        </p:spPr>
      </p:pic>
      <p:sp>
        <p:nvSpPr>
          <p:cNvPr id="255" name="CustomShape 4"/>
          <p:cNvSpPr/>
          <p:nvPr/>
        </p:nvSpPr>
        <p:spPr>
          <a:xfrm>
            <a:off x="8037720" y="1449360"/>
            <a:ext cx="324000" cy="345960"/>
          </a:xfrm>
          <a:prstGeom prst="ellipse">
            <a:avLst/>
          </a:prstGeom>
          <a:noFill/>
          <a:ln w="25560">
            <a:solidFill>
              <a:srgbClr val="33339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56" name="CustomShape 5"/>
          <p:cNvSpPr/>
          <p:nvPr/>
        </p:nvSpPr>
        <p:spPr>
          <a:xfrm flipH="1" rot="16200000">
            <a:off x="3119760" y="3534840"/>
            <a:ext cx="1420200" cy="940320"/>
          </a:xfrm>
          <a:prstGeom prst="curvedConnector3">
            <a:avLst>
              <a:gd name="adj1" fmla="val 1578"/>
            </a:avLst>
          </a:prstGeom>
          <a:noFill/>
          <a:ln w="19080">
            <a:solidFill>
              <a:srgbClr val="b5dcde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57" name="CustomShape 6"/>
          <p:cNvSpPr/>
          <p:nvPr/>
        </p:nvSpPr>
        <p:spPr>
          <a:xfrm>
            <a:off x="1053000" y="2494800"/>
            <a:ext cx="997200" cy="1096560"/>
          </a:xfrm>
          <a:prstGeom prst="curvedConnector2">
            <a:avLst/>
          </a:prstGeom>
          <a:noFill/>
          <a:ln w="19080">
            <a:solidFill>
              <a:srgbClr val="b5dcde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58" name="CustomShape 7"/>
          <p:cNvSpPr/>
          <p:nvPr/>
        </p:nvSpPr>
        <p:spPr>
          <a:xfrm>
            <a:off x="5969160" y="925920"/>
            <a:ext cx="101736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trike="noStrike">
                <a:solidFill>
                  <a:srgbClr val="000000"/>
                </a:solidFill>
                <a:latin typeface="Arial"/>
              </a:rPr>
              <a:t>Clusters</a:t>
            </a:r>
            <a:endParaRPr/>
          </a:p>
        </p:txBody>
      </p:sp>
      <p:sp>
        <p:nvSpPr>
          <p:cNvPr id="259" name="CustomShape 8"/>
          <p:cNvSpPr/>
          <p:nvPr/>
        </p:nvSpPr>
        <p:spPr>
          <a:xfrm>
            <a:off x="6993720" y="1129680"/>
            <a:ext cx="1039320" cy="404640"/>
          </a:xfrm>
          <a:prstGeom prst="straightConnector1">
            <a:avLst/>
          </a:prstGeom>
          <a:noFill/>
          <a:ln w="255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CustomShape 1"/>
          <p:cNvSpPr/>
          <p:nvPr/>
        </p:nvSpPr>
        <p:spPr>
          <a:xfrm>
            <a:off x="457200" y="0"/>
            <a:ext cx="8228880" cy="889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n-US" sz="3200" strike="noStrike">
                <a:solidFill>
                  <a:srgbClr val="333399"/>
                </a:solidFill>
                <a:latin typeface="Arial"/>
                <a:ea typeface="ＭＳ Ｐゴシック"/>
              </a:rPr>
              <a:t>TOF Status</a:t>
            </a:r>
            <a:endParaRPr/>
          </a:p>
        </p:txBody>
      </p:sp>
      <p:sp>
        <p:nvSpPr>
          <p:cNvPr id="261" name="CustomShape 2"/>
          <p:cNvSpPr/>
          <p:nvPr/>
        </p:nvSpPr>
        <p:spPr>
          <a:xfrm>
            <a:off x="6647040" y="6476400"/>
            <a:ext cx="692640" cy="197280"/>
          </a:xfrm>
          <a:prstGeom prst="rect">
            <a:avLst/>
          </a:prstGeom>
          <a:solidFill>
            <a:srgbClr val="262673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n-US" sz="1200" strike="noStrike">
                <a:solidFill>
                  <a:srgbClr val="ffffff"/>
                </a:solidFill>
                <a:latin typeface="Arial"/>
              </a:rPr>
              <a:t>page 8</a:t>
            </a:r>
            <a:endParaRPr/>
          </a:p>
        </p:txBody>
      </p:sp>
      <p:sp>
        <p:nvSpPr>
          <p:cNvPr id="262" name="CustomShape 3"/>
          <p:cNvSpPr/>
          <p:nvPr/>
        </p:nvSpPr>
        <p:spPr>
          <a:xfrm>
            <a:off x="196920" y="1002240"/>
            <a:ext cx="8451000" cy="5182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DejaVu Sans"/>
              </a:rPr>
              <a:t>CLAS12 generation 1 TOF reconstruction completed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DejaVu Sans"/>
              </a:rPr>
              <a:t>Standalone versions for FTOF and CTOF.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DejaVu Sans"/>
              </a:rPr>
              <a:t>Working as a service in analysis chain.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DejaVu Sans"/>
              </a:rPr>
              <a:t>Validated in stress test.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DejaVu Sans"/>
              </a:rPr>
              <a:t>Documentation: </a:t>
            </a:r>
            <a:r>
              <a:rPr lang="en-US" sz="2400" strike="noStrike" u="sng">
                <a:solidFill>
                  <a:srgbClr val="0000ff"/>
                </a:solidFill>
                <a:latin typeface="Arial"/>
                <a:ea typeface="DejaVu Sans"/>
              </a:rPr>
              <a:t>CLAS12-NOTE </a:t>
            </a:r>
            <a:r>
              <a:rPr lang="en-US" sz="2400" strike="noStrike" u="sng">
                <a:solidFill>
                  <a:srgbClr val="0000ff"/>
                </a:solidFill>
                <a:latin typeface="Arial"/>
                <a:ea typeface="DejaVu Sans"/>
              </a:rPr>
              <a:t>2014-003</a:t>
            </a:r>
            <a:r>
              <a:rPr lang="en-US" sz="2400" strike="noStrike" u="sng">
                <a:solidFill>
                  <a:srgbClr val="0000ff"/>
                </a:solidFill>
                <a:latin typeface="Arial"/>
                <a:ea typeface="DejaVu Sans"/>
              </a:rPr>
              <a:t>.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DejaVu Sans"/>
              </a:rPr>
              <a:t>Updated to new clas-io libraries, bank definitions.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DejaVu Sans"/>
              </a:rPr>
              <a:t>New test version for event builder development.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DejaVu Sans"/>
              </a:rPr>
              <a:t>First version of code to match drift chamber track from hit-based tracking with FTOF hit.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DejaVu Sans"/>
              </a:rPr>
              <a:t>Geometry package in use.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z="2400" strike="noStrike">
                <a:solidFill>
                  <a:srgbClr val="000000"/>
                </a:solidFill>
                <a:latin typeface="Arial"/>
                <a:ea typeface="DejaVu Sans"/>
              </a:rPr>
              <a:t>Streamlined code.</a:t>
            </a:r>
            <a:endParaRPr/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CustomShape 1"/>
          <p:cNvSpPr/>
          <p:nvPr/>
        </p:nvSpPr>
        <p:spPr>
          <a:xfrm>
            <a:off x="44280" y="0"/>
            <a:ext cx="9099000" cy="793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n-US" sz="3200" strike="noStrike">
                <a:solidFill>
                  <a:srgbClr val="333399"/>
                </a:solidFill>
                <a:latin typeface="Arial"/>
                <a:ea typeface="ＭＳ Ｐゴシック"/>
              </a:rPr>
              <a:t>People and Projects</a:t>
            </a:r>
            <a:endParaRPr/>
          </a:p>
        </p:txBody>
      </p:sp>
      <p:sp>
        <p:nvSpPr>
          <p:cNvPr id="264" name="CustomShape 2"/>
          <p:cNvSpPr/>
          <p:nvPr/>
        </p:nvSpPr>
        <p:spPr>
          <a:xfrm>
            <a:off x="6647040" y="6493680"/>
            <a:ext cx="692640" cy="197280"/>
          </a:xfrm>
          <a:prstGeom prst="rect">
            <a:avLst/>
          </a:prstGeom>
          <a:solidFill>
            <a:srgbClr val="262673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n-US" sz="1200" strike="noStrike">
                <a:solidFill>
                  <a:srgbClr val="ffffff"/>
                </a:solidFill>
                <a:latin typeface="Arial"/>
              </a:rPr>
              <a:t>page 9</a:t>
            </a:r>
            <a:endParaRPr/>
          </a:p>
        </p:txBody>
      </p:sp>
      <p:sp>
        <p:nvSpPr>
          <p:cNvPr id="265" name="CustomShape 3"/>
          <p:cNvSpPr/>
          <p:nvPr/>
        </p:nvSpPr>
        <p:spPr>
          <a:xfrm>
            <a:off x="217440" y="914400"/>
            <a:ext cx="8826480" cy="5321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trike="noStrike">
                <a:solidFill>
                  <a:srgbClr val="000000"/>
                </a:solidFill>
                <a:latin typeface="Arial"/>
                <a:ea typeface="DejaVu Sans"/>
              </a:rPr>
              <a:t>Developer categories: A – environment programmers, </a:t>
            </a:r>
            <a:endParaRPr/>
          </a:p>
          <a:p>
            <a:pPr>
              <a:lnSpc>
                <a:spcPct val="100000"/>
              </a:lnSpc>
            </a:pPr>
            <a:r>
              <a:rPr lang="en-US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r>
              <a:rPr lang="en-US" strike="noStrike">
                <a:solidFill>
                  <a:srgbClr val="000000"/>
                </a:solidFill>
                <a:latin typeface="Arial"/>
                <a:ea typeface="DejaVu Sans"/>
              </a:rPr>
              <a:t>B – service developers, C – physics-only users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trike="noStrike">
                <a:solidFill>
                  <a:srgbClr val="000000"/>
                </a:solidFill>
                <a:latin typeface="Arial"/>
                <a:ea typeface="DejaVu Sans"/>
              </a:rPr>
              <a:t>Time-of-flight reconstruction 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trike="noStrike">
                <a:solidFill>
                  <a:srgbClr val="000000"/>
                </a:solidFill>
                <a:latin typeface="Arial"/>
                <a:ea typeface="DejaVu Sans"/>
              </a:rPr>
              <a:t>Alex Colvill: Surrey master’s student, gen1 TOF developer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trike="noStrike">
                <a:solidFill>
                  <a:srgbClr val="000000"/>
                </a:solidFill>
                <a:latin typeface="Arial"/>
                <a:ea typeface="DejaVu Sans"/>
              </a:rPr>
              <a:t>G.P.Gilfoyle: Richmond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trike="noStrike">
                <a:solidFill>
                  <a:srgbClr val="000000"/>
                </a:solidFill>
                <a:latin typeface="Arial"/>
                <a:ea typeface="DejaVu Sans"/>
              </a:rPr>
              <a:t>E.Golovach, Moscow State</a:t>
            </a:r>
            <a:endParaRPr/>
          </a:p>
          <a:p>
            <a:pPr lvl="2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trike="noStrike">
                <a:solidFill>
                  <a:srgbClr val="000000"/>
                </a:solidFill>
                <a:latin typeface="Arial"/>
                <a:ea typeface="DejaVu Sans"/>
              </a:rPr>
              <a:t>periodic visitor to JLab from Moscow State</a:t>
            </a:r>
            <a:endParaRPr/>
          </a:p>
          <a:p>
            <a:pPr lvl="2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trike="noStrike">
                <a:solidFill>
                  <a:srgbClr val="000000"/>
                </a:solidFill>
                <a:latin typeface="Arial"/>
                <a:ea typeface="DejaVu Sans"/>
              </a:rPr>
              <a:t>Working on DC-FTOF track matching.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trike="noStrike">
                <a:solidFill>
                  <a:srgbClr val="000000"/>
                </a:solidFill>
                <a:latin typeface="Arial"/>
                <a:ea typeface="DejaVu Sans"/>
              </a:rPr>
              <a:t>Forward Tagger Reconstruction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trike="noStrike">
                <a:solidFill>
                  <a:srgbClr val="000000"/>
                </a:solidFill>
                <a:latin typeface="Arial"/>
                <a:ea typeface="DejaVu Sans"/>
              </a:rPr>
              <a:t>Raffaella DeVita INFN (Genova)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trike="noStrike">
                <a:solidFill>
                  <a:srgbClr val="000000"/>
                </a:solidFill>
                <a:latin typeface="Arial"/>
                <a:ea typeface="DejaVu Sans"/>
              </a:rPr>
              <a:t>ced12 development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trike="noStrike">
                <a:solidFill>
                  <a:srgbClr val="000000"/>
                </a:solidFill>
                <a:latin typeface="Arial"/>
                <a:ea typeface="DejaVu Sans"/>
              </a:rPr>
              <a:t>Dave Heddle (CNU)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trike="noStrike">
                <a:solidFill>
                  <a:srgbClr val="000000"/>
                </a:solidFill>
                <a:latin typeface="Arial"/>
                <a:ea typeface="DejaVu Sans"/>
              </a:rPr>
              <a:t>Central Neutron Detector reconstruction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trike="noStrike">
                <a:solidFill>
                  <a:srgbClr val="000000"/>
                </a:solidFill>
                <a:latin typeface="Arial"/>
                <a:ea typeface="DejaVu Sans"/>
              </a:rPr>
              <a:t>Daria Sokhan (Glasgow)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trike="noStrike">
                <a:solidFill>
                  <a:srgbClr val="000000"/>
                </a:solidFill>
                <a:latin typeface="Arial"/>
                <a:ea typeface="DejaVu Sans"/>
              </a:rPr>
              <a:t>PCAL reconstruction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trike="noStrike">
                <a:solidFill>
                  <a:srgbClr val="000000"/>
                </a:solidFill>
                <a:latin typeface="Arial"/>
                <a:ea typeface="DejaVu Sans"/>
              </a:rPr>
              <a:t>Mike Wood (Canisius)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trike="noStrike">
                <a:solidFill>
                  <a:srgbClr val="000000"/>
                </a:solidFill>
                <a:latin typeface="Arial"/>
                <a:ea typeface="DejaVu Sans"/>
              </a:rPr>
              <a:t>Validation suite and BST calibration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trike="noStrike">
                <a:solidFill>
                  <a:srgbClr val="000000"/>
                </a:solidFill>
                <a:latin typeface="Arial"/>
                <a:ea typeface="DejaVu Sans"/>
              </a:rPr>
              <a:t>Justin Ruger (CNU)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66" name="CustomShape 4"/>
          <p:cNvSpPr/>
          <p:nvPr/>
        </p:nvSpPr>
        <p:spPr>
          <a:xfrm>
            <a:off x="5166360" y="3575160"/>
            <a:ext cx="3303720" cy="9129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n-US" strike="noStrike">
                <a:solidFill>
                  <a:srgbClr val="0070c0"/>
                </a:solidFill>
                <a:latin typeface="Arial"/>
              </a:rPr>
              <a:t>All project use the CLAS12 Common tools: ClaRA, coatjava, gemc, ced12,…</a:t>
            </a:r>
            <a:endParaRPr/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CustomShape 1"/>
          <p:cNvSpPr/>
          <p:nvPr/>
        </p:nvSpPr>
        <p:spPr>
          <a:xfrm>
            <a:off x="44280" y="0"/>
            <a:ext cx="9099000" cy="793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n-US" sz="3200" strike="noStrike">
                <a:solidFill>
                  <a:srgbClr val="333399"/>
                </a:solidFill>
                <a:latin typeface="Arial"/>
                <a:ea typeface="ＭＳ Ｐゴシック"/>
              </a:rPr>
              <a:t>Placeholder for More People and Projects</a:t>
            </a:r>
            <a:endParaRPr/>
          </a:p>
        </p:txBody>
      </p:sp>
      <p:sp>
        <p:nvSpPr>
          <p:cNvPr id="268" name="CustomShape 2"/>
          <p:cNvSpPr/>
          <p:nvPr/>
        </p:nvSpPr>
        <p:spPr>
          <a:xfrm>
            <a:off x="6647040" y="6493680"/>
            <a:ext cx="692640" cy="197280"/>
          </a:xfrm>
          <a:prstGeom prst="rect">
            <a:avLst/>
          </a:prstGeom>
          <a:solidFill>
            <a:srgbClr val="262673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n-US" sz="1200" strike="noStrike">
                <a:solidFill>
                  <a:srgbClr val="ffffff"/>
                </a:solidFill>
                <a:latin typeface="Arial"/>
              </a:rPr>
              <a:t>page 9</a:t>
            </a:r>
            <a:endParaRPr/>
          </a:p>
        </p:txBody>
      </p:sp>
      <p:sp>
        <p:nvSpPr>
          <p:cNvPr id="269" name="CustomShape 3"/>
          <p:cNvSpPr/>
          <p:nvPr/>
        </p:nvSpPr>
        <p:spPr>
          <a:xfrm>
            <a:off x="217440" y="914400"/>
            <a:ext cx="8826480" cy="5321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trike="noStrike">
                <a:solidFill>
                  <a:srgbClr val="000000"/>
                </a:solidFill>
                <a:latin typeface="Arial"/>
                <a:ea typeface="DejaVu Sans"/>
              </a:rPr>
              <a:t>Developer categories: A – environment programmers, </a:t>
            </a:r>
            <a:endParaRPr/>
          </a:p>
          <a:p>
            <a:pPr>
              <a:lnSpc>
                <a:spcPct val="100000"/>
              </a:lnSpc>
            </a:pPr>
            <a:r>
              <a:rPr lang="en-US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r>
              <a:rPr lang="en-US" strike="noStrike">
                <a:solidFill>
                  <a:srgbClr val="000000"/>
                </a:solidFill>
                <a:latin typeface="Arial"/>
                <a:ea typeface="DejaVu Sans"/>
              </a:rPr>
              <a:t>B – service developers, C – physics-only users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trike="noStrike">
                <a:solidFill>
                  <a:srgbClr val="000000"/>
                </a:solidFill>
                <a:latin typeface="Arial"/>
                <a:ea typeface="DejaVu Sans"/>
              </a:rPr>
              <a:t>Time-of-flight reconstruction 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trike="noStrike">
                <a:solidFill>
                  <a:srgbClr val="000000"/>
                </a:solidFill>
                <a:latin typeface="Arial"/>
                <a:ea typeface="DejaVu Sans"/>
              </a:rPr>
              <a:t>Alex Colvill: Surrey master’s student, gen1 TOF developer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trike="noStrike">
                <a:solidFill>
                  <a:srgbClr val="000000"/>
                </a:solidFill>
                <a:latin typeface="Arial"/>
                <a:ea typeface="DejaVu Sans"/>
              </a:rPr>
              <a:t>G.P.Gilfoyle: Richmond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trike="noStrike">
                <a:solidFill>
                  <a:srgbClr val="000000"/>
                </a:solidFill>
                <a:latin typeface="Arial"/>
                <a:ea typeface="DejaVu Sans"/>
              </a:rPr>
              <a:t>E.Golovach, Moscow State</a:t>
            </a:r>
            <a:endParaRPr/>
          </a:p>
          <a:p>
            <a:pPr lvl="2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trike="noStrike">
                <a:solidFill>
                  <a:srgbClr val="000000"/>
                </a:solidFill>
                <a:latin typeface="Arial"/>
                <a:ea typeface="DejaVu Sans"/>
              </a:rPr>
              <a:t>periodic visitor to JLab from Moscow State</a:t>
            </a:r>
            <a:endParaRPr/>
          </a:p>
          <a:p>
            <a:pPr lvl="2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trike="noStrike">
                <a:solidFill>
                  <a:srgbClr val="000000"/>
                </a:solidFill>
                <a:latin typeface="Arial"/>
                <a:ea typeface="DejaVu Sans"/>
              </a:rPr>
              <a:t>Working on DC-FTOF track matching.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trike="noStrike">
                <a:solidFill>
                  <a:srgbClr val="000000"/>
                </a:solidFill>
                <a:latin typeface="Arial"/>
                <a:ea typeface="DejaVu Sans"/>
              </a:rPr>
              <a:t>Forward Tagger Reconstruction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trike="noStrike">
                <a:solidFill>
                  <a:srgbClr val="000000"/>
                </a:solidFill>
                <a:latin typeface="Arial"/>
                <a:ea typeface="DejaVu Sans"/>
              </a:rPr>
              <a:t>Raffaella DeVita INFN (Genova)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trike="noStrike">
                <a:solidFill>
                  <a:srgbClr val="000000"/>
                </a:solidFill>
                <a:latin typeface="Arial"/>
                <a:ea typeface="DejaVu Sans"/>
              </a:rPr>
              <a:t>ced12 development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trike="noStrike">
                <a:solidFill>
                  <a:srgbClr val="000000"/>
                </a:solidFill>
                <a:latin typeface="Arial"/>
                <a:ea typeface="DejaVu Sans"/>
              </a:rPr>
              <a:t>Dave Heddle (CNU)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trike="noStrike">
                <a:solidFill>
                  <a:srgbClr val="000000"/>
                </a:solidFill>
                <a:latin typeface="Arial"/>
                <a:ea typeface="DejaVu Sans"/>
              </a:rPr>
              <a:t>Central Neutron Detector reconstruction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trike="noStrike">
                <a:solidFill>
                  <a:srgbClr val="000000"/>
                </a:solidFill>
                <a:latin typeface="Arial"/>
                <a:ea typeface="DejaVu Sans"/>
              </a:rPr>
              <a:t>Daria Sokhan (Glasgow)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trike="noStrike">
                <a:solidFill>
                  <a:srgbClr val="000000"/>
                </a:solidFill>
                <a:latin typeface="Arial"/>
                <a:ea typeface="DejaVu Sans"/>
              </a:rPr>
              <a:t>PCAL reconstruction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trike="noStrike">
                <a:solidFill>
                  <a:srgbClr val="000000"/>
                </a:solidFill>
                <a:latin typeface="Arial"/>
                <a:ea typeface="DejaVu Sans"/>
              </a:rPr>
              <a:t>Mike Wood (Canisius)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US" strike="noStrike">
                <a:solidFill>
                  <a:srgbClr val="000000"/>
                </a:solidFill>
                <a:latin typeface="Arial"/>
                <a:ea typeface="DejaVu Sans"/>
              </a:rPr>
              <a:t>Validation suite and BST calibration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en-US" strike="noStrike">
                <a:solidFill>
                  <a:srgbClr val="000000"/>
                </a:solidFill>
                <a:latin typeface="Arial"/>
                <a:ea typeface="DejaVu Sans"/>
              </a:rPr>
              <a:t>Justin Ruger (CNU)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70" name="CustomShape 4"/>
          <p:cNvSpPr/>
          <p:nvPr/>
        </p:nvSpPr>
        <p:spPr>
          <a:xfrm>
            <a:off x="5166360" y="3575160"/>
            <a:ext cx="3303720" cy="9129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n-US" strike="noStrike">
                <a:solidFill>
                  <a:srgbClr val="0070c0"/>
                </a:solidFill>
                <a:latin typeface="Arial"/>
              </a:rPr>
              <a:t>All project use the CLAS12 Common tools: ClaRA, coatjava, gemc, ced12,…</a:t>
            </a:r>
            <a:endParaRPr/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