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384" r:id="rId3"/>
    <p:sldId id="434" r:id="rId4"/>
    <p:sldId id="466" r:id="rId5"/>
    <p:sldId id="469" r:id="rId6"/>
    <p:sldId id="468" r:id="rId7"/>
    <p:sldId id="460" r:id="rId8"/>
    <p:sldId id="476" r:id="rId9"/>
    <p:sldId id="473" r:id="rId10"/>
    <p:sldId id="474" r:id="rId11"/>
    <p:sldId id="482" r:id="rId12"/>
    <p:sldId id="481" r:id="rId13"/>
    <p:sldId id="480" r:id="rId14"/>
    <p:sldId id="459" r:id="rId15"/>
    <p:sldId id="477" r:id="rId16"/>
    <p:sldId id="470" r:id="rId17"/>
    <p:sldId id="478" r:id="rId18"/>
    <p:sldId id="475" r:id="rId19"/>
    <p:sldId id="471" r:id="rId20"/>
    <p:sldId id="479" r:id="rId21"/>
    <p:sldId id="485" r:id="rId22"/>
    <p:sldId id="472" r:id="rId23"/>
    <p:sldId id="484" r:id="rId24"/>
    <p:sldId id="467" r:id="rId25"/>
    <p:sldId id="461" r:id="rId26"/>
    <p:sldId id="462" r:id="rId27"/>
    <p:sldId id="463" r:id="rId28"/>
    <p:sldId id="453" r:id="rId29"/>
    <p:sldId id="43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0B0"/>
    <a:srgbClr val="BDF4FB"/>
    <a:srgbClr val="CC9900"/>
    <a:srgbClr val="FF9900"/>
    <a:srgbClr val="FF00FF"/>
    <a:srgbClr val="FF33CC"/>
    <a:srgbClr val="FF66FF"/>
    <a:srgbClr val="190DB3"/>
    <a:srgbClr val="42AE42"/>
    <a:srgbClr val="0E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0" autoAdjust="0"/>
  </p:normalViewPr>
  <p:slideViewPr>
    <p:cSldViewPr>
      <p:cViewPr varScale="1">
        <p:scale>
          <a:sx n="43" d="100"/>
          <a:sy n="43" d="100"/>
        </p:scale>
        <p:origin x="14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51F6-A4F6-4DEE-AD4A-69B9665A111A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CC60-1099-458E-AFC0-7F9AC0BC62EC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D29-74E8-4A8F-928B-605D37D3F0BF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F58C-10A1-4A4A-B0CE-21CCFE73F16D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18C3-6C5E-45A9-BAFB-A2A4821E3826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221B-A4C6-4895-A326-A8F2527F74F3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EF39-D5A2-495D-B1ED-5B7709725578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847-0E80-4A99-A57D-3D9C561AD204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39-076C-4F7C-85B8-06B6FBBE3FBC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AA8-8771-4290-9D6D-6A99B8AFF820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0D0A-D32E-4A82-AAE6-8BF5DB31EF89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C8DE-1F18-41D4-82D1-B83B1B24A9E9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" y="2615625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Beamline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Commissioning and Radiation  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352800" y="3657600"/>
            <a:ext cx="2537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Jefferson Lab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4572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209800" y="4191000"/>
            <a:ext cx="3942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E12-19-003     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Experiment Readiness Review 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March 31, 2020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382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9891" y="24171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6090" y="10577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320" y="2086808"/>
            <a:ext cx="417948" cy="70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0528"/>
            <a:ext cx="2566336" cy="1964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7493" y="1832035"/>
            <a:ext cx="8084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  array </a:t>
            </a:r>
            <a:r>
              <a:rPr lang="en-US" sz="1600" dirty="0"/>
              <a:t>of 3 mm x 3 </a:t>
            </a:r>
            <a:r>
              <a:rPr lang="en-US" sz="1600" dirty="0" smtClean="0"/>
              <a:t>mm</a:t>
            </a:r>
            <a:r>
              <a:rPr lang="en-US" sz="1600" dirty="0"/>
              <a:t> </a:t>
            </a:r>
            <a:r>
              <a:rPr lang="en-US" sz="1600" dirty="0" err="1" smtClean="0"/>
              <a:t>SiPMs</a:t>
            </a:r>
            <a:r>
              <a:rPr lang="en-US" sz="1600" dirty="0" smtClean="0"/>
              <a:t>  (3840 sensors)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>
                <a:solidFill>
                  <a:srgbClr val="C00000"/>
                </a:solidFill>
              </a:rPr>
              <a:t>-   calorimeter design allows for a factor of 5 increase of the dark rate</a:t>
            </a:r>
            <a:endParaRPr lang="en-US" sz="1600" baseline="30000" dirty="0" smtClean="0">
              <a:solidFill>
                <a:srgbClr val="C0000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-   radiation hardness studied using Am-Be neutron source and</a:t>
            </a:r>
          </a:p>
          <a:p>
            <a:r>
              <a:rPr lang="en-US" sz="1600" dirty="0" smtClean="0"/>
              <a:t>     beam test setup in Hall A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3210B0"/>
                </a:solidFill>
              </a:rPr>
              <a:t>               https</a:t>
            </a:r>
            <a:r>
              <a:rPr lang="en-US" sz="1600" dirty="0">
                <a:solidFill>
                  <a:srgbClr val="3210B0"/>
                </a:solidFill>
              </a:rPr>
              <a:t>://halldweb.jlab.org/wiki/index.php/SiPM_Radiation_Hardness_Test</a:t>
            </a:r>
          </a:p>
          <a:p>
            <a:r>
              <a:rPr lang="en-US" sz="1600" dirty="0" smtClean="0">
                <a:solidFill>
                  <a:srgbClr val="3210B0"/>
                </a:solidFill>
              </a:rPr>
              <a:t>               NIM </a:t>
            </a:r>
            <a:r>
              <a:rPr lang="en-US" sz="1600" dirty="0">
                <a:solidFill>
                  <a:srgbClr val="3210B0"/>
                </a:solidFill>
              </a:rPr>
              <a:t>A </a:t>
            </a:r>
            <a:r>
              <a:rPr lang="en-US" sz="1600" b="1" dirty="0">
                <a:solidFill>
                  <a:srgbClr val="3210B0"/>
                </a:solidFill>
              </a:rPr>
              <a:t>698</a:t>
            </a:r>
            <a:r>
              <a:rPr lang="en-US" sz="1600" dirty="0">
                <a:solidFill>
                  <a:srgbClr val="3210B0"/>
                </a:solidFill>
              </a:rPr>
              <a:t> (2013) </a:t>
            </a:r>
            <a:r>
              <a:rPr lang="en-US" sz="1600" dirty="0" smtClean="0">
                <a:solidFill>
                  <a:srgbClr val="3210B0"/>
                </a:solidFill>
              </a:rPr>
              <a:t>234</a:t>
            </a:r>
          </a:p>
          <a:p>
            <a:endParaRPr lang="en-US" sz="1600" dirty="0" smtClean="0"/>
          </a:p>
          <a:p>
            <a:r>
              <a:rPr lang="en-US" sz="1600" dirty="0" smtClean="0"/>
              <a:t>    (critical dose 32 rem</a:t>
            </a:r>
            <a:r>
              <a:rPr lang="en-US" sz="1600" dirty="0"/>
              <a:t>, 1 rem  </a:t>
            </a:r>
            <a:r>
              <a:rPr lang="en-US" sz="1600" dirty="0">
                <a:sym typeface="Symbol" panose="05050102010706020507" pitchFamily="18" charset="2"/>
              </a:rPr>
              <a:t> 3.3 10</a:t>
            </a:r>
            <a:r>
              <a:rPr lang="en-US" sz="1600" baseline="30000" dirty="0">
                <a:sym typeface="Symbol" panose="05050102010706020507" pitchFamily="18" charset="2"/>
              </a:rPr>
              <a:t>7 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n</a:t>
            </a:r>
            <a:r>
              <a:rPr lang="en-US" sz="1600" baseline="-25000" dirty="0" err="1">
                <a:sym typeface="Symbol" panose="05050102010706020507" pitchFamily="18" charset="2"/>
              </a:rPr>
              <a:t>EQ</a:t>
            </a:r>
            <a:r>
              <a:rPr lang="en-US" sz="1600" dirty="0">
                <a:sym typeface="Symbol" panose="05050102010706020507" pitchFamily="18" charset="2"/>
              </a:rPr>
              <a:t> / cm</a:t>
            </a:r>
            <a:r>
              <a:rPr lang="en-US" sz="1600" baseline="30000" dirty="0">
                <a:sym typeface="Symbol" panose="05050102010706020507" pitchFamily="18" charset="2"/>
              </a:rPr>
              <a:t>2</a:t>
            </a:r>
            <a:r>
              <a:rPr lang="en-US" sz="1600" dirty="0">
                <a:sym typeface="Symbol" panose="05050102010706020507" pitchFamily="18" charset="2"/>
              </a:rPr>
              <a:t> neutron 1 MeV equivalent </a:t>
            </a:r>
            <a:r>
              <a:rPr lang="en-US" sz="1600" dirty="0" err="1" smtClean="0">
                <a:sym typeface="Symbol" panose="05050102010706020507" pitchFamily="18" charset="2"/>
              </a:rPr>
              <a:t>fluence</a:t>
            </a:r>
            <a:r>
              <a:rPr lang="en-US" sz="1600" dirty="0" smtClean="0">
                <a:sym typeface="Symbol" panose="05050102010706020507" pitchFamily="18" charset="2"/>
              </a:rPr>
              <a:t>)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expected  lifetime at </a:t>
            </a:r>
            <a:r>
              <a:rPr lang="en-US" sz="1600" dirty="0" err="1" smtClean="0"/>
              <a:t>GlueX</a:t>
            </a:r>
            <a:r>
              <a:rPr lang="en-US" sz="1600" dirty="0" smtClean="0"/>
              <a:t> designed luminosity  </a:t>
            </a:r>
            <a:r>
              <a:rPr lang="en-US" sz="1600" dirty="0"/>
              <a:t>(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anose="05050102010706020507" pitchFamily="18" charset="2"/>
              </a:rPr>
              <a:t> / sec)</a:t>
            </a:r>
          </a:p>
          <a:p>
            <a:pPr marL="285750" indent="-285750">
              <a:buFontTx/>
              <a:buChar char="-"/>
            </a:pPr>
            <a:endParaRPr lang="en-US" sz="1600" dirty="0" smtClean="0"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    8   -   10  years for Hydrogen</a:t>
            </a:r>
          </a:p>
          <a:p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   5   -    7   years for Helium   </a:t>
            </a: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                           (assuming the experiment operation efficiency  of 33%)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30459" y="1206762"/>
            <a:ext cx="201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3210B0"/>
                </a:solidFill>
              </a:rPr>
              <a:t>Barrel </a:t>
            </a:r>
            <a:r>
              <a:rPr lang="en-US" dirty="0" smtClean="0">
                <a:solidFill>
                  <a:srgbClr val="3210B0"/>
                </a:solidFill>
              </a:rPr>
              <a:t>Calorimeter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9891" y="26016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11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6090" y="10577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320" y="2086808"/>
            <a:ext cx="417948" cy="70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42741"/>
            <a:ext cx="1905000" cy="1905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36140" y="1404689"/>
            <a:ext cx="15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3210B0"/>
                </a:solidFill>
              </a:rPr>
              <a:t>Start Counter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4472" y="2101556"/>
            <a:ext cx="80847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mm x 3 </a:t>
            </a:r>
            <a:r>
              <a:rPr lang="en-US" sz="1600" dirty="0" smtClean="0"/>
              <a:t>mm</a:t>
            </a:r>
            <a:r>
              <a:rPr lang="en-US" sz="1600" dirty="0"/>
              <a:t> </a:t>
            </a:r>
            <a:r>
              <a:rPr lang="en-US" sz="1600" dirty="0" err="1" smtClean="0"/>
              <a:t>SiPMs</a:t>
            </a:r>
            <a:r>
              <a:rPr lang="en-US" sz="1600" dirty="0" smtClean="0"/>
              <a:t>  (120 sensors)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ST paddle is instrumented with 4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similar dependence of the dark rate on the  neutron radiation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as for the BCAL sensor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scintillator detector, not very sensitive to the dark current. Large </a:t>
            </a:r>
          </a:p>
          <a:p>
            <a:r>
              <a:rPr lang="en-US" sz="1600" dirty="0" smtClean="0"/>
              <a:t>      readout thresholds can be set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- signal pulse amplitude &gt; 100 pixels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- single pixel dark rate: 900 kHz per </a:t>
            </a:r>
            <a:r>
              <a:rPr lang="en-US" sz="1600" dirty="0" err="1" smtClean="0"/>
              <a:t>SiPM</a:t>
            </a:r>
            <a:r>
              <a:rPr lang="en-US" sz="1600" dirty="0" smtClean="0"/>
              <a:t> at room temperature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(number of noise pixels in 100 ns time window -  0.4, pulse width – 40 ns)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of the dark rate by a factor of 10 is not a problem</a:t>
            </a:r>
          </a:p>
        </p:txBody>
      </p:sp>
    </p:spTree>
    <p:extLst>
      <p:ext uri="{BB962C8B-B14F-4D97-AF65-F5344CB8AC3E}">
        <p14:creationId xmlns:p14="http://schemas.microsoft.com/office/powerpoint/2010/main" val="1656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12</a:t>
            </a:fld>
            <a:endParaRPr lang="de-DE" smtClean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33020"/>
            <a:ext cx="808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3210B0"/>
                </a:solidFill>
              </a:rPr>
              <a:t>Barrel Calorimeter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 </a:t>
            </a:r>
            <a:r>
              <a:rPr lang="en-US" dirty="0">
                <a:solidFill>
                  <a:srgbClr val="3210B0"/>
                </a:solidFill>
              </a:rPr>
              <a:t>( 4 x 4 array of 3 mm x 3 mm</a:t>
            </a:r>
            <a:r>
              <a:rPr lang="en-US" dirty="0" smtClean="0">
                <a:solidFill>
                  <a:srgbClr val="3210B0"/>
                </a:solidFill>
              </a:rPr>
              <a:t>)  </a:t>
            </a:r>
          </a:p>
          <a:p>
            <a:endParaRPr lang="en-US" dirty="0"/>
          </a:p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3210B0"/>
                </a:solidFill>
              </a:rPr>
              <a:t>Start Counter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 ( 3 mm x 3 mm )                                                                                              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79709" y="1031286"/>
            <a:ext cx="5811780" cy="4094796"/>
            <a:chOff x="2743200" y="1371600"/>
            <a:chExt cx="6324600" cy="4456113"/>
          </a:xfrm>
        </p:grpSpPr>
        <p:pic>
          <p:nvPicPr>
            <p:cNvPr id="9" name="Picture 7" descr="detector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371600"/>
              <a:ext cx="6324600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8"/>
            <p:cNvSpPr>
              <a:spLocks noChangeArrowheads="1"/>
            </p:cNvSpPr>
            <p:nvPr/>
          </p:nvSpPr>
          <p:spPr bwMode="auto">
            <a:xfrm>
              <a:off x="8196263" y="2635250"/>
              <a:ext cx="457200" cy="149066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>
              <a:off x="4411663" y="3009900"/>
              <a:ext cx="1152525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95"/>
            <p:cNvSpPr>
              <a:spLocks noChangeArrowheads="1"/>
            </p:cNvSpPr>
            <p:nvPr/>
          </p:nvSpPr>
          <p:spPr bwMode="auto">
            <a:xfrm>
              <a:off x="4411663" y="3429000"/>
              <a:ext cx="1152525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98"/>
            <p:cNvSpPr>
              <a:spLocks noChangeArrowheads="1"/>
            </p:cNvSpPr>
            <p:nvPr/>
          </p:nvSpPr>
          <p:spPr bwMode="auto">
            <a:xfrm>
              <a:off x="5638800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99"/>
            <p:cNvSpPr>
              <a:spLocks noChangeArrowheads="1"/>
            </p:cNvSpPr>
            <p:nvPr/>
          </p:nvSpPr>
          <p:spPr bwMode="auto">
            <a:xfrm>
              <a:off x="6002338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00"/>
            <p:cNvSpPr>
              <a:spLocks noChangeArrowheads="1"/>
            </p:cNvSpPr>
            <p:nvPr/>
          </p:nvSpPr>
          <p:spPr bwMode="auto">
            <a:xfrm>
              <a:off x="6386513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01"/>
            <p:cNvSpPr>
              <a:spLocks noChangeArrowheads="1"/>
            </p:cNvSpPr>
            <p:nvPr/>
          </p:nvSpPr>
          <p:spPr bwMode="auto">
            <a:xfrm>
              <a:off x="6724650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102"/>
            <p:cNvSpPr>
              <a:spLocks noChangeArrowheads="1"/>
            </p:cNvSpPr>
            <p:nvPr/>
          </p:nvSpPr>
          <p:spPr bwMode="auto">
            <a:xfrm>
              <a:off x="5645150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6010275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104"/>
            <p:cNvSpPr>
              <a:spLocks noChangeArrowheads="1"/>
            </p:cNvSpPr>
            <p:nvPr/>
          </p:nvSpPr>
          <p:spPr bwMode="auto">
            <a:xfrm>
              <a:off x="6386513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6724650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106"/>
            <p:cNvSpPr>
              <a:spLocks noChangeArrowheads="1"/>
            </p:cNvSpPr>
            <p:nvPr/>
          </p:nvSpPr>
          <p:spPr bwMode="auto">
            <a:xfrm>
              <a:off x="4419600" y="2819400"/>
              <a:ext cx="2422525" cy="1920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Rectangle 107"/>
            <p:cNvSpPr>
              <a:spLocks noChangeArrowheads="1"/>
            </p:cNvSpPr>
            <p:nvPr/>
          </p:nvSpPr>
          <p:spPr bwMode="auto">
            <a:xfrm>
              <a:off x="4419600" y="3740150"/>
              <a:ext cx="2422525" cy="1920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Rectangle 112"/>
            <p:cNvSpPr>
              <a:spLocks noChangeArrowheads="1"/>
            </p:cNvSpPr>
            <p:nvPr/>
          </p:nvSpPr>
          <p:spPr bwMode="auto">
            <a:xfrm>
              <a:off x="8077200" y="2514600"/>
              <a:ext cx="76200" cy="17526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116"/>
            <p:cNvSpPr>
              <a:spLocks noChangeArrowheads="1"/>
            </p:cNvSpPr>
            <p:nvPr/>
          </p:nvSpPr>
          <p:spPr bwMode="auto">
            <a:xfrm>
              <a:off x="4572000" y="3319463"/>
              <a:ext cx="457200" cy="109537"/>
            </a:xfrm>
            <a:prstGeom prst="flowChartAlternateProcess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3420" y="2307596"/>
            <a:ext cx="8723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BCAL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7165" y="2739007"/>
            <a:ext cx="7120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ST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99399" y="9547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2306707"/>
            <a:ext cx="8723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BCAL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2667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Simulation of the Radiation Level  in Hall D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6626" name="Picture 2" descr="C:\Users\somov\Desktop\Documents\primex\readiness_review\raddamag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219199"/>
            <a:ext cx="4648201" cy="26764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729" y="4559079"/>
            <a:ext cx="850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 Estimated background from liquid hydrogen, helium, and deuterium targets using </a:t>
            </a:r>
          </a:p>
          <a:p>
            <a:r>
              <a:rPr lang="en-US" dirty="0" smtClean="0">
                <a:solidFill>
                  <a:srgbClr val="3210B0"/>
                </a:solidFill>
              </a:rPr>
              <a:t>       </a:t>
            </a:r>
            <a:r>
              <a:rPr lang="en-US" dirty="0" err="1" smtClean="0">
                <a:solidFill>
                  <a:srgbClr val="3210B0"/>
                </a:solidFill>
              </a:rPr>
              <a:t>Fluka</a:t>
            </a:r>
            <a:r>
              <a:rPr lang="en-US" dirty="0" smtClean="0">
                <a:solidFill>
                  <a:srgbClr val="3210B0"/>
                </a:solidFill>
              </a:rPr>
              <a:t> and </a:t>
            </a:r>
            <a:r>
              <a:rPr lang="en-US" dirty="0" err="1" smtClean="0">
                <a:solidFill>
                  <a:srgbClr val="3210B0"/>
                </a:solidFill>
              </a:rPr>
              <a:t>Geant</a:t>
            </a:r>
            <a:r>
              <a:rPr lang="en-US" dirty="0" smtClean="0">
                <a:solidFill>
                  <a:srgbClr val="3210B0"/>
                </a:solidFill>
              </a:rPr>
              <a:t> simulations  provided </a:t>
            </a:r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by the </a:t>
            </a:r>
            <a:r>
              <a:rPr lang="en-US" dirty="0" err="1" smtClean="0">
                <a:solidFill>
                  <a:srgbClr val="3210B0"/>
                </a:solidFill>
              </a:rPr>
              <a:t>JLab</a:t>
            </a:r>
            <a:r>
              <a:rPr lang="en-US" dirty="0" smtClean="0">
                <a:solidFill>
                  <a:srgbClr val="3210B0"/>
                </a:solidFill>
              </a:rPr>
              <a:t>  Radiation Control group</a:t>
            </a:r>
          </a:p>
          <a:p>
            <a:endParaRPr lang="en-US" dirty="0" smtClean="0">
              <a:solidFill>
                <a:srgbClr val="3210B0"/>
              </a:solidFill>
            </a:endParaRPr>
          </a:p>
        </p:txBody>
      </p:sp>
      <p:pic>
        <p:nvPicPr>
          <p:cNvPr id="9217" name="Picture 1" descr="C:\Users\somov\Desktop\Documents\primex\readiness_review\pag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91000" cy="25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14</a:t>
            </a:fld>
            <a:endParaRPr lang="de-DE" smtClean="0">
              <a:latin typeface="Arial" charset="0"/>
            </a:endParaRPr>
          </a:p>
        </p:txBody>
      </p:sp>
      <p:pic>
        <p:nvPicPr>
          <p:cNvPr id="26627" name="Picture 3" descr="C:\Users\somov\Desktop\Documents\primex\readiness_review\raddamage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940912"/>
            <a:ext cx="5613400" cy="39711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8154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Background Induced by LH and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LHe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Targets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25559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SRC/CT beam flux on target is </a:t>
            </a:r>
            <a:r>
              <a:rPr lang="en-US" dirty="0"/>
              <a:t>5</a:t>
            </a:r>
            <a:r>
              <a:rPr lang="en-US" dirty="0" smtClean="0"/>
              <a:t>  times smaller than that for </a:t>
            </a:r>
            <a:r>
              <a:rPr lang="en-US" dirty="0" err="1" smtClean="0"/>
              <a:t>GlueX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5790581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Background induced  by the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LHe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target will not exceed the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level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0" y="1280787"/>
            <a:ext cx="36451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ackground was evaluated  for the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designed luminosity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In the BCAL,  background is  larger In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downstream end</a:t>
            </a:r>
          </a:p>
          <a:p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- it increases by about  30 % for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LHe</a:t>
            </a:r>
            <a:r>
              <a:rPr lang="en-US" sz="1600" dirty="0" smtClean="0"/>
              <a:t>  target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Background is significantly larger in the</a:t>
            </a:r>
          </a:p>
          <a:p>
            <a:r>
              <a:rPr lang="en-US" sz="1600" dirty="0" smtClean="0"/>
              <a:t>Start Counter </a:t>
            </a:r>
            <a:r>
              <a:rPr lang="en-US" sz="1600" dirty="0" err="1" smtClean="0"/>
              <a:t>SiPM</a:t>
            </a:r>
            <a:r>
              <a:rPr lang="en-US" sz="1600" dirty="0" smtClean="0"/>
              <a:t> region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1219200"/>
            <a:ext cx="533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0" y="3352800"/>
            <a:ext cx="533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15</a:t>
            </a:fld>
            <a:endParaRPr lang="de-DE" smtClean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05000"/>
            <a:ext cx="8601169" cy="2842872"/>
            <a:chOff x="152400" y="1635352"/>
            <a:chExt cx="8601169" cy="28428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658824"/>
              <a:ext cx="4038601" cy="28194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62000" y="1635352"/>
              <a:ext cx="7991569" cy="2784248"/>
              <a:chOff x="762000" y="1676400"/>
              <a:chExt cx="7991569" cy="278424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1676400"/>
                <a:ext cx="4029169" cy="278424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2000" y="2057400"/>
                <a:ext cx="530915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68890" y="2057399"/>
                <a:ext cx="37382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447012" y="5288475"/>
            <a:ext cx="5487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Recent calculations by Pavel </a:t>
            </a:r>
            <a:r>
              <a:rPr lang="en-US" dirty="0" err="1" smtClean="0">
                <a:solidFill>
                  <a:srgbClr val="3210B0"/>
                </a:solidFill>
              </a:rPr>
              <a:t>Degtyarenko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Computed using </a:t>
            </a:r>
            <a:r>
              <a:rPr lang="en-US" dirty="0" err="1" smtClean="0">
                <a:solidFill>
                  <a:srgbClr val="3210B0"/>
                </a:solidFill>
              </a:rPr>
              <a:t>RadCon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  <a:r>
              <a:rPr lang="en-US" dirty="0" err="1" smtClean="0">
                <a:solidFill>
                  <a:srgbClr val="3210B0"/>
                </a:solidFill>
              </a:rPr>
              <a:t>Geant</a:t>
            </a:r>
            <a:r>
              <a:rPr lang="en-US" dirty="0" smtClean="0">
                <a:solidFill>
                  <a:srgbClr val="3210B0"/>
                </a:solidFill>
              </a:rPr>
              <a:t> and </a:t>
            </a:r>
            <a:r>
              <a:rPr lang="en-US" dirty="0" err="1" smtClean="0">
                <a:solidFill>
                  <a:srgbClr val="3210B0"/>
                </a:solidFill>
              </a:rPr>
              <a:t>Fluka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- relatively good agreement between </a:t>
            </a:r>
            <a:r>
              <a:rPr lang="en-US" dirty="0" err="1" smtClean="0"/>
              <a:t>Geant</a:t>
            </a:r>
            <a:r>
              <a:rPr lang="en-US" dirty="0" smtClean="0"/>
              <a:t> and </a:t>
            </a:r>
            <a:r>
              <a:rPr lang="en-US" dirty="0" err="1" smtClean="0"/>
              <a:t>Fluka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30347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Flux: Liquid He and D Targets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9650" y="1069137"/>
            <a:ext cx="498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flux originated from </a:t>
            </a:r>
            <a:r>
              <a:rPr lang="en-US" dirty="0" err="1" smtClean="0"/>
              <a:t>LHe</a:t>
            </a:r>
            <a:r>
              <a:rPr lang="en-US" dirty="0" smtClean="0"/>
              <a:t> and LD targets</a:t>
            </a:r>
          </a:p>
        </p:txBody>
      </p:sp>
    </p:spTree>
    <p:extLst>
      <p:ext uri="{BB962C8B-B14F-4D97-AF65-F5344CB8AC3E}">
        <p14:creationId xmlns:p14="http://schemas.microsoft.com/office/powerpoint/2010/main" val="25116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16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4505" y="540861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Flux: Liquid He and D Targets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8353" y="1905000"/>
            <a:ext cx="8611741" cy="3559549"/>
            <a:chOff x="258353" y="1522659"/>
            <a:chExt cx="8611741" cy="35595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96" y="2204123"/>
              <a:ext cx="4248398" cy="28780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53" y="2286000"/>
              <a:ext cx="4151816" cy="27962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91670" y="1522659"/>
              <a:ext cx="152785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Deuterium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1613361"/>
              <a:ext cx="107914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Helium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24200" y="2908516"/>
              <a:ext cx="4735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040088"/>
              <a:ext cx="17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 BCAL  downstream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2859" y="4347865"/>
              <a:ext cx="14153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BCAL upstream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990600" y="3276600"/>
              <a:ext cx="0" cy="609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48000" y="3957935"/>
              <a:ext cx="0" cy="4616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29000" y="3216293"/>
              <a:ext cx="0" cy="2127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8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MeV Equivalent Flux:  He and D Targets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74" y="4725595"/>
            <a:ext cx="629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1 MeV neutron equivalent </a:t>
            </a:r>
            <a:r>
              <a:rPr lang="en-US" dirty="0" err="1" smtClean="0">
                <a:solidFill>
                  <a:srgbClr val="3210B0"/>
                </a:solidFill>
              </a:rPr>
              <a:t>fluence</a:t>
            </a:r>
            <a:r>
              <a:rPr lang="en-US" dirty="0" smtClean="0">
                <a:solidFill>
                  <a:srgbClr val="3210B0"/>
                </a:solidFill>
              </a:rPr>
              <a:t> for the Deuterium target is 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</a:t>
            </a:r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larger than that for the He target by about a factor of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- 3 – 4  for the ST  </a:t>
            </a:r>
            <a:r>
              <a:rPr lang="en-US" dirty="0" err="1" smtClean="0"/>
              <a:t>SiPM</a:t>
            </a:r>
            <a:r>
              <a:rPr lang="en-US" dirty="0" smtClean="0"/>
              <a:t> region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- 2 for the BCAL upstream </a:t>
            </a:r>
            <a:r>
              <a:rPr lang="en-US" dirty="0" err="1" smtClean="0"/>
              <a:t>SiPM</a:t>
            </a:r>
            <a:r>
              <a:rPr lang="en-US" dirty="0" smtClean="0"/>
              <a:t> region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8691" y="1811850"/>
            <a:ext cx="8859017" cy="2421533"/>
            <a:chOff x="76200" y="2271105"/>
            <a:chExt cx="8859017" cy="2421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491" y="2285463"/>
              <a:ext cx="4444726" cy="24071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271105"/>
              <a:ext cx="4414291" cy="23769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5400" y="2590800"/>
              <a:ext cx="3738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2620617"/>
              <a:ext cx="53091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18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Summary: Radiation Damage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914"/>
              </p:ext>
            </p:extLst>
          </p:nvPr>
        </p:nvGraphicFramePr>
        <p:xfrm>
          <a:off x="1066800" y="2309495"/>
          <a:ext cx="7467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1594925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5271076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52823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5723977"/>
                    </a:ext>
                  </a:extLst>
                </a:gridCol>
              </a:tblGrid>
              <a:tr h="2158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GlueX</a:t>
                      </a:r>
                      <a:r>
                        <a:rPr lang="en-US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SRC/CT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2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target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1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6.2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4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8614" y="1677814"/>
            <a:ext cx="27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life time of </a:t>
            </a:r>
            <a:r>
              <a:rPr lang="en-US" dirty="0" err="1" smtClean="0"/>
              <a:t>SiPMs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2200" y="4481454"/>
            <a:ext cx="683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Estimate life time using radiation doses estimated </a:t>
            </a:r>
            <a:r>
              <a:rPr lang="en-US" dirty="0" err="1" smtClean="0">
                <a:solidFill>
                  <a:srgbClr val="3210B0"/>
                </a:solidFill>
              </a:rPr>
              <a:t>RadCon</a:t>
            </a:r>
            <a:endParaRPr lang="en-US" dirty="0" smtClean="0">
              <a:solidFill>
                <a:srgbClr val="3210B0"/>
              </a:solidFill>
            </a:endParaRPr>
          </a:p>
          <a:p>
            <a:endParaRPr lang="en-US" dirty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Conservative assumptions regarding neutron background induced by deuterium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10B0"/>
                </a:solidFill>
              </a:rPr>
              <a:t>Assume experiment  operation efficiency of 33 </a:t>
            </a:r>
            <a:r>
              <a:rPr lang="en-US" dirty="0" smtClean="0">
                <a:solidFill>
                  <a:srgbClr val="3210B0"/>
                </a:solidFill>
              </a:rPr>
              <a:t>%</a:t>
            </a:r>
            <a:endParaRPr lang="en-US" dirty="0">
              <a:solidFill>
                <a:srgbClr val="3210B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2823" y="3974024"/>
            <a:ext cx="675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SRC/CT run time                               1x3 = </a:t>
            </a:r>
            <a:r>
              <a:rPr lang="en-US" dirty="0" smtClean="0">
                <a:solidFill>
                  <a:srgbClr val="FF0000"/>
                </a:solidFill>
              </a:rPr>
              <a:t>3 days          </a:t>
            </a:r>
            <a:r>
              <a:rPr lang="en-US" dirty="0" smtClean="0"/>
              <a:t>4.5x3 = </a:t>
            </a:r>
            <a:r>
              <a:rPr lang="en-US" dirty="0" smtClean="0">
                <a:solidFill>
                  <a:srgbClr val="FF0000"/>
                </a:solidFill>
              </a:rPr>
              <a:t>13.5 days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19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Monitoring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Dark Current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961" y="1752600"/>
            <a:ext cx="67460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Reference to </a:t>
            </a:r>
            <a:r>
              <a:rPr lang="en-US" dirty="0" err="1" smtClean="0"/>
              <a:t>PrimEx</a:t>
            </a:r>
            <a:r>
              <a:rPr lang="en-US" dirty="0" smtClean="0"/>
              <a:t> (2.8 times smaller flux, 20 PAC days on He)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 FADC 250 pedestal width. Pedestal broadening due to the </a:t>
            </a:r>
          </a:p>
          <a:p>
            <a:r>
              <a:rPr lang="en-US" dirty="0"/>
              <a:t> </a:t>
            </a:r>
            <a:r>
              <a:rPr lang="en-US" dirty="0" smtClean="0"/>
              <a:t>     i</a:t>
            </a:r>
            <a:r>
              <a:rPr lang="en-US" dirty="0" smtClean="0"/>
              <a:t>ncrease </a:t>
            </a:r>
            <a:r>
              <a:rPr lang="en-US" dirty="0" smtClean="0"/>
              <a:t>of the dark rate.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increase of the pedestal width observed after taking </a:t>
            </a:r>
          </a:p>
          <a:p>
            <a:r>
              <a:rPr lang="en-US" dirty="0" smtClean="0"/>
              <a:t>      data  </a:t>
            </a:r>
            <a:r>
              <a:rPr lang="en-US" dirty="0" smtClean="0"/>
              <a:t>( &lt; 10 % with large systematic uncertainties)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will periodically  monitor pedestal width during the SRC/CT run </a:t>
            </a:r>
          </a:p>
          <a:p>
            <a:r>
              <a:rPr lang="en-US" dirty="0" smtClean="0"/>
              <a:t>                  (</a:t>
            </a:r>
            <a:r>
              <a:rPr lang="en-US" dirty="0" smtClean="0"/>
              <a:t>special 10 min </a:t>
            </a:r>
            <a:r>
              <a:rPr lang="en-US" dirty="0" smtClean="0"/>
              <a:t>runs </a:t>
            </a:r>
            <a:r>
              <a:rPr lang="en-US" dirty="0" smtClean="0"/>
              <a:t>with the random trigger).</a:t>
            </a:r>
          </a:p>
        </p:txBody>
      </p:sp>
    </p:spTree>
    <p:extLst>
      <p:ext uri="{BB962C8B-B14F-4D97-AF65-F5344CB8AC3E}">
        <p14:creationId xmlns:p14="http://schemas.microsoft.com/office/powerpoint/2010/main" val="825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69291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482669"/>
            <a:ext cx="7315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US" sz="24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Commissiong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                                (charge 7)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beam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and machine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sufficiently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defined for this stage?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Radiation level                             </a:t>
            </a:r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          (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charge 4) </a:t>
            </a: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impact of the expected neutron radiation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components such as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local shielding required? Are the radiation levels expected to be generated in the hall acceptable?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Level in Hall 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563" y="4994501"/>
            <a:ext cx="886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Estimated neutron dose equivalent rate in Hall D</a:t>
            </a:r>
            <a:r>
              <a:rPr lang="en-US" dirty="0"/>
              <a:t>(ceiling</a:t>
            </a:r>
            <a:r>
              <a:rPr lang="en-US" dirty="0" smtClean="0"/>
              <a:t>) induced by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euterium </a:t>
            </a:r>
          </a:p>
          <a:p>
            <a:r>
              <a:rPr lang="en-US" dirty="0" smtClean="0"/>
              <a:t>      target is expected to be 3 – 4 times larger than that for helium (conservative assumption)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2286000"/>
            <a:ext cx="8814175" cy="2246739"/>
            <a:chOff x="228600" y="1941327"/>
            <a:chExt cx="8814175" cy="22467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941327"/>
              <a:ext cx="4343400" cy="22467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98780"/>
              <a:ext cx="4242175" cy="2179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5800" y="2156653"/>
              <a:ext cx="53091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209568"/>
              <a:ext cx="3738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221029" y="1297617"/>
            <a:ext cx="4767714" cy="7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/>
              <a:t>Dose Equivalent Rate:  He and D Targets </a:t>
            </a:r>
          </a:p>
        </p:txBody>
      </p:sp>
    </p:spTree>
    <p:extLst>
      <p:ext uri="{BB962C8B-B14F-4D97-AF65-F5344CB8AC3E}">
        <p14:creationId xmlns:p14="http://schemas.microsoft.com/office/powerpoint/2010/main" val="2203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Level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775" y="1981200"/>
            <a:ext cx="81910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Experimental Hall D was designed to handle the photon flux about 5 tames larger </a:t>
            </a:r>
          </a:p>
          <a:p>
            <a:r>
              <a:rPr lang="en-US" dirty="0"/>
              <a:t> </a:t>
            </a:r>
            <a:r>
              <a:rPr lang="en-US" dirty="0" smtClean="0"/>
              <a:t>      than the </a:t>
            </a:r>
            <a:r>
              <a:rPr lang="en-US" dirty="0" err="1" smtClean="0"/>
              <a:t>GlueX</a:t>
            </a:r>
            <a:r>
              <a:rPr lang="en-US" dirty="0" smtClean="0"/>
              <a:t> nominal flux (corresponding to 108 </a:t>
            </a:r>
            <a:r>
              <a:rPr lang="en-US" dirty="0" smtClean="0">
                <a:sym typeface="Symbol" panose="05050102010706020507" pitchFamily="18" charset="2"/>
              </a:rPr>
              <a:t> /sec in the energy range 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 between 8.4 GeV and  9.1 GeV 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 The SRC/CT experiment will 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run at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5 times smaller photon flux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 The largest neutron background is expected to be produced on the deuterium 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 target. This background was estimated to be on the level of the designed </a:t>
            </a:r>
            <a:r>
              <a:rPr lang="en-US" dirty="0" err="1" smtClean="0">
                <a:sym typeface="Symbol" panose="05050102010706020507" pitchFamily="18" charset="2"/>
              </a:rPr>
              <a:t>GlueX</a:t>
            </a:r>
            <a:r>
              <a:rPr lang="en-US" dirty="0" smtClean="0">
                <a:sym typeface="Symbol" panose="05050102010706020507" pitchFamily="18" charset="2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 Background in the experimental Hall will be monitored by </a:t>
            </a:r>
            <a:r>
              <a:rPr lang="en-US" dirty="0" err="1" smtClean="0">
                <a:sym typeface="Symbol" panose="05050102010706020507" pitchFamily="18" charset="2"/>
              </a:rPr>
              <a:t>RadCon</a:t>
            </a:r>
            <a:r>
              <a:rPr lang="en-US" dirty="0" smtClean="0">
                <a:sym typeface="Symbol" panose="05050102010706020507" pitchFamily="18" charset="2"/>
              </a:rPr>
              <a:t> for each target 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type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Monitoring Radiation Level in Hall 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484" y="2057400"/>
            <a:ext cx="81774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Installed quick access ionization chambers (show locations)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</a:t>
            </a:r>
            <a:r>
              <a:rPr lang="en-US" sz="2000" dirty="0" err="1"/>
              <a:t>thermoluminescent</a:t>
            </a:r>
            <a:r>
              <a:rPr lang="en-US" sz="2000" dirty="0"/>
              <a:t> </a:t>
            </a:r>
            <a:r>
              <a:rPr lang="en-US" sz="2000" dirty="0" smtClean="0"/>
              <a:t>dosimeters (</a:t>
            </a:r>
            <a:r>
              <a:rPr lang="en-US" sz="2000" b="1" dirty="0" smtClean="0"/>
              <a:t>TLD) </a:t>
            </a:r>
            <a:r>
              <a:rPr lang="en-US" sz="2000" dirty="0" smtClean="0"/>
              <a:t>close to the target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</a:t>
            </a:r>
            <a:r>
              <a:rPr lang="en-US" sz="2000" b="1" dirty="0" smtClean="0"/>
              <a:t>Bonner spheres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determine </a:t>
            </a:r>
            <a:r>
              <a:rPr lang="en-US" sz="2000" dirty="0"/>
              <a:t>the energy spectrum of </a:t>
            </a:r>
            <a:r>
              <a:rPr lang="en-US" sz="2000" dirty="0" err="1" smtClean="0"/>
              <a:t>neutons</a:t>
            </a:r>
            <a:r>
              <a:rPr lang="en-US" sz="2000" dirty="0" smtClean="0"/>
              <a:t>) close </a:t>
            </a:r>
          </a:p>
          <a:p>
            <a:r>
              <a:rPr lang="en-US" sz="2000" dirty="0" smtClean="0"/>
              <a:t>     to the target (coordinate with </a:t>
            </a:r>
            <a:r>
              <a:rPr lang="en-US" sz="2000" dirty="0" err="1" smtClean="0"/>
              <a:t>RadCon</a:t>
            </a:r>
            <a:r>
              <a:rPr lang="en-US" sz="2000" dirty="0" smtClean="0"/>
              <a:t> group)</a:t>
            </a:r>
          </a:p>
        </p:txBody>
      </p:sp>
    </p:spTree>
    <p:extLst>
      <p:ext uri="{BB962C8B-B14F-4D97-AF65-F5344CB8AC3E}">
        <p14:creationId xmlns:p14="http://schemas.microsoft.com/office/powerpoint/2010/main" val="41571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23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Level Summary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5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7432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omov\Desktop\Documents\ps_nim_pict\ps_desig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1"/>
            <a:ext cx="5181601" cy="3886200"/>
          </a:xfrm>
          <a:prstGeom prst="rect">
            <a:avLst/>
          </a:prstGeom>
          <a:noFill/>
        </p:spPr>
      </p:pic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Photon Flux Measurements with Pair Spectrometer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683675"/>
            <a:ext cx="789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210B0"/>
                </a:solidFill>
              </a:rPr>
              <a:t>Reconstruct the energy of a beam photon by detecting  e</a:t>
            </a:r>
            <a:r>
              <a:rPr lang="en-US" baseline="30000" dirty="0" smtClean="0">
                <a:solidFill>
                  <a:srgbClr val="3210B0"/>
                </a:solidFill>
                <a:sym typeface="Symbol"/>
              </a:rPr>
              <a:t></a:t>
            </a:r>
            <a:r>
              <a:rPr lang="en-US" dirty="0" smtClean="0">
                <a:solidFill>
                  <a:srgbClr val="3210B0"/>
                </a:solidFill>
                <a:sym typeface="Symbol"/>
              </a:rPr>
              <a:t> pairs</a:t>
            </a:r>
          </a:p>
          <a:p>
            <a:r>
              <a:rPr lang="en-US" dirty="0" smtClean="0">
                <a:sym typeface="Symbol"/>
              </a:rPr>
              <a:t>      - measure the photon beam flux and  spectrum of the collimated photon 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3019" y="1295400"/>
            <a:ext cx="39485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10B0"/>
                </a:solidFill>
              </a:rPr>
              <a:t>Two layers of </a:t>
            </a:r>
            <a:r>
              <a:rPr lang="en-US" dirty="0" err="1" smtClean="0">
                <a:solidFill>
                  <a:srgbClr val="3210B0"/>
                </a:solidFill>
              </a:rPr>
              <a:t>scintillator</a:t>
            </a:r>
            <a:r>
              <a:rPr lang="en-US" dirty="0" smtClean="0">
                <a:solidFill>
                  <a:srgbClr val="3210B0"/>
                </a:solidFill>
              </a:rPr>
              <a:t> detectors: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High-granularity </a:t>
            </a:r>
            <a:r>
              <a:rPr lang="en-US" dirty="0" err="1" smtClean="0"/>
              <a:t>hodoscope</a:t>
            </a:r>
            <a:endParaRPr lang="en-US" dirty="0" smtClean="0"/>
          </a:p>
          <a:p>
            <a:r>
              <a:rPr lang="en-US" dirty="0" smtClean="0"/>
              <a:t>(measure photon energy  in the</a:t>
            </a:r>
          </a:p>
          <a:p>
            <a:r>
              <a:rPr lang="en-US" dirty="0" smtClean="0"/>
              <a:t>         range  6 – 12 </a:t>
            </a:r>
            <a:r>
              <a:rPr lang="en-US" dirty="0" err="1" smtClean="0"/>
              <a:t>GeV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Low-granularity counters (use in trigger)</a:t>
            </a:r>
            <a:endParaRPr lang="en-US" dirty="0"/>
          </a:p>
        </p:txBody>
      </p:sp>
      <p:pic>
        <p:nvPicPr>
          <p:cNvPr id="9" name="Picture 8" descr="Ps_spectrum_fall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0"/>
            <a:ext cx="3231804" cy="2035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724400"/>
            <a:ext cx="191430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Amorphous Radiator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run_10493_c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116" y="4572000"/>
            <a:ext cx="3469684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6484" y="4614446"/>
            <a:ext cx="1492716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Polarized Beam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Photon Flux Measurements with Pair Spectrometer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703" y="1066800"/>
            <a:ext cx="688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/>
              </a:rPr>
              <a:t>  PS acceptance and energy determination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    - Ray tracing (measure magnetic field map)</a:t>
            </a:r>
          </a:p>
          <a:p>
            <a:r>
              <a:rPr lang="en-US" dirty="0" smtClean="0">
                <a:sym typeface="Symbol"/>
              </a:rPr>
              <a:t>         - Calibrate using total-absorption-counters  (TAC) at low luminosity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09349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/>
              </a:rPr>
              <a:t>  Special trigger type – continuous flux monitor </a:t>
            </a:r>
            <a:r>
              <a:rPr lang="en-US" dirty="0" smtClean="0">
                <a:sym typeface="Symbol"/>
              </a:rPr>
              <a:t>( typical rate 1 – 3 kHz)</a:t>
            </a:r>
          </a:p>
          <a:p>
            <a:r>
              <a:rPr lang="en-US" dirty="0" smtClean="0">
                <a:sym typeface="Symbol"/>
              </a:rPr>
              <a:t>    - </a:t>
            </a:r>
            <a:r>
              <a:rPr lang="en-US" dirty="0" err="1" smtClean="0">
                <a:sym typeface="Symbol"/>
              </a:rPr>
              <a:t>fadc</a:t>
            </a:r>
            <a:r>
              <a:rPr lang="en-US" dirty="0" smtClean="0">
                <a:sym typeface="Symbol"/>
              </a:rPr>
              <a:t> / CTP </a:t>
            </a:r>
            <a:r>
              <a:rPr lang="en-US" dirty="0" err="1" smtClean="0">
                <a:sym typeface="Symbol"/>
              </a:rPr>
              <a:t>scalers</a:t>
            </a:r>
            <a:r>
              <a:rPr lang="en-US" dirty="0" smtClean="0">
                <a:sym typeface="Symbol"/>
              </a:rPr>
              <a:t> inserted to the data stream and EPICS </a:t>
            </a:r>
          </a:p>
        </p:txBody>
      </p:sp>
      <p:pic>
        <p:nvPicPr>
          <p:cNvPr id="27650" name="Picture 2" descr="C:\Users\somov\Desktop\Documents\primex\readiness_review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14" y="2362200"/>
            <a:ext cx="4739774" cy="18223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7400" y="2667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3.4 mm collimator , </a:t>
            </a:r>
          </a:p>
          <a:p>
            <a:r>
              <a:rPr lang="en-US" dirty="0" smtClean="0"/>
              <a:t>   2 </a:t>
            </a:r>
            <a:r>
              <a:rPr lang="en-US" dirty="0" smtClean="0">
                <a:sym typeface="Symbol"/>
              </a:rPr>
              <a:t>10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/>
              <a:t> X</a:t>
            </a:r>
            <a:r>
              <a:rPr lang="en-US" baseline="-25000" dirty="0" smtClean="0"/>
              <a:t>0</a:t>
            </a:r>
            <a:r>
              <a:rPr lang="en-US" dirty="0" smtClean="0"/>
              <a:t> radiator,  </a:t>
            </a:r>
          </a:p>
          <a:p>
            <a:r>
              <a:rPr lang="en-US" dirty="0" smtClean="0"/>
              <a:t>   2 </a:t>
            </a:r>
            <a:r>
              <a:rPr lang="en-US" dirty="0" err="1" smtClean="0"/>
              <a:t>nA</a:t>
            </a:r>
            <a:r>
              <a:rPr lang="en-US" dirty="0" smtClean="0"/>
              <a:t> beam current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343400"/>
            <a:ext cx="804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Calibration is performed  regularly;  takes 2-6 hours</a:t>
            </a:r>
          </a:p>
          <a:p>
            <a:r>
              <a:rPr lang="en-US" dirty="0" smtClean="0"/>
              <a:t>- will be performed during </a:t>
            </a:r>
            <a:r>
              <a:rPr lang="en-US" dirty="0" err="1" smtClean="0"/>
              <a:t>PrimEx</a:t>
            </a:r>
            <a:r>
              <a:rPr lang="en-US" dirty="0" smtClean="0"/>
              <a:t>-D run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(Recommendation 1.5)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9436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Monitor the photon flux with the precision  &lt; 1 %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 Density Monitor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63811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Short term stability control: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ym typeface="Symbol"/>
              </a:rPr>
              <a:t>         - photon beam flux provided by the PS </a:t>
            </a:r>
          </a:p>
          <a:p>
            <a:r>
              <a:rPr lang="en-US" dirty="0" smtClean="0">
                <a:sym typeface="Symbol"/>
              </a:rPr>
              <a:t>         - rates in the Start Counter (ST)  and Time-of-Fight (TOF) wall </a:t>
            </a:r>
          </a:p>
          <a:p>
            <a:r>
              <a:rPr lang="en-US" dirty="0" smtClean="0">
                <a:sym typeface="Symbol"/>
              </a:rPr>
              <a:t>        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Long term stability control: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dirty="0" smtClean="0">
                <a:cs typeface="Times New Roman" pitchFamily="18" charset="0"/>
                <a:sym typeface="Symbol"/>
              </a:rPr>
              <a:t>- monitor using Compton process; expected rate in the photon range of  </a:t>
            </a: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                   interest is about 30 Hz  </a:t>
            </a:r>
            <a:endParaRPr lang="en-US" dirty="0" smtClean="0">
              <a:sym typeface="Symbol"/>
            </a:endParaRPr>
          </a:p>
        </p:txBody>
      </p:sp>
      <p:pic>
        <p:nvPicPr>
          <p:cNvPr id="28674" name="Picture 2" descr="C:\Users\somov\Desktop\Documents\primex\readiness_review\rate_den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581400" cy="224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286000"/>
            <a:ext cx="406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rate dependence on the target density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866072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consists of 30 paddles surrounding the  target</a:t>
            </a:r>
          </a:p>
          <a:p>
            <a:endParaRPr lang="en-US" dirty="0" smtClean="0"/>
          </a:p>
          <a:p>
            <a:r>
              <a:rPr lang="en-US" dirty="0" smtClean="0"/>
              <a:t>ST rate for production runs: </a:t>
            </a:r>
            <a:r>
              <a:rPr lang="en-US" dirty="0" smtClean="0">
                <a:solidFill>
                  <a:srgbClr val="3210B0"/>
                </a:solidFill>
              </a:rPr>
              <a:t>250 kHz / paddle</a:t>
            </a:r>
          </a:p>
          <a:p>
            <a:endParaRPr lang="en-US" dirty="0" smtClean="0"/>
          </a:p>
          <a:p>
            <a:r>
              <a:rPr lang="en-US" dirty="0" smtClean="0"/>
              <a:t>Coincidence of hits between the ST and TOF </a:t>
            </a:r>
          </a:p>
          <a:p>
            <a:r>
              <a:rPr lang="en-US" dirty="0" smtClean="0"/>
              <a:t>(2 x 2 bars in TOF at R = 30 cm &amp;  one ST paddle)</a:t>
            </a:r>
          </a:p>
          <a:p>
            <a:r>
              <a:rPr lang="en-US" dirty="0" smtClean="0">
                <a:solidFill>
                  <a:srgbClr val="3210B0"/>
                </a:solidFill>
              </a:rPr>
              <a:t>                           1.5 kHz</a:t>
            </a:r>
            <a:endParaRPr lang="en-US" dirty="0">
              <a:solidFill>
                <a:srgbClr val="321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1744" y="304800"/>
            <a:ext cx="667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Spectrometer Acceptance Calibration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447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74676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 Calibrate PS acceptance using total-absorption counter (TAC)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 Data samples were acquired for three converters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r>
              <a:rPr lang="en-US" dirty="0" smtClean="0"/>
              <a:t>     - 5.7 x 10</a:t>
            </a:r>
            <a:r>
              <a:rPr lang="en-US" baseline="30000" dirty="0" smtClean="0"/>
              <a:t>-3</a:t>
            </a:r>
            <a:r>
              <a:rPr lang="en-US" dirty="0" smtClean="0"/>
              <a:t>     R.L.  Al    (508 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</a:t>
            </a:r>
          </a:p>
          <a:p>
            <a:r>
              <a:rPr lang="en-US" dirty="0" smtClean="0"/>
              <a:t>     - 2.1 x 10</a:t>
            </a:r>
            <a:r>
              <a:rPr lang="en-US" baseline="30000" dirty="0" smtClean="0"/>
              <a:t>-3</a:t>
            </a:r>
            <a:r>
              <a:rPr lang="en-US" dirty="0" smtClean="0"/>
              <a:t>     R.L.  Be   (750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</a:t>
            </a:r>
          </a:p>
          <a:p>
            <a:r>
              <a:rPr lang="en-US" dirty="0" smtClean="0"/>
              <a:t>     - 0.21 x 10</a:t>
            </a:r>
            <a:r>
              <a:rPr lang="en-US" baseline="30000" dirty="0" smtClean="0"/>
              <a:t>-3</a:t>
            </a:r>
            <a:r>
              <a:rPr lang="en-US" dirty="0" smtClean="0"/>
              <a:t>   R.L.  Be   (75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190DB3"/>
                </a:solidFill>
              </a:rPr>
              <a:t> Run conditions   </a:t>
            </a:r>
          </a:p>
          <a:p>
            <a:pPr>
              <a:lnSpc>
                <a:spcPts val="1000"/>
              </a:lnSpc>
            </a:pPr>
            <a:r>
              <a:rPr lang="en-US" dirty="0" smtClean="0"/>
              <a:t>    </a:t>
            </a:r>
          </a:p>
          <a:p>
            <a:r>
              <a:rPr lang="en-US" dirty="0" smtClean="0"/>
              <a:t>     -  3.4 mm collimator , 2 </a:t>
            </a:r>
            <a:r>
              <a:rPr lang="en-US" dirty="0" smtClean="0">
                <a:sym typeface="Symbol"/>
              </a:rPr>
              <a:t>10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/>
              <a:t>  radiator,  2 </a:t>
            </a:r>
            <a:r>
              <a:rPr lang="en-US" dirty="0" err="1" smtClean="0"/>
              <a:t>nA</a:t>
            </a:r>
            <a:r>
              <a:rPr lang="en-US" dirty="0" smtClean="0"/>
              <a:t> beam current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190DB3"/>
                </a:solidFill>
              </a:rPr>
              <a:t> Trigger</a:t>
            </a:r>
          </a:p>
          <a:p>
            <a:pPr>
              <a:lnSpc>
                <a:spcPts val="1000"/>
              </a:lnSpc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      -   run two triggers in parallel:  PS and  TAC (energy sum)</a:t>
            </a:r>
          </a:p>
          <a:p>
            <a:r>
              <a:rPr lang="en-US" dirty="0" smtClean="0"/>
              <a:t>      -   PS rate:      10 Hz  750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 Be</a:t>
            </a:r>
          </a:p>
          <a:p>
            <a:r>
              <a:rPr lang="en-US" dirty="0" smtClean="0"/>
              <a:t>      -   TAC rate:    200 – 300 kHz   ( trigger </a:t>
            </a:r>
            <a:r>
              <a:rPr lang="en-US" dirty="0" err="1" smtClean="0"/>
              <a:t>prescaling</a:t>
            </a:r>
            <a:r>
              <a:rPr lang="en-US" dirty="0" smtClean="0"/>
              <a:t>  factor 129 )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Tagged Photon Beam</a:t>
            </a:r>
          </a:p>
        </p:txBody>
      </p:sp>
      <p:pic>
        <p:nvPicPr>
          <p:cNvPr id="5" name="Picture 6" descr="M:\halld\Users\Stewart\GlueX-doc-1127\chapter5\TAGGER_I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55401"/>
            <a:ext cx="4904608" cy="37631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611852" y="4208745"/>
            <a:ext cx="1509628" cy="1277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87821" y="872647"/>
            <a:ext cx="656360" cy="42588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6196" y="801666"/>
            <a:ext cx="1509628" cy="1277655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362200"/>
            <a:ext cx="33769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Microscope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array 100 x 5 of thin </a:t>
            </a:r>
            <a:r>
              <a:rPr lang="en-US" dirty="0" err="1" smtClean="0"/>
              <a:t>scintillators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detect electrons in the energy </a:t>
            </a:r>
          </a:p>
          <a:p>
            <a:r>
              <a:rPr lang="en-US" dirty="0" smtClean="0"/>
              <a:t>  range  8.1 </a:t>
            </a:r>
            <a:r>
              <a:rPr lang="en-US" dirty="0" err="1" smtClean="0"/>
              <a:t>GeV</a:t>
            </a:r>
            <a:r>
              <a:rPr lang="en-US" dirty="0" smtClean="0"/>
              <a:t> &lt;  E 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 &lt;  9.2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4572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Fixed Array </a:t>
            </a:r>
            <a:r>
              <a:rPr lang="en-US" b="1" dirty="0" err="1" smtClean="0">
                <a:solidFill>
                  <a:srgbClr val="FF0000"/>
                </a:solidFill>
              </a:rPr>
              <a:t>Hodoscope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5785363" y="3657685"/>
            <a:ext cx="2291837" cy="1277655"/>
            <a:chOff x="2352" y="573"/>
            <a:chExt cx="3932" cy="2640"/>
          </a:xfrm>
        </p:grpSpPr>
        <p:pic>
          <p:nvPicPr>
            <p:cNvPr id="13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4" y="573"/>
              <a:ext cx="2590" cy="264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</p:spPr>
        </p:pic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4479" y="709"/>
              <a:ext cx="139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08"/>
            <p:cNvSpPr>
              <a:spLocks noChangeArrowheads="1"/>
            </p:cNvSpPr>
            <p:nvPr/>
          </p:nvSpPr>
          <p:spPr bwMode="auto">
            <a:xfrm>
              <a:off x="2352" y="2880"/>
              <a:ext cx="115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7253477" y="4953000"/>
            <a:ext cx="262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cision 21"/>
          <p:cNvSpPr/>
          <p:nvPr/>
        </p:nvSpPr>
        <p:spPr>
          <a:xfrm>
            <a:off x="808760" y="5131496"/>
            <a:ext cx="196908" cy="2157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96744" y="659704"/>
            <a:ext cx="1589543" cy="34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Photons to Hall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304800"/>
            <a:ext cx="1456989" cy="602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 to the </a:t>
            </a:r>
          </a:p>
          <a:p>
            <a:r>
              <a:rPr lang="en-US" dirty="0" smtClean="0"/>
              <a:t>  beam dump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4671396"/>
            <a:ext cx="843927" cy="602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Radiator</a:t>
            </a:r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810000"/>
            <a:ext cx="96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e beam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6400" y="517267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cover large energy range  3 </a:t>
            </a:r>
            <a:r>
              <a:rPr lang="en-US" dirty="0" err="1" smtClean="0"/>
              <a:t>GeV</a:t>
            </a:r>
            <a:r>
              <a:rPr lang="en-US" dirty="0" smtClean="0"/>
              <a:t> &lt;  E 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 &lt;  11.7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,  </a:t>
            </a:r>
            <a:r>
              <a:rPr lang="en-US" dirty="0" smtClean="0">
                <a:cs typeface="Times New Roman" pitchFamily="18" charset="0"/>
                <a:sym typeface="Symbol"/>
              </a:rPr>
              <a:t> E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</a:t>
            </a:r>
            <a:r>
              <a:rPr lang="en-US" dirty="0" smtClean="0">
                <a:cs typeface="Times New Roman" pitchFamily="18" charset="0"/>
                <a:sym typeface="Symbol"/>
              </a:rPr>
              <a:t> / E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 </a:t>
            </a:r>
            <a:r>
              <a:rPr lang="en-US" dirty="0" smtClean="0">
                <a:cs typeface="Times New Roman" pitchFamily="18" charset="0"/>
                <a:sym typeface="Symbol"/>
              </a:rPr>
              <a:t> &lt; 0.002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233 counters installed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detect tagged </a:t>
            </a:r>
            <a:r>
              <a:rPr lang="en-US" dirty="0" err="1" smtClean="0"/>
              <a:t>ellectrons</a:t>
            </a:r>
            <a:r>
              <a:rPr lang="en-US" dirty="0" smtClean="0"/>
              <a:t> with E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&gt; 9.2 </a:t>
            </a:r>
            <a:r>
              <a:rPr lang="en-US" dirty="0" err="1" smtClean="0"/>
              <a:t>GeV</a:t>
            </a:r>
            <a:r>
              <a:rPr lang="en-US" dirty="0" smtClean="0"/>
              <a:t> during data runs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 accidental background  for </a:t>
            </a:r>
            <a:r>
              <a:rPr lang="en-US" dirty="0" err="1" smtClean="0">
                <a:solidFill>
                  <a:srgbClr val="C00000"/>
                </a:solidFill>
              </a:rPr>
              <a:t>PrimEx</a:t>
            </a:r>
            <a:r>
              <a:rPr lang="en-US" dirty="0" smtClean="0">
                <a:solidFill>
                  <a:srgbClr val="C00000"/>
                </a:solidFill>
              </a:rPr>
              <a:t>-D  &lt;   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Photon Beam Requirements </a:t>
            </a: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79942"/>
              </p:ext>
            </p:extLst>
          </p:nvPr>
        </p:nvGraphicFramePr>
        <p:xfrm>
          <a:off x="304799" y="990600"/>
          <a:ext cx="8467187" cy="279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Range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Polarization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Flux in the energy range of interest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 sec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Flux on target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(0.012 – 11.7 GeV)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 sec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GlueX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8.4 </a:t>
                      </a:r>
                      <a:r>
                        <a:rPr lang="en-US" sz="2000" b="1" baseline="0" dirty="0" smtClean="0"/>
                        <a:t> -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9.1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40 %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Symbol"/>
                        </a:rPr>
                        <a:t>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8</a:t>
                      </a:r>
                      <a:endParaRPr lang="en-US" sz="20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1.8 </a:t>
                      </a:r>
                      <a:r>
                        <a:rPr lang="en-US" sz="2000" b="1" dirty="0" smtClean="0">
                          <a:sym typeface="Symbol"/>
                        </a:rPr>
                        <a:t>10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9</a:t>
                      </a:r>
                      <a:endParaRPr lang="en-US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GlueX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II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8.4  -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9.1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40 %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5 </a:t>
                      </a:r>
                      <a:r>
                        <a:rPr lang="en-US" sz="2000" b="1" dirty="0" smtClean="0"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7</a:t>
                      </a:r>
                      <a:endParaRPr lang="en-US" sz="2000" b="1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9 </a:t>
                      </a:r>
                      <a:r>
                        <a:rPr lang="en-US" sz="2000" b="1" dirty="0" smtClean="0"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8</a:t>
                      </a:r>
                      <a:endParaRPr lang="en-US" sz="20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210B0"/>
                          </a:solidFill>
                        </a:rPr>
                        <a:t>This</a:t>
                      </a:r>
                      <a:r>
                        <a:rPr lang="en-US" b="1" baseline="0" dirty="0" smtClean="0">
                          <a:solidFill>
                            <a:srgbClr val="3210B0"/>
                          </a:solidFill>
                        </a:rPr>
                        <a:t> experiment</a:t>
                      </a:r>
                      <a:endParaRPr lang="en-US" b="1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8.4  -</a:t>
                      </a:r>
                      <a:r>
                        <a:rPr lang="en-US" sz="2000" b="1" baseline="0" dirty="0" smtClean="0">
                          <a:solidFill>
                            <a:srgbClr val="3210B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 9.1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40 %</a:t>
                      </a:r>
                      <a:endParaRPr lang="en-US" sz="2000" b="1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olidFill>
                            <a:srgbClr val="3210B0"/>
                          </a:solidFill>
                          <a:sym typeface="Symbol"/>
                        </a:rPr>
                        <a:t>7</a:t>
                      </a:r>
                      <a:endParaRPr lang="en-US" sz="2000" b="1" baseline="30000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210B0"/>
                          </a:solidFill>
                        </a:rPr>
                        <a:t>3.6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olidFill>
                            <a:srgbClr val="3210B0"/>
                          </a:solidFill>
                          <a:sym typeface="Symbol"/>
                        </a:rPr>
                        <a:t>8</a:t>
                      </a:r>
                      <a:endParaRPr lang="en-US" sz="2000" b="1" baseline="0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262099"/>
                  </a:ext>
                </a:extLst>
              </a:tr>
            </a:tbl>
          </a:graphicData>
        </a:graphic>
      </p:graphicFrame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1934" y="3993900"/>
            <a:ext cx="7924800" cy="1937571"/>
            <a:chOff x="721753" y="3810000"/>
            <a:chExt cx="7924800" cy="2019368"/>
          </a:xfrm>
        </p:grpSpPr>
        <p:sp>
          <p:nvSpPr>
            <p:cNvPr id="5" name="TextBox 4"/>
            <p:cNvSpPr txBox="1"/>
            <p:nvPr/>
          </p:nvSpPr>
          <p:spPr>
            <a:xfrm>
              <a:off x="721753" y="4289673"/>
              <a:ext cx="7924800" cy="153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beam current:         </a:t>
              </a:r>
              <a:r>
                <a:rPr lang="en-US" dirty="0" smtClean="0">
                  <a:solidFill>
                    <a:srgbClr val="FF0000"/>
                  </a:solidFill>
                </a:rPr>
                <a:t>       140 </a:t>
              </a:r>
              <a:r>
                <a:rPr lang="en-US" dirty="0" err="1" smtClean="0">
                  <a:solidFill>
                    <a:srgbClr val="FF0000"/>
                  </a:solidFill>
                </a:rPr>
                <a:t>nA</a:t>
              </a:r>
              <a:r>
                <a:rPr lang="en-US" dirty="0" smtClean="0"/>
                <a:t>                         350 </a:t>
              </a:r>
              <a:r>
                <a:rPr lang="en-US" dirty="0" err="1">
                  <a:sym typeface="Symbol"/>
                </a:rPr>
                <a:t>n</a:t>
              </a:r>
              <a:r>
                <a:rPr lang="en-US" dirty="0" err="1" smtClean="0">
                  <a:sym typeface="Symbol"/>
                </a:rPr>
                <a:t>A</a:t>
              </a:r>
              <a:r>
                <a:rPr lang="en-US" dirty="0" smtClean="0"/>
                <a:t> </a:t>
              </a:r>
            </a:p>
            <a:p>
              <a:endParaRPr lang="en-US" dirty="0" smtClean="0"/>
            </a:p>
            <a:p>
              <a:r>
                <a:rPr lang="en-US" dirty="0" smtClean="0"/>
                <a:t>Radiator thickness:                       </a:t>
              </a:r>
              <a:r>
                <a:rPr lang="en-US" dirty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 </a:t>
              </a:r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-4</a:t>
              </a:r>
              <a:r>
                <a:rPr lang="en-US" dirty="0" smtClean="0">
                  <a:solidFill>
                    <a:srgbClr val="FF0000"/>
                  </a:solidFill>
                </a:rPr>
                <a:t> 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                     </a:t>
              </a:r>
              <a:r>
                <a:rPr lang="en-US" dirty="0"/>
                <a:t>4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/>
                </a:rPr>
                <a:t>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-4</a:t>
              </a:r>
              <a:r>
                <a:rPr lang="en-US" dirty="0" smtClean="0"/>
                <a:t> X</a:t>
              </a:r>
              <a:r>
                <a:rPr lang="en-US" baseline="-25000" dirty="0" smtClean="0"/>
                <a:t>0 </a:t>
              </a:r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Collimator diameter:  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5 mm</a:t>
              </a:r>
              <a:r>
                <a:rPr lang="en-US" dirty="0" smtClean="0"/>
                <a:t>                           5 mm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07653" y="3810000"/>
              <a:ext cx="1708096" cy="384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This experiment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3810000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GlueX</a:t>
              </a:r>
              <a:r>
                <a:rPr lang="en-US" i="1" dirty="0" smtClean="0"/>
                <a:t> II</a:t>
              </a:r>
              <a:endParaRPr lang="en-US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2924" y="6073914"/>
            <a:ext cx="6782819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hoton flux on target is about 2.5 smaller than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 flux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( 5 times smaller than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designed flux)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2" name="Rectangle 7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  D Photon Beam Line</a:t>
            </a:r>
          </a:p>
        </p:txBody>
      </p:sp>
      <p:sp>
        <p:nvSpPr>
          <p:cNvPr id="97" name="Text Box 54"/>
          <p:cNvSpPr txBox="1">
            <a:spLocks noChangeArrowheads="1"/>
          </p:cNvSpPr>
          <p:nvPr/>
        </p:nvSpPr>
        <p:spPr bwMode="auto">
          <a:xfrm>
            <a:off x="189570" y="1394157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Use standard Hall D beam line equipment for SRC / CT !</a:t>
            </a:r>
            <a:endParaRPr lang="en-US" sz="2400" b="1" dirty="0">
              <a:solidFill>
                <a:srgbClr val="C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2286000"/>
            <a:ext cx="8853805" cy="3627882"/>
            <a:chOff x="152400" y="1815652"/>
            <a:chExt cx="8853805" cy="3627882"/>
          </a:xfrm>
        </p:grpSpPr>
        <p:grpSp>
          <p:nvGrpSpPr>
            <p:cNvPr id="3" name="Group 111"/>
            <p:cNvGrpSpPr/>
            <p:nvPr/>
          </p:nvGrpSpPr>
          <p:grpSpPr>
            <a:xfrm>
              <a:off x="152400" y="1815652"/>
              <a:ext cx="8853805" cy="3627882"/>
              <a:chOff x="0" y="749300"/>
              <a:chExt cx="9159109" cy="3743370"/>
            </a:xfrm>
          </p:grpSpPr>
          <p:grpSp>
            <p:nvGrpSpPr>
              <p:cNvPr id="4" name="Group 103"/>
              <p:cNvGrpSpPr/>
              <p:nvPr/>
            </p:nvGrpSpPr>
            <p:grpSpPr>
              <a:xfrm>
                <a:off x="0" y="749300"/>
                <a:ext cx="9159109" cy="3743370"/>
                <a:chOff x="0" y="381000"/>
                <a:chExt cx="9159109" cy="3743370"/>
              </a:xfrm>
            </p:grpSpPr>
            <p:pic>
              <p:nvPicPr>
                <p:cNvPr id="13316" name="Picture 3" descr="Tagger Area &amp; Hall D rev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8130" b="19608"/>
                <a:stretch>
                  <a:fillRect/>
                </a:stretch>
              </p:blipFill>
              <p:spPr bwMode="auto">
                <a:xfrm>
                  <a:off x="0" y="381000"/>
                  <a:ext cx="9144000" cy="3189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1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1138238"/>
                  <a:ext cx="781381" cy="4763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3333FF"/>
                      </a:solidFill>
                    </a:rPr>
                    <a:t>~12 </a:t>
                  </a:r>
                  <a:r>
                    <a:rPr lang="en-US" sz="1200" b="1" dirty="0" err="1">
                      <a:solidFill>
                        <a:srgbClr val="3333FF"/>
                      </a:solidFill>
                    </a:rPr>
                    <a:t>GeV</a:t>
                  </a:r>
                  <a:r>
                    <a:rPr lang="en-US" sz="1200" b="1" dirty="0">
                      <a:solidFill>
                        <a:srgbClr val="3333FF"/>
                      </a:solidFill>
                    </a:rPr>
                    <a:t> </a:t>
                  </a:r>
                </a:p>
                <a:p>
                  <a:r>
                    <a:rPr lang="en-US" sz="1200" b="1" dirty="0">
                      <a:solidFill>
                        <a:srgbClr val="3333FF"/>
                      </a:solidFill>
                    </a:rPr>
                    <a:t>     </a:t>
                  </a:r>
                  <a:r>
                    <a:rPr lang="en-US" sz="1200" b="1" dirty="0" smtClean="0">
                      <a:solidFill>
                        <a:srgbClr val="3333FF"/>
                      </a:solidFill>
                    </a:rPr>
                    <a:t> e</a:t>
                  </a:r>
                  <a:r>
                    <a:rPr lang="en-US" sz="1200" b="1" baseline="30000" dirty="0" smtClean="0">
                      <a:solidFill>
                        <a:srgbClr val="3333FF"/>
                      </a:solidFill>
                    </a:rPr>
                    <a:t>-</a:t>
                  </a:r>
                  <a:endParaRPr lang="de-DE" sz="1200" b="1" baseline="300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910415" name="Line 79"/>
                <p:cNvSpPr>
                  <a:spLocks noChangeShapeType="1"/>
                </p:cNvSpPr>
                <p:nvPr/>
              </p:nvSpPr>
              <p:spPr bwMode="auto">
                <a:xfrm>
                  <a:off x="6954838" y="446088"/>
                  <a:ext cx="130333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910416" name="Line 80"/>
                <p:cNvSpPr>
                  <a:spLocks noChangeShapeType="1"/>
                </p:cNvSpPr>
                <p:nvPr/>
              </p:nvSpPr>
              <p:spPr bwMode="auto">
                <a:xfrm>
                  <a:off x="8267700" y="436563"/>
                  <a:ext cx="0" cy="66833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3320" name="Rectangle 11"/>
                <p:cNvSpPr>
                  <a:spLocks noChangeArrowheads="1"/>
                </p:cNvSpPr>
                <p:nvPr/>
              </p:nvSpPr>
              <p:spPr bwMode="auto">
                <a:xfrm>
                  <a:off x="6400800" y="381000"/>
                  <a:ext cx="2208213" cy="13350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1" name="Rectangle 5"/>
                <p:cNvSpPr>
                  <a:spLocks noChangeArrowheads="1"/>
                </p:cNvSpPr>
                <p:nvPr/>
              </p:nvSpPr>
              <p:spPr bwMode="auto">
                <a:xfrm>
                  <a:off x="5102225" y="1803400"/>
                  <a:ext cx="1841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GB"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5" name="Group 113"/>
                <p:cNvGrpSpPr>
                  <a:grpSpLocks/>
                </p:cNvGrpSpPr>
                <p:nvPr/>
              </p:nvGrpSpPr>
              <p:grpSpPr bwMode="auto">
                <a:xfrm>
                  <a:off x="1066800" y="1371600"/>
                  <a:ext cx="4638675" cy="411163"/>
                  <a:chOff x="1090613" y="3465513"/>
                  <a:chExt cx="4641850" cy="422275"/>
                </a:xfrm>
              </p:grpSpPr>
              <p:sp>
                <p:nvSpPr>
                  <p:cNvPr id="9103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2202" y="3566598"/>
                    <a:ext cx="7942" cy="27553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34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24521" y="3558447"/>
                    <a:ext cx="7942" cy="27553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34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90613" y="3695400"/>
                    <a:ext cx="4627553" cy="114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742378" y="3465513"/>
                    <a:ext cx="719462" cy="422275"/>
                    <a:chOff x="2178" y="3539"/>
                    <a:chExt cx="436" cy="266"/>
                  </a:xfrm>
                </p:grpSpPr>
                <p:sp>
                  <p:nvSpPr>
                    <p:cNvPr id="9103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8" y="3539"/>
                      <a:ext cx="443" cy="26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8" y="3612"/>
                      <a:ext cx="436" cy="145"/>
                      <a:chOff x="533" y="3321"/>
                      <a:chExt cx="2952" cy="580"/>
                    </a:xfrm>
                  </p:grpSpPr>
                  <p:sp>
                    <p:nvSpPr>
                      <p:cNvPr id="91034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1430" y="3609"/>
                        <a:ext cx="288" cy="29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1" y="3321"/>
                        <a:ext cx="580" cy="57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5" y="3612"/>
                        <a:ext cx="89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304" y="3318"/>
                        <a:ext cx="288" cy="29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3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94" y="3612"/>
                        <a:ext cx="89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10354" name="Rectangle 18"/>
                <p:cNvSpPr>
                  <a:spLocks noChangeArrowheads="1"/>
                </p:cNvSpPr>
                <p:nvPr/>
              </p:nvSpPr>
              <p:spPr bwMode="auto">
                <a:xfrm>
                  <a:off x="4446588" y="2100263"/>
                  <a:ext cx="488950" cy="1682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1332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32225" y="1676400"/>
                  <a:ext cx="739775" cy="3667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Comic Sans MS" pitchFamily="66" charset="0"/>
                      <a:ea typeface="ＭＳ Ｐゴシック" pitchFamily="34" charset="-128"/>
                    </a:rPr>
                    <a:t>75 m</a:t>
                  </a:r>
                </a:p>
              </p:txBody>
            </p:sp>
            <p:sp>
              <p:nvSpPr>
                <p:cNvPr id="133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64305" y="3539595"/>
                  <a:ext cx="2165350" cy="3365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Electron beam dump</a:t>
                  </a:r>
                </a:p>
              </p:txBody>
            </p:sp>
            <p:sp>
              <p:nvSpPr>
                <p:cNvPr id="2869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36021" y="1010006"/>
                  <a:ext cx="1479517" cy="34933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photon 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beam</a:t>
                  </a:r>
                </a:p>
              </p:txBody>
            </p:sp>
            <p:sp>
              <p:nvSpPr>
                <p:cNvPr id="28700" name="Line 27"/>
                <p:cNvSpPr>
                  <a:spLocks noChangeShapeType="1"/>
                </p:cNvSpPr>
                <p:nvPr/>
              </p:nvSpPr>
              <p:spPr bwMode="auto">
                <a:xfrm>
                  <a:off x="3124200" y="14478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116"/>
                <p:cNvGrpSpPr>
                  <a:grpSpLocks/>
                </p:cNvGrpSpPr>
                <p:nvPr/>
              </p:nvGrpSpPr>
              <p:grpSpPr bwMode="auto">
                <a:xfrm>
                  <a:off x="7110413" y="1906588"/>
                  <a:ext cx="1042987" cy="684212"/>
                  <a:chOff x="6802432" y="3902075"/>
                  <a:chExt cx="1044581" cy="701676"/>
                </a:xfrm>
              </p:grpSpPr>
              <p:sp>
                <p:nvSpPr>
                  <p:cNvPr id="91036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802432" y="3902075"/>
                    <a:ext cx="745675" cy="1823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6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099065"/>
                    <a:ext cx="729776" cy="40701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6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154418"/>
                    <a:ext cx="357733" cy="7000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727769" y="4029061"/>
                    <a:ext cx="14309" cy="44770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757977" y="4029061"/>
                    <a:ext cx="89036" cy="447705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266751"/>
                    <a:ext cx="357733" cy="7000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366060"/>
                    <a:ext cx="729776" cy="40701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9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7191236" y="4154386"/>
                    <a:ext cx="327267" cy="182728"/>
                    <a:chOff x="7191236" y="4154386"/>
                    <a:chExt cx="327267" cy="182728"/>
                  </a:xfrm>
                </p:grpSpPr>
                <p:sp>
                  <p:nvSpPr>
                    <p:cNvPr id="91037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6898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91963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12963" y="4154418"/>
                      <a:ext cx="15899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3588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6898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91963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2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12963" y="4252099"/>
                      <a:ext cx="15899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3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3588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</p:grpSp>
              <p:sp>
                <p:nvSpPr>
                  <p:cNvPr id="91038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6802432" y="4421413"/>
                    <a:ext cx="745675" cy="1823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0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6832579" y="4238587"/>
                    <a:ext cx="88887" cy="14326"/>
                    <a:chOff x="6832579" y="4238587"/>
                    <a:chExt cx="88887" cy="14326"/>
                  </a:xfrm>
                </p:grpSpPr>
                <p:sp>
                  <p:nvSpPr>
                    <p:cNvPr id="91038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2640" y="4239074"/>
                      <a:ext cx="890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1038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46950" y="4239074"/>
                      <a:ext cx="60417" cy="65123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2640" y="4304197"/>
                      <a:ext cx="890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13333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1400" y="2819400"/>
                  <a:ext cx="0" cy="609601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219200" y="2133600"/>
                  <a:ext cx="282575" cy="1508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04" name="Rectangle 68"/>
                <p:cNvSpPr>
                  <a:spLocks noChangeArrowheads="1"/>
                </p:cNvSpPr>
                <p:nvPr/>
              </p:nvSpPr>
              <p:spPr bwMode="auto">
                <a:xfrm rot="687221">
                  <a:off x="1552575" y="2271713"/>
                  <a:ext cx="609600" cy="968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17" name="AutoShape 8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153400" y="2362200"/>
                  <a:ext cx="374650" cy="442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910418" name="Freeform 82"/>
                <p:cNvSpPr>
                  <a:spLocks/>
                </p:cNvSpPr>
                <p:nvPr/>
              </p:nvSpPr>
              <p:spPr bwMode="auto">
                <a:xfrm>
                  <a:off x="8159750" y="2382838"/>
                  <a:ext cx="374650" cy="388937"/>
                </a:xfrm>
                <a:custGeom>
                  <a:avLst/>
                  <a:gdLst/>
                  <a:ahLst/>
                  <a:cxnLst>
                    <a:cxn ang="0">
                      <a:pos x="1538" y="855"/>
                    </a:cxn>
                    <a:cxn ang="0">
                      <a:pos x="1530" y="750"/>
                    </a:cxn>
                    <a:cxn ang="0">
                      <a:pos x="1506" y="649"/>
                    </a:cxn>
                    <a:cxn ang="0">
                      <a:pos x="1469" y="553"/>
                    </a:cxn>
                    <a:cxn ang="0">
                      <a:pos x="1417" y="464"/>
                    </a:cxn>
                    <a:cxn ang="0">
                      <a:pos x="1354" y="381"/>
                    </a:cxn>
                    <a:cxn ang="0">
                      <a:pos x="1277" y="308"/>
                    </a:cxn>
                    <a:cxn ang="0">
                      <a:pos x="1191" y="248"/>
                    </a:cxn>
                    <a:cxn ang="0">
                      <a:pos x="1098" y="201"/>
                    </a:cxn>
                    <a:cxn ang="0">
                      <a:pos x="998" y="168"/>
                    </a:cxn>
                    <a:cxn ang="0">
                      <a:pos x="895" y="150"/>
                    </a:cxn>
                    <a:cxn ang="0">
                      <a:pos x="824" y="147"/>
                    </a:cxn>
                    <a:cxn ang="0">
                      <a:pos x="824" y="147"/>
                    </a:cxn>
                    <a:cxn ang="0">
                      <a:pos x="752" y="151"/>
                    </a:cxn>
                    <a:cxn ang="0">
                      <a:pos x="649" y="168"/>
                    </a:cxn>
                    <a:cxn ang="0">
                      <a:pos x="553" y="200"/>
                    </a:cxn>
                    <a:cxn ang="0">
                      <a:pos x="464" y="245"/>
                    </a:cxn>
                    <a:cxn ang="0">
                      <a:pos x="382" y="300"/>
                    </a:cxn>
                    <a:cxn ang="0">
                      <a:pos x="310" y="367"/>
                    </a:cxn>
                    <a:cxn ang="0">
                      <a:pos x="246" y="443"/>
                    </a:cxn>
                    <a:cxn ang="0">
                      <a:pos x="194" y="528"/>
                    </a:cxn>
                    <a:cxn ang="0">
                      <a:pos x="153" y="619"/>
                    </a:cxn>
                    <a:cxn ang="0">
                      <a:pos x="125" y="717"/>
                    </a:cxn>
                    <a:cxn ang="0">
                      <a:pos x="112" y="819"/>
                    </a:cxn>
                    <a:cxn ang="0">
                      <a:pos x="111" y="885"/>
                    </a:cxn>
                    <a:cxn ang="0">
                      <a:pos x="121" y="985"/>
                    </a:cxn>
                    <a:cxn ang="0">
                      <a:pos x="146" y="1082"/>
                    </a:cxn>
                    <a:cxn ang="0">
                      <a:pos x="183" y="1175"/>
                    </a:cxn>
                    <a:cxn ang="0">
                      <a:pos x="234" y="1261"/>
                    </a:cxn>
                    <a:cxn ang="0">
                      <a:pos x="296" y="1340"/>
                    </a:cxn>
                    <a:cxn ang="0">
                      <a:pos x="368" y="1409"/>
                    </a:cxn>
                    <a:cxn ang="0">
                      <a:pos x="447" y="1467"/>
                    </a:cxn>
                    <a:cxn ang="0">
                      <a:pos x="533" y="1512"/>
                    </a:cxn>
                    <a:cxn ang="0">
                      <a:pos x="623" y="1546"/>
                    </a:cxn>
                    <a:cxn ang="0">
                      <a:pos x="718" y="1566"/>
                    </a:cxn>
                    <a:cxn ang="0">
                      <a:pos x="806" y="1761"/>
                    </a:cxn>
                    <a:cxn ang="0">
                      <a:pos x="897" y="1570"/>
                    </a:cxn>
                    <a:cxn ang="0">
                      <a:pos x="999" y="1552"/>
                    </a:cxn>
                    <a:cxn ang="0">
                      <a:pos x="1099" y="1519"/>
                    </a:cxn>
                    <a:cxn ang="0">
                      <a:pos x="1191" y="1473"/>
                    </a:cxn>
                    <a:cxn ang="0">
                      <a:pos x="1277" y="1412"/>
                    </a:cxn>
                    <a:cxn ang="0">
                      <a:pos x="1353" y="1340"/>
                    </a:cxn>
                    <a:cxn ang="0">
                      <a:pos x="1415" y="1261"/>
                    </a:cxn>
                    <a:cxn ang="0">
                      <a:pos x="1466" y="1175"/>
                    </a:cxn>
                    <a:cxn ang="0">
                      <a:pos x="1503" y="1083"/>
                    </a:cxn>
                    <a:cxn ang="0">
                      <a:pos x="1528" y="986"/>
                    </a:cxn>
                    <a:cxn ang="0">
                      <a:pos x="1538" y="885"/>
                    </a:cxn>
                  </a:cxnLst>
                  <a:rect l="0" t="0" r="r" b="b"/>
                  <a:pathLst>
                    <a:path w="1652" h="1761">
                      <a:moveTo>
                        <a:pt x="1538" y="885"/>
                      </a:moveTo>
                      <a:lnTo>
                        <a:pt x="1652" y="869"/>
                      </a:lnTo>
                      <a:lnTo>
                        <a:pt x="1538" y="855"/>
                      </a:lnTo>
                      <a:lnTo>
                        <a:pt x="1537" y="819"/>
                      </a:lnTo>
                      <a:lnTo>
                        <a:pt x="1534" y="785"/>
                      </a:lnTo>
                      <a:lnTo>
                        <a:pt x="1530" y="750"/>
                      </a:lnTo>
                      <a:lnTo>
                        <a:pt x="1524" y="716"/>
                      </a:lnTo>
                      <a:lnTo>
                        <a:pt x="1515" y="683"/>
                      </a:lnTo>
                      <a:lnTo>
                        <a:pt x="1506" y="649"/>
                      </a:lnTo>
                      <a:lnTo>
                        <a:pt x="1495" y="617"/>
                      </a:lnTo>
                      <a:lnTo>
                        <a:pt x="1483" y="585"/>
                      </a:lnTo>
                      <a:lnTo>
                        <a:pt x="1469" y="553"/>
                      </a:lnTo>
                      <a:lnTo>
                        <a:pt x="1453" y="523"/>
                      </a:lnTo>
                      <a:lnTo>
                        <a:pt x="1437" y="492"/>
                      </a:lnTo>
                      <a:lnTo>
                        <a:pt x="1417" y="464"/>
                      </a:lnTo>
                      <a:lnTo>
                        <a:pt x="1398" y="436"/>
                      </a:lnTo>
                      <a:lnTo>
                        <a:pt x="1376" y="408"/>
                      </a:lnTo>
                      <a:lnTo>
                        <a:pt x="1354" y="381"/>
                      </a:lnTo>
                      <a:lnTo>
                        <a:pt x="1329" y="356"/>
                      </a:lnTo>
                      <a:lnTo>
                        <a:pt x="1303" y="332"/>
                      </a:lnTo>
                      <a:lnTo>
                        <a:pt x="1277" y="308"/>
                      </a:lnTo>
                      <a:lnTo>
                        <a:pt x="1248" y="287"/>
                      </a:lnTo>
                      <a:lnTo>
                        <a:pt x="1220" y="267"/>
                      </a:lnTo>
                      <a:lnTo>
                        <a:pt x="1191" y="248"/>
                      </a:lnTo>
                      <a:lnTo>
                        <a:pt x="1160" y="230"/>
                      </a:lnTo>
                      <a:lnTo>
                        <a:pt x="1129" y="215"/>
                      </a:lnTo>
                      <a:lnTo>
                        <a:pt x="1098" y="201"/>
                      </a:lnTo>
                      <a:lnTo>
                        <a:pt x="1065" y="188"/>
                      </a:lnTo>
                      <a:lnTo>
                        <a:pt x="1032" y="177"/>
                      </a:lnTo>
                      <a:lnTo>
                        <a:pt x="998" y="168"/>
                      </a:lnTo>
                      <a:lnTo>
                        <a:pt x="964" y="161"/>
                      </a:lnTo>
                      <a:lnTo>
                        <a:pt x="930" y="155"/>
                      </a:lnTo>
                      <a:lnTo>
                        <a:pt x="895" y="150"/>
                      </a:lnTo>
                      <a:lnTo>
                        <a:pt x="860" y="148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06" y="0"/>
                      </a:lnTo>
                      <a:lnTo>
                        <a:pt x="786" y="148"/>
                      </a:lnTo>
                      <a:lnTo>
                        <a:pt x="752" y="151"/>
                      </a:lnTo>
                      <a:lnTo>
                        <a:pt x="717" y="155"/>
                      </a:lnTo>
                      <a:lnTo>
                        <a:pt x="683" y="161"/>
                      </a:lnTo>
                      <a:lnTo>
                        <a:pt x="649" y="168"/>
                      </a:lnTo>
                      <a:lnTo>
                        <a:pt x="617" y="177"/>
                      </a:lnTo>
                      <a:lnTo>
                        <a:pt x="585" y="188"/>
                      </a:lnTo>
                      <a:lnTo>
                        <a:pt x="553" y="200"/>
                      </a:lnTo>
                      <a:lnTo>
                        <a:pt x="523" y="213"/>
                      </a:lnTo>
                      <a:lnTo>
                        <a:pt x="494" y="228"/>
                      </a:lnTo>
                      <a:lnTo>
                        <a:pt x="464" y="245"/>
                      </a:lnTo>
                      <a:lnTo>
                        <a:pt x="436" y="262"/>
                      </a:lnTo>
                      <a:lnTo>
                        <a:pt x="409" y="281"/>
                      </a:lnTo>
                      <a:lnTo>
                        <a:pt x="382" y="300"/>
                      </a:lnTo>
                      <a:lnTo>
                        <a:pt x="357" y="322"/>
                      </a:lnTo>
                      <a:lnTo>
                        <a:pt x="333" y="344"/>
                      </a:lnTo>
                      <a:lnTo>
                        <a:pt x="310" y="367"/>
                      </a:lnTo>
                      <a:lnTo>
                        <a:pt x="287" y="391"/>
                      </a:lnTo>
                      <a:lnTo>
                        <a:pt x="266" y="417"/>
                      </a:lnTo>
                      <a:lnTo>
                        <a:pt x="246" y="443"/>
                      </a:lnTo>
                      <a:lnTo>
                        <a:pt x="228" y="470"/>
                      </a:lnTo>
                      <a:lnTo>
                        <a:pt x="210" y="499"/>
                      </a:lnTo>
                      <a:lnTo>
                        <a:pt x="194" y="528"/>
                      </a:lnTo>
                      <a:lnTo>
                        <a:pt x="179" y="557"/>
                      </a:lnTo>
                      <a:lnTo>
                        <a:pt x="165" y="588"/>
                      </a:lnTo>
                      <a:lnTo>
                        <a:pt x="153" y="619"/>
                      </a:lnTo>
                      <a:lnTo>
                        <a:pt x="143" y="651"/>
                      </a:lnTo>
                      <a:lnTo>
                        <a:pt x="134" y="684"/>
                      </a:lnTo>
                      <a:lnTo>
                        <a:pt x="125" y="717"/>
                      </a:lnTo>
                      <a:lnTo>
                        <a:pt x="119" y="750"/>
                      </a:lnTo>
                      <a:lnTo>
                        <a:pt x="115" y="785"/>
                      </a:lnTo>
                      <a:lnTo>
                        <a:pt x="112" y="819"/>
                      </a:lnTo>
                      <a:lnTo>
                        <a:pt x="111" y="855"/>
                      </a:lnTo>
                      <a:lnTo>
                        <a:pt x="0" y="869"/>
                      </a:lnTo>
                      <a:lnTo>
                        <a:pt x="111" y="885"/>
                      </a:lnTo>
                      <a:lnTo>
                        <a:pt x="113" y="918"/>
                      </a:lnTo>
                      <a:lnTo>
                        <a:pt x="116" y="953"/>
                      </a:lnTo>
                      <a:lnTo>
                        <a:pt x="121" y="985"/>
                      </a:lnTo>
                      <a:lnTo>
                        <a:pt x="128" y="1018"/>
                      </a:lnTo>
                      <a:lnTo>
                        <a:pt x="137" y="1051"/>
                      </a:lnTo>
                      <a:lnTo>
                        <a:pt x="146" y="1082"/>
                      </a:lnTo>
                      <a:lnTo>
                        <a:pt x="157" y="1114"/>
                      </a:lnTo>
                      <a:lnTo>
                        <a:pt x="170" y="1145"/>
                      </a:lnTo>
                      <a:lnTo>
                        <a:pt x="183" y="1175"/>
                      </a:lnTo>
                      <a:lnTo>
                        <a:pt x="199" y="1205"/>
                      </a:lnTo>
                      <a:lnTo>
                        <a:pt x="215" y="1233"/>
                      </a:lnTo>
                      <a:lnTo>
                        <a:pt x="234" y="1261"/>
                      </a:lnTo>
                      <a:lnTo>
                        <a:pt x="253" y="1289"/>
                      </a:lnTo>
                      <a:lnTo>
                        <a:pt x="274" y="1315"/>
                      </a:lnTo>
                      <a:lnTo>
                        <a:pt x="296" y="1340"/>
                      </a:lnTo>
                      <a:lnTo>
                        <a:pt x="320" y="1364"/>
                      </a:lnTo>
                      <a:lnTo>
                        <a:pt x="344" y="1388"/>
                      </a:lnTo>
                      <a:lnTo>
                        <a:pt x="368" y="1409"/>
                      </a:lnTo>
                      <a:lnTo>
                        <a:pt x="394" y="1429"/>
                      </a:lnTo>
                      <a:lnTo>
                        <a:pt x="421" y="1448"/>
                      </a:lnTo>
                      <a:lnTo>
                        <a:pt x="447" y="1467"/>
                      </a:lnTo>
                      <a:lnTo>
                        <a:pt x="475" y="1483"/>
                      </a:lnTo>
                      <a:lnTo>
                        <a:pt x="504" y="1498"/>
                      </a:lnTo>
                      <a:lnTo>
                        <a:pt x="533" y="1512"/>
                      </a:lnTo>
                      <a:lnTo>
                        <a:pt x="562" y="1524"/>
                      </a:lnTo>
                      <a:lnTo>
                        <a:pt x="593" y="1535"/>
                      </a:lnTo>
                      <a:lnTo>
                        <a:pt x="623" y="1546"/>
                      </a:lnTo>
                      <a:lnTo>
                        <a:pt x="655" y="1554"/>
                      </a:lnTo>
                      <a:lnTo>
                        <a:pt x="686" y="1561"/>
                      </a:lnTo>
                      <a:lnTo>
                        <a:pt x="718" y="1566"/>
                      </a:lnTo>
                      <a:lnTo>
                        <a:pt x="751" y="1570"/>
                      </a:lnTo>
                      <a:lnTo>
                        <a:pt x="783" y="1573"/>
                      </a:lnTo>
                      <a:lnTo>
                        <a:pt x="806" y="1761"/>
                      </a:lnTo>
                      <a:lnTo>
                        <a:pt x="827" y="1574"/>
                      </a:lnTo>
                      <a:lnTo>
                        <a:pt x="862" y="1573"/>
                      </a:lnTo>
                      <a:lnTo>
                        <a:pt x="897" y="1570"/>
                      </a:lnTo>
                      <a:lnTo>
                        <a:pt x="932" y="1566"/>
                      </a:lnTo>
                      <a:lnTo>
                        <a:pt x="966" y="1560"/>
                      </a:lnTo>
                      <a:lnTo>
                        <a:pt x="999" y="1552"/>
                      </a:lnTo>
                      <a:lnTo>
                        <a:pt x="1033" y="1542"/>
                      </a:lnTo>
                      <a:lnTo>
                        <a:pt x="1066" y="1531"/>
                      </a:lnTo>
                      <a:lnTo>
                        <a:pt x="1099" y="1519"/>
                      </a:lnTo>
                      <a:lnTo>
                        <a:pt x="1130" y="1505"/>
                      </a:lnTo>
                      <a:lnTo>
                        <a:pt x="1161" y="1490"/>
                      </a:lnTo>
                      <a:lnTo>
                        <a:pt x="1191" y="1473"/>
                      </a:lnTo>
                      <a:lnTo>
                        <a:pt x="1221" y="1453"/>
                      </a:lnTo>
                      <a:lnTo>
                        <a:pt x="1249" y="1433"/>
                      </a:lnTo>
                      <a:lnTo>
                        <a:pt x="1277" y="1412"/>
                      </a:lnTo>
                      <a:lnTo>
                        <a:pt x="1304" y="1389"/>
                      </a:lnTo>
                      <a:lnTo>
                        <a:pt x="1329" y="1364"/>
                      </a:lnTo>
                      <a:lnTo>
                        <a:pt x="1353" y="1340"/>
                      </a:lnTo>
                      <a:lnTo>
                        <a:pt x="1375" y="1315"/>
                      </a:lnTo>
                      <a:lnTo>
                        <a:pt x="1396" y="1289"/>
                      </a:lnTo>
                      <a:lnTo>
                        <a:pt x="1415" y="1261"/>
                      </a:lnTo>
                      <a:lnTo>
                        <a:pt x="1433" y="1233"/>
                      </a:lnTo>
                      <a:lnTo>
                        <a:pt x="1450" y="1205"/>
                      </a:lnTo>
                      <a:lnTo>
                        <a:pt x="1466" y="1175"/>
                      </a:lnTo>
                      <a:lnTo>
                        <a:pt x="1479" y="1145"/>
                      </a:lnTo>
                      <a:lnTo>
                        <a:pt x="1492" y="1115"/>
                      </a:lnTo>
                      <a:lnTo>
                        <a:pt x="1503" y="1083"/>
                      </a:lnTo>
                      <a:lnTo>
                        <a:pt x="1512" y="1051"/>
                      </a:lnTo>
                      <a:lnTo>
                        <a:pt x="1520" y="1018"/>
                      </a:lnTo>
                      <a:lnTo>
                        <a:pt x="1528" y="986"/>
                      </a:lnTo>
                      <a:lnTo>
                        <a:pt x="1533" y="953"/>
                      </a:lnTo>
                      <a:lnTo>
                        <a:pt x="1536" y="919"/>
                      </a:lnTo>
                      <a:lnTo>
                        <a:pt x="1538" y="8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19" name="Freeform 83"/>
                <p:cNvSpPr>
                  <a:spLocks/>
                </p:cNvSpPr>
                <p:nvPr/>
              </p:nvSpPr>
              <p:spPr bwMode="auto">
                <a:xfrm>
                  <a:off x="8348663" y="2427288"/>
                  <a:ext cx="147637" cy="144462"/>
                </a:xfrm>
                <a:custGeom>
                  <a:avLst/>
                  <a:gdLst/>
                  <a:ahLst/>
                  <a:cxnLst>
                    <a:cxn ang="0">
                      <a:pos x="481" y="216"/>
                    </a:cxn>
                    <a:cxn ang="0">
                      <a:pos x="522" y="264"/>
                    </a:cxn>
                    <a:cxn ang="0">
                      <a:pos x="557" y="317"/>
                    </a:cxn>
                    <a:cxn ang="0">
                      <a:pos x="587" y="371"/>
                    </a:cxn>
                    <a:cxn ang="0">
                      <a:pos x="612" y="429"/>
                    </a:cxn>
                    <a:cxn ang="0">
                      <a:pos x="631" y="489"/>
                    </a:cxn>
                    <a:cxn ang="0">
                      <a:pos x="644" y="550"/>
                    </a:cxn>
                    <a:cxn ang="0">
                      <a:pos x="651" y="613"/>
                    </a:cxn>
                    <a:cxn ang="0">
                      <a:pos x="567" y="635"/>
                    </a:cxn>
                    <a:cxn ang="0">
                      <a:pos x="563" y="582"/>
                    </a:cxn>
                    <a:cxn ang="0">
                      <a:pos x="553" y="529"/>
                    </a:cxn>
                    <a:cxn ang="0">
                      <a:pos x="539" y="478"/>
                    </a:cxn>
                    <a:cxn ang="0">
                      <a:pos x="520" y="428"/>
                    </a:cxn>
                    <a:cxn ang="0">
                      <a:pos x="496" y="381"/>
                    </a:cxn>
                    <a:cxn ang="0">
                      <a:pos x="468" y="335"/>
                    </a:cxn>
                    <a:cxn ang="0">
                      <a:pos x="436" y="293"/>
                    </a:cxn>
                    <a:cxn ang="0">
                      <a:pos x="399" y="252"/>
                    </a:cxn>
                    <a:cxn ang="0">
                      <a:pos x="359" y="215"/>
                    </a:cxn>
                    <a:cxn ang="0">
                      <a:pos x="315" y="182"/>
                    </a:cxn>
                    <a:cxn ang="0">
                      <a:pos x="269" y="154"/>
                    </a:cxn>
                    <a:cxn ang="0">
                      <a:pos x="220" y="131"/>
                    </a:cxn>
                    <a:cxn ang="0">
                      <a:pos x="171" y="111"/>
                    </a:cxn>
                    <a:cxn ang="0">
                      <a:pos x="118" y="97"/>
                    </a:cxn>
                    <a:cxn ang="0">
                      <a:pos x="65" y="88"/>
                    </a:cxn>
                    <a:cxn ang="0">
                      <a:pos x="11" y="84"/>
                    </a:cxn>
                    <a:cxn ang="0">
                      <a:pos x="32" y="1"/>
                    </a:cxn>
                    <a:cxn ang="0">
                      <a:pos x="96" y="8"/>
                    </a:cxn>
                    <a:cxn ang="0">
                      <a:pos x="158" y="20"/>
                    </a:cxn>
                    <a:cxn ang="0">
                      <a:pos x="219" y="40"/>
                    </a:cxn>
                    <a:cxn ang="0">
                      <a:pos x="277" y="64"/>
                    </a:cxn>
                    <a:cxn ang="0">
                      <a:pos x="333" y="94"/>
                    </a:cxn>
                    <a:cxn ang="0">
                      <a:pos x="386" y="130"/>
                    </a:cxn>
                    <a:cxn ang="0">
                      <a:pos x="436" y="170"/>
                    </a:cxn>
                  </a:cxnLst>
                  <a:rect l="0" t="0" r="r" b="b"/>
                  <a:pathLst>
                    <a:path w="652" h="646">
                      <a:moveTo>
                        <a:pt x="459" y="192"/>
                      </a:moveTo>
                      <a:lnTo>
                        <a:pt x="481" y="216"/>
                      </a:lnTo>
                      <a:lnTo>
                        <a:pt x="502" y="240"/>
                      </a:lnTo>
                      <a:lnTo>
                        <a:pt x="522" y="264"/>
                      </a:lnTo>
                      <a:lnTo>
                        <a:pt x="540" y="290"/>
                      </a:lnTo>
                      <a:lnTo>
                        <a:pt x="557" y="317"/>
                      </a:lnTo>
                      <a:lnTo>
                        <a:pt x="572" y="344"/>
                      </a:lnTo>
                      <a:lnTo>
                        <a:pt x="587" y="371"/>
                      </a:lnTo>
                      <a:lnTo>
                        <a:pt x="599" y="401"/>
                      </a:lnTo>
                      <a:lnTo>
                        <a:pt x="612" y="429"/>
                      </a:lnTo>
                      <a:lnTo>
                        <a:pt x="622" y="459"/>
                      </a:lnTo>
                      <a:lnTo>
                        <a:pt x="631" y="489"/>
                      </a:lnTo>
                      <a:lnTo>
                        <a:pt x="638" y="520"/>
                      </a:lnTo>
                      <a:lnTo>
                        <a:pt x="644" y="550"/>
                      </a:lnTo>
                      <a:lnTo>
                        <a:pt x="648" y="582"/>
                      </a:lnTo>
                      <a:lnTo>
                        <a:pt x="651" y="613"/>
                      </a:lnTo>
                      <a:lnTo>
                        <a:pt x="652" y="646"/>
                      </a:lnTo>
                      <a:lnTo>
                        <a:pt x="567" y="635"/>
                      </a:lnTo>
                      <a:lnTo>
                        <a:pt x="565" y="608"/>
                      </a:lnTo>
                      <a:lnTo>
                        <a:pt x="563" y="582"/>
                      </a:lnTo>
                      <a:lnTo>
                        <a:pt x="559" y="556"/>
                      </a:lnTo>
                      <a:lnTo>
                        <a:pt x="553" y="529"/>
                      </a:lnTo>
                      <a:lnTo>
                        <a:pt x="547" y="503"/>
                      </a:lnTo>
                      <a:lnTo>
                        <a:pt x="539" y="478"/>
                      </a:lnTo>
                      <a:lnTo>
                        <a:pt x="530" y="452"/>
                      </a:lnTo>
                      <a:lnTo>
                        <a:pt x="520" y="428"/>
                      </a:lnTo>
                      <a:lnTo>
                        <a:pt x="508" y="404"/>
                      </a:lnTo>
                      <a:lnTo>
                        <a:pt x="496" y="381"/>
                      </a:lnTo>
                      <a:lnTo>
                        <a:pt x="483" y="357"/>
                      </a:lnTo>
                      <a:lnTo>
                        <a:pt x="468" y="335"/>
                      </a:lnTo>
                      <a:lnTo>
                        <a:pt x="453" y="314"/>
                      </a:lnTo>
                      <a:lnTo>
                        <a:pt x="436" y="293"/>
                      </a:lnTo>
                      <a:lnTo>
                        <a:pt x="418" y="271"/>
                      </a:lnTo>
                      <a:lnTo>
                        <a:pt x="399" y="252"/>
                      </a:lnTo>
                      <a:lnTo>
                        <a:pt x="379" y="233"/>
                      </a:lnTo>
                      <a:lnTo>
                        <a:pt x="359" y="215"/>
                      </a:lnTo>
                      <a:lnTo>
                        <a:pt x="337" y="198"/>
                      </a:lnTo>
                      <a:lnTo>
                        <a:pt x="315" y="182"/>
                      </a:lnTo>
                      <a:lnTo>
                        <a:pt x="292" y="168"/>
                      </a:lnTo>
                      <a:lnTo>
                        <a:pt x="269" y="154"/>
                      </a:lnTo>
                      <a:lnTo>
                        <a:pt x="245" y="142"/>
                      </a:lnTo>
                      <a:lnTo>
                        <a:pt x="220" y="131"/>
                      </a:lnTo>
                      <a:lnTo>
                        <a:pt x="196" y="121"/>
                      </a:lnTo>
                      <a:lnTo>
                        <a:pt x="171" y="111"/>
                      </a:lnTo>
                      <a:lnTo>
                        <a:pt x="144" y="104"/>
                      </a:lnTo>
                      <a:lnTo>
                        <a:pt x="118" y="97"/>
                      </a:lnTo>
                      <a:lnTo>
                        <a:pt x="92" y="92"/>
                      </a:lnTo>
                      <a:lnTo>
                        <a:pt x="65" y="88"/>
                      </a:lnTo>
                      <a:lnTo>
                        <a:pt x="38" y="85"/>
                      </a:lnTo>
                      <a:lnTo>
                        <a:pt x="11" y="84"/>
                      </a:lnTo>
                      <a:lnTo>
                        <a:pt x="0" y="0"/>
                      </a:lnTo>
                      <a:lnTo>
                        <a:pt x="32" y="1"/>
                      </a:lnTo>
                      <a:lnTo>
                        <a:pt x="64" y="3"/>
                      </a:lnTo>
                      <a:lnTo>
                        <a:pt x="96" y="8"/>
                      </a:lnTo>
                      <a:lnTo>
                        <a:pt x="127" y="13"/>
                      </a:lnTo>
                      <a:lnTo>
                        <a:pt x="158" y="20"/>
                      </a:lnTo>
                      <a:lnTo>
                        <a:pt x="189" y="29"/>
                      </a:lnTo>
                      <a:lnTo>
                        <a:pt x="219" y="40"/>
                      </a:lnTo>
                      <a:lnTo>
                        <a:pt x="248" y="51"/>
                      </a:lnTo>
                      <a:lnTo>
                        <a:pt x="277" y="64"/>
                      </a:lnTo>
                      <a:lnTo>
                        <a:pt x="305" y="78"/>
                      </a:lnTo>
                      <a:lnTo>
                        <a:pt x="333" y="94"/>
                      </a:lnTo>
                      <a:lnTo>
                        <a:pt x="360" y="110"/>
                      </a:lnTo>
                      <a:lnTo>
                        <a:pt x="386" y="130"/>
                      </a:lnTo>
                      <a:lnTo>
                        <a:pt x="411" y="149"/>
                      </a:lnTo>
                      <a:lnTo>
                        <a:pt x="436" y="170"/>
                      </a:lnTo>
                      <a:lnTo>
                        <a:pt x="459" y="19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0" name="Freeform 84"/>
                <p:cNvSpPr>
                  <a:spLocks/>
                </p:cNvSpPr>
                <p:nvPr/>
              </p:nvSpPr>
              <p:spPr bwMode="auto">
                <a:xfrm>
                  <a:off x="8229600" y="2460625"/>
                  <a:ext cx="103188" cy="106363"/>
                </a:xfrm>
                <a:custGeom>
                  <a:avLst/>
                  <a:gdLst/>
                  <a:ahLst/>
                  <a:cxnLst>
                    <a:cxn ang="0">
                      <a:pos x="370" y="438"/>
                    </a:cxn>
                    <a:cxn ang="0">
                      <a:pos x="0" y="485"/>
                    </a:cxn>
                    <a:cxn ang="0">
                      <a:pos x="5" y="438"/>
                    </a:cxn>
                    <a:cxn ang="0">
                      <a:pos x="14" y="391"/>
                    </a:cxn>
                    <a:cxn ang="0">
                      <a:pos x="27" y="347"/>
                    </a:cxn>
                    <a:cxn ang="0">
                      <a:pos x="44" y="302"/>
                    </a:cxn>
                    <a:cxn ang="0">
                      <a:pos x="65" y="261"/>
                    </a:cxn>
                    <a:cxn ang="0">
                      <a:pos x="91" y="220"/>
                    </a:cxn>
                    <a:cxn ang="0">
                      <a:pos x="119" y="183"/>
                    </a:cxn>
                    <a:cxn ang="0">
                      <a:pos x="151" y="147"/>
                    </a:cxn>
                    <a:cxn ang="0">
                      <a:pos x="166" y="132"/>
                    </a:cxn>
                    <a:cxn ang="0">
                      <a:pos x="183" y="118"/>
                    </a:cxn>
                    <a:cxn ang="0">
                      <a:pos x="200" y="105"/>
                    </a:cxn>
                    <a:cxn ang="0">
                      <a:pos x="217" y="92"/>
                    </a:cxn>
                    <a:cxn ang="0">
                      <a:pos x="234" y="80"/>
                    </a:cxn>
                    <a:cxn ang="0">
                      <a:pos x="252" y="69"/>
                    </a:cxn>
                    <a:cxn ang="0">
                      <a:pos x="272" y="58"/>
                    </a:cxn>
                    <a:cxn ang="0">
                      <a:pos x="291" y="48"/>
                    </a:cxn>
                    <a:cxn ang="0">
                      <a:pos x="310" y="39"/>
                    </a:cxn>
                    <a:cxn ang="0">
                      <a:pos x="329" y="31"/>
                    </a:cxn>
                    <a:cxn ang="0">
                      <a:pos x="350" y="24"/>
                    </a:cxn>
                    <a:cxn ang="0">
                      <a:pos x="370" y="17"/>
                    </a:cxn>
                    <a:cxn ang="0">
                      <a:pos x="390" y="12"/>
                    </a:cxn>
                    <a:cxn ang="0">
                      <a:pos x="411" y="7"/>
                    </a:cxn>
                    <a:cxn ang="0">
                      <a:pos x="432" y="3"/>
                    </a:cxn>
                    <a:cxn ang="0">
                      <a:pos x="454" y="0"/>
                    </a:cxn>
                    <a:cxn ang="0">
                      <a:pos x="407" y="343"/>
                    </a:cxn>
                    <a:cxn ang="0">
                      <a:pos x="201" y="198"/>
                    </a:cxn>
                    <a:cxn ang="0">
                      <a:pos x="370" y="438"/>
                    </a:cxn>
                  </a:cxnLst>
                  <a:rect l="0" t="0" r="r" b="b"/>
                  <a:pathLst>
                    <a:path w="454" h="485">
                      <a:moveTo>
                        <a:pt x="370" y="438"/>
                      </a:moveTo>
                      <a:lnTo>
                        <a:pt x="0" y="485"/>
                      </a:lnTo>
                      <a:lnTo>
                        <a:pt x="5" y="438"/>
                      </a:lnTo>
                      <a:lnTo>
                        <a:pt x="14" y="391"/>
                      </a:lnTo>
                      <a:lnTo>
                        <a:pt x="27" y="347"/>
                      </a:lnTo>
                      <a:lnTo>
                        <a:pt x="44" y="302"/>
                      </a:lnTo>
                      <a:lnTo>
                        <a:pt x="65" y="261"/>
                      </a:lnTo>
                      <a:lnTo>
                        <a:pt x="91" y="220"/>
                      </a:lnTo>
                      <a:lnTo>
                        <a:pt x="119" y="183"/>
                      </a:lnTo>
                      <a:lnTo>
                        <a:pt x="151" y="147"/>
                      </a:lnTo>
                      <a:lnTo>
                        <a:pt x="166" y="132"/>
                      </a:lnTo>
                      <a:lnTo>
                        <a:pt x="183" y="118"/>
                      </a:lnTo>
                      <a:lnTo>
                        <a:pt x="200" y="105"/>
                      </a:lnTo>
                      <a:lnTo>
                        <a:pt x="217" y="92"/>
                      </a:lnTo>
                      <a:lnTo>
                        <a:pt x="234" y="80"/>
                      </a:lnTo>
                      <a:lnTo>
                        <a:pt x="252" y="69"/>
                      </a:lnTo>
                      <a:lnTo>
                        <a:pt x="272" y="58"/>
                      </a:lnTo>
                      <a:lnTo>
                        <a:pt x="291" y="48"/>
                      </a:lnTo>
                      <a:lnTo>
                        <a:pt x="310" y="39"/>
                      </a:lnTo>
                      <a:lnTo>
                        <a:pt x="329" y="31"/>
                      </a:lnTo>
                      <a:lnTo>
                        <a:pt x="350" y="24"/>
                      </a:lnTo>
                      <a:lnTo>
                        <a:pt x="370" y="17"/>
                      </a:lnTo>
                      <a:lnTo>
                        <a:pt x="390" y="12"/>
                      </a:lnTo>
                      <a:lnTo>
                        <a:pt x="411" y="7"/>
                      </a:lnTo>
                      <a:lnTo>
                        <a:pt x="432" y="3"/>
                      </a:lnTo>
                      <a:lnTo>
                        <a:pt x="454" y="0"/>
                      </a:lnTo>
                      <a:lnTo>
                        <a:pt x="407" y="343"/>
                      </a:lnTo>
                      <a:lnTo>
                        <a:pt x="201" y="198"/>
                      </a:lnTo>
                      <a:lnTo>
                        <a:pt x="370" y="438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1" name="Freeform 85"/>
                <p:cNvSpPr>
                  <a:spLocks/>
                </p:cNvSpPr>
                <p:nvPr/>
              </p:nvSpPr>
              <p:spPr bwMode="auto">
                <a:xfrm>
                  <a:off x="8229600" y="2584450"/>
                  <a:ext cx="103188" cy="103188"/>
                </a:xfrm>
                <a:custGeom>
                  <a:avLst/>
                  <a:gdLst/>
                  <a:ahLst/>
                  <a:cxnLst>
                    <a:cxn ang="0">
                      <a:pos x="348" y="49"/>
                    </a:cxn>
                    <a:cxn ang="0">
                      <a:pos x="193" y="273"/>
                    </a:cxn>
                    <a:cxn ang="0">
                      <a:pos x="410" y="121"/>
                    </a:cxn>
                    <a:cxn ang="0">
                      <a:pos x="453" y="464"/>
                    </a:cxn>
                    <a:cxn ang="0">
                      <a:pos x="431" y="461"/>
                    </a:cxn>
                    <a:cxn ang="0">
                      <a:pos x="410" y="457"/>
                    </a:cxn>
                    <a:cxn ang="0">
                      <a:pos x="389" y="451"/>
                    </a:cxn>
                    <a:cxn ang="0">
                      <a:pos x="369" y="446"/>
                    </a:cxn>
                    <a:cxn ang="0">
                      <a:pos x="349" y="439"/>
                    </a:cxn>
                    <a:cxn ang="0">
                      <a:pos x="328" y="432"/>
                    </a:cxn>
                    <a:cxn ang="0">
                      <a:pos x="309" y="424"/>
                    </a:cxn>
                    <a:cxn ang="0">
                      <a:pos x="290" y="416"/>
                    </a:cxn>
                    <a:cxn ang="0">
                      <a:pos x="271" y="406"/>
                    </a:cxn>
                    <a:cxn ang="0">
                      <a:pos x="251" y="396"/>
                    </a:cxn>
                    <a:cxn ang="0">
                      <a:pos x="233" y="385"/>
                    </a:cxn>
                    <a:cxn ang="0">
                      <a:pos x="216" y="373"/>
                    </a:cxn>
                    <a:cxn ang="0">
                      <a:pos x="199" y="359"/>
                    </a:cxn>
                    <a:cxn ang="0">
                      <a:pos x="182" y="346"/>
                    </a:cxn>
                    <a:cxn ang="0">
                      <a:pos x="165" y="332"/>
                    </a:cxn>
                    <a:cxn ang="0">
                      <a:pos x="150" y="317"/>
                    </a:cxn>
                    <a:cxn ang="0">
                      <a:pos x="120" y="284"/>
                    </a:cxn>
                    <a:cxn ang="0">
                      <a:pos x="93" y="248"/>
                    </a:cxn>
                    <a:cxn ang="0">
                      <a:pos x="68" y="211"/>
                    </a:cxn>
                    <a:cxn ang="0">
                      <a:pos x="47" y="171"/>
                    </a:cxn>
                    <a:cxn ang="0">
                      <a:pos x="30" y="130"/>
                    </a:cxn>
                    <a:cxn ang="0">
                      <a:pos x="16" y="88"/>
                    </a:cxn>
                    <a:cxn ang="0">
                      <a:pos x="6" y="45"/>
                    </a:cxn>
                    <a:cxn ang="0">
                      <a:pos x="0" y="0"/>
                    </a:cxn>
                    <a:cxn ang="0">
                      <a:pos x="348" y="49"/>
                    </a:cxn>
                  </a:cxnLst>
                  <a:rect l="0" t="0" r="r" b="b"/>
                  <a:pathLst>
                    <a:path w="453" h="464">
                      <a:moveTo>
                        <a:pt x="348" y="49"/>
                      </a:moveTo>
                      <a:lnTo>
                        <a:pt x="193" y="273"/>
                      </a:lnTo>
                      <a:lnTo>
                        <a:pt x="410" y="121"/>
                      </a:lnTo>
                      <a:lnTo>
                        <a:pt x="453" y="464"/>
                      </a:lnTo>
                      <a:lnTo>
                        <a:pt x="431" y="461"/>
                      </a:lnTo>
                      <a:lnTo>
                        <a:pt x="410" y="457"/>
                      </a:lnTo>
                      <a:lnTo>
                        <a:pt x="389" y="451"/>
                      </a:lnTo>
                      <a:lnTo>
                        <a:pt x="369" y="446"/>
                      </a:lnTo>
                      <a:lnTo>
                        <a:pt x="349" y="439"/>
                      </a:lnTo>
                      <a:lnTo>
                        <a:pt x="328" y="432"/>
                      </a:lnTo>
                      <a:lnTo>
                        <a:pt x="309" y="424"/>
                      </a:lnTo>
                      <a:lnTo>
                        <a:pt x="290" y="416"/>
                      </a:lnTo>
                      <a:lnTo>
                        <a:pt x="271" y="406"/>
                      </a:lnTo>
                      <a:lnTo>
                        <a:pt x="251" y="396"/>
                      </a:lnTo>
                      <a:lnTo>
                        <a:pt x="233" y="385"/>
                      </a:lnTo>
                      <a:lnTo>
                        <a:pt x="216" y="373"/>
                      </a:lnTo>
                      <a:lnTo>
                        <a:pt x="199" y="359"/>
                      </a:lnTo>
                      <a:lnTo>
                        <a:pt x="182" y="346"/>
                      </a:lnTo>
                      <a:lnTo>
                        <a:pt x="165" y="332"/>
                      </a:lnTo>
                      <a:lnTo>
                        <a:pt x="150" y="317"/>
                      </a:lnTo>
                      <a:lnTo>
                        <a:pt x="120" y="284"/>
                      </a:lnTo>
                      <a:lnTo>
                        <a:pt x="93" y="248"/>
                      </a:lnTo>
                      <a:lnTo>
                        <a:pt x="68" y="211"/>
                      </a:lnTo>
                      <a:lnTo>
                        <a:pt x="47" y="171"/>
                      </a:lnTo>
                      <a:lnTo>
                        <a:pt x="30" y="130"/>
                      </a:lnTo>
                      <a:lnTo>
                        <a:pt x="16" y="88"/>
                      </a:lnTo>
                      <a:lnTo>
                        <a:pt x="6" y="45"/>
                      </a:lnTo>
                      <a:lnTo>
                        <a:pt x="0" y="0"/>
                      </a:lnTo>
                      <a:lnTo>
                        <a:pt x="348" y="49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2" name="Freeform 86"/>
                <p:cNvSpPr>
                  <a:spLocks/>
                </p:cNvSpPr>
                <p:nvPr/>
              </p:nvSpPr>
              <p:spPr bwMode="auto">
                <a:xfrm>
                  <a:off x="8351838" y="2584450"/>
                  <a:ext cx="112712" cy="104775"/>
                </a:xfrm>
                <a:custGeom>
                  <a:avLst/>
                  <a:gdLst/>
                  <a:ahLst/>
                  <a:cxnLst>
                    <a:cxn ang="0">
                      <a:pos x="142" y="48"/>
                    </a:cxn>
                    <a:cxn ang="0">
                      <a:pos x="492" y="0"/>
                    </a:cxn>
                    <a:cxn ang="0">
                      <a:pos x="485" y="48"/>
                    </a:cxn>
                    <a:cxn ang="0">
                      <a:pos x="475" y="93"/>
                    </a:cxn>
                    <a:cxn ang="0">
                      <a:pos x="460" y="137"/>
                    </a:cxn>
                    <a:cxn ang="0">
                      <a:pos x="442" y="179"/>
                    </a:cxn>
                    <a:cxn ang="0">
                      <a:pos x="420" y="219"/>
                    </a:cxn>
                    <a:cxn ang="0">
                      <a:pos x="394" y="257"/>
                    </a:cxn>
                    <a:cxn ang="0">
                      <a:pos x="365" y="293"/>
                    </a:cxn>
                    <a:cxn ang="0">
                      <a:pos x="334" y="325"/>
                    </a:cxn>
                    <a:cxn ang="0">
                      <a:pos x="299" y="354"/>
                    </a:cxn>
                    <a:cxn ang="0">
                      <a:pos x="263" y="382"/>
                    </a:cxn>
                    <a:cxn ang="0">
                      <a:pos x="223" y="405"/>
                    </a:cxn>
                    <a:cxn ang="0">
                      <a:pos x="182" y="425"/>
                    </a:cxn>
                    <a:cxn ang="0">
                      <a:pos x="139" y="442"/>
                    </a:cxn>
                    <a:cxn ang="0">
                      <a:pos x="94" y="454"/>
                    </a:cxn>
                    <a:cxn ang="0">
                      <a:pos x="47" y="464"/>
                    </a:cxn>
                    <a:cxn ang="0">
                      <a:pos x="0" y="468"/>
                    </a:cxn>
                    <a:cxn ang="0">
                      <a:pos x="40" y="92"/>
                    </a:cxn>
                    <a:cxn ang="0">
                      <a:pos x="314" y="273"/>
                    </a:cxn>
                    <a:cxn ang="0">
                      <a:pos x="142" y="48"/>
                    </a:cxn>
                  </a:cxnLst>
                  <a:rect l="0" t="0" r="r" b="b"/>
                  <a:pathLst>
                    <a:path w="492" h="468">
                      <a:moveTo>
                        <a:pt x="142" y="48"/>
                      </a:moveTo>
                      <a:lnTo>
                        <a:pt x="492" y="0"/>
                      </a:lnTo>
                      <a:lnTo>
                        <a:pt x="485" y="48"/>
                      </a:lnTo>
                      <a:lnTo>
                        <a:pt x="475" y="93"/>
                      </a:lnTo>
                      <a:lnTo>
                        <a:pt x="460" y="137"/>
                      </a:lnTo>
                      <a:lnTo>
                        <a:pt x="442" y="179"/>
                      </a:lnTo>
                      <a:lnTo>
                        <a:pt x="420" y="219"/>
                      </a:lnTo>
                      <a:lnTo>
                        <a:pt x="394" y="257"/>
                      </a:lnTo>
                      <a:lnTo>
                        <a:pt x="365" y="293"/>
                      </a:lnTo>
                      <a:lnTo>
                        <a:pt x="334" y="325"/>
                      </a:lnTo>
                      <a:lnTo>
                        <a:pt x="299" y="354"/>
                      </a:lnTo>
                      <a:lnTo>
                        <a:pt x="263" y="382"/>
                      </a:lnTo>
                      <a:lnTo>
                        <a:pt x="223" y="405"/>
                      </a:lnTo>
                      <a:lnTo>
                        <a:pt x="182" y="425"/>
                      </a:lnTo>
                      <a:lnTo>
                        <a:pt x="139" y="442"/>
                      </a:lnTo>
                      <a:lnTo>
                        <a:pt x="94" y="454"/>
                      </a:lnTo>
                      <a:lnTo>
                        <a:pt x="47" y="464"/>
                      </a:lnTo>
                      <a:lnTo>
                        <a:pt x="0" y="468"/>
                      </a:lnTo>
                      <a:lnTo>
                        <a:pt x="40" y="92"/>
                      </a:lnTo>
                      <a:lnTo>
                        <a:pt x="314" y="273"/>
                      </a:lnTo>
                      <a:lnTo>
                        <a:pt x="142" y="48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3" name="Freeform 87"/>
                <p:cNvSpPr>
                  <a:spLocks/>
                </p:cNvSpPr>
                <p:nvPr/>
              </p:nvSpPr>
              <p:spPr bwMode="auto">
                <a:xfrm>
                  <a:off x="8351838" y="2459038"/>
                  <a:ext cx="112712" cy="107950"/>
                </a:xfrm>
                <a:custGeom>
                  <a:avLst/>
                  <a:gdLst/>
                  <a:ahLst/>
                  <a:cxnLst>
                    <a:cxn ang="0">
                      <a:pos x="122" y="443"/>
                    </a:cxn>
                    <a:cxn ang="0">
                      <a:pos x="293" y="202"/>
                    </a:cxn>
                    <a:cxn ang="0">
                      <a:pos x="45" y="376"/>
                    </a:cxn>
                    <a:cxn ang="0">
                      <a:pos x="0" y="0"/>
                    </a:cxn>
                    <a:cxn ang="0">
                      <a:pos x="24" y="2"/>
                    </a:cxn>
                    <a:cxn ang="0">
                      <a:pos x="48" y="4"/>
                    </a:cxn>
                    <a:cxn ang="0">
                      <a:pos x="72" y="8"/>
                    </a:cxn>
                    <a:cxn ang="0">
                      <a:pos x="95" y="13"/>
                    </a:cxn>
                    <a:cxn ang="0">
                      <a:pos x="118" y="19"/>
                    </a:cxn>
                    <a:cxn ang="0">
                      <a:pos x="141" y="26"/>
                    </a:cxn>
                    <a:cxn ang="0">
                      <a:pos x="164" y="34"/>
                    </a:cxn>
                    <a:cxn ang="0">
                      <a:pos x="186" y="43"/>
                    </a:cxn>
                    <a:cxn ang="0">
                      <a:pos x="207" y="53"/>
                    </a:cxn>
                    <a:cxn ang="0">
                      <a:pos x="228" y="64"/>
                    </a:cxn>
                    <a:cxn ang="0">
                      <a:pos x="249" y="77"/>
                    </a:cxn>
                    <a:cxn ang="0">
                      <a:pos x="269" y="90"/>
                    </a:cxn>
                    <a:cxn ang="0">
                      <a:pos x="288" y="104"/>
                    </a:cxn>
                    <a:cxn ang="0">
                      <a:pos x="307" y="119"/>
                    </a:cxn>
                    <a:cxn ang="0">
                      <a:pos x="325" y="134"/>
                    </a:cxn>
                    <a:cxn ang="0">
                      <a:pos x="344" y="151"/>
                    </a:cxn>
                    <a:cxn ang="0">
                      <a:pos x="376" y="187"/>
                    </a:cxn>
                    <a:cxn ang="0">
                      <a:pos x="404" y="224"/>
                    </a:cxn>
                    <a:cxn ang="0">
                      <a:pos x="430" y="265"/>
                    </a:cxn>
                    <a:cxn ang="0">
                      <a:pos x="451" y="306"/>
                    </a:cxn>
                    <a:cxn ang="0">
                      <a:pos x="468" y="351"/>
                    </a:cxn>
                    <a:cxn ang="0">
                      <a:pos x="481" y="395"/>
                    </a:cxn>
                    <a:cxn ang="0">
                      <a:pos x="490" y="442"/>
                    </a:cxn>
                    <a:cxn ang="0">
                      <a:pos x="495" y="489"/>
                    </a:cxn>
                    <a:cxn ang="0">
                      <a:pos x="122" y="443"/>
                    </a:cxn>
                  </a:cxnLst>
                  <a:rect l="0" t="0" r="r" b="b"/>
                  <a:pathLst>
                    <a:path w="495" h="489">
                      <a:moveTo>
                        <a:pt x="122" y="443"/>
                      </a:moveTo>
                      <a:lnTo>
                        <a:pt x="293" y="202"/>
                      </a:lnTo>
                      <a:lnTo>
                        <a:pt x="45" y="376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8" y="4"/>
                      </a:lnTo>
                      <a:lnTo>
                        <a:pt x="72" y="8"/>
                      </a:lnTo>
                      <a:lnTo>
                        <a:pt x="95" y="13"/>
                      </a:lnTo>
                      <a:lnTo>
                        <a:pt x="118" y="19"/>
                      </a:lnTo>
                      <a:lnTo>
                        <a:pt x="141" y="26"/>
                      </a:lnTo>
                      <a:lnTo>
                        <a:pt x="164" y="34"/>
                      </a:lnTo>
                      <a:lnTo>
                        <a:pt x="186" y="43"/>
                      </a:lnTo>
                      <a:lnTo>
                        <a:pt x="207" y="53"/>
                      </a:lnTo>
                      <a:lnTo>
                        <a:pt x="228" y="64"/>
                      </a:lnTo>
                      <a:lnTo>
                        <a:pt x="249" y="77"/>
                      </a:lnTo>
                      <a:lnTo>
                        <a:pt x="269" y="90"/>
                      </a:lnTo>
                      <a:lnTo>
                        <a:pt x="288" y="104"/>
                      </a:lnTo>
                      <a:lnTo>
                        <a:pt x="307" y="119"/>
                      </a:lnTo>
                      <a:lnTo>
                        <a:pt x="325" y="134"/>
                      </a:lnTo>
                      <a:lnTo>
                        <a:pt x="344" y="151"/>
                      </a:lnTo>
                      <a:lnTo>
                        <a:pt x="376" y="187"/>
                      </a:lnTo>
                      <a:lnTo>
                        <a:pt x="404" y="224"/>
                      </a:lnTo>
                      <a:lnTo>
                        <a:pt x="430" y="265"/>
                      </a:lnTo>
                      <a:lnTo>
                        <a:pt x="451" y="306"/>
                      </a:lnTo>
                      <a:lnTo>
                        <a:pt x="468" y="351"/>
                      </a:lnTo>
                      <a:lnTo>
                        <a:pt x="481" y="395"/>
                      </a:lnTo>
                      <a:lnTo>
                        <a:pt x="490" y="442"/>
                      </a:lnTo>
                      <a:lnTo>
                        <a:pt x="495" y="489"/>
                      </a:lnTo>
                      <a:lnTo>
                        <a:pt x="122" y="443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4" name="Freeform 88"/>
                <p:cNvSpPr>
                  <a:spLocks/>
                </p:cNvSpPr>
                <p:nvPr/>
              </p:nvSpPr>
              <p:spPr bwMode="auto">
                <a:xfrm>
                  <a:off x="8197850" y="2427288"/>
                  <a:ext cx="138113" cy="144462"/>
                </a:xfrm>
                <a:custGeom>
                  <a:avLst/>
                  <a:gdLst/>
                  <a:ahLst/>
                  <a:cxnLst>
                    <a:cxn ang="0">
                      <a:pos x="193" y="191"/>
                    </a:cxn>
                    <a:cxn ang="0">
                      <a:pos x="214" y="171"/>
                    </a:cxn>
                    <a:cxn ang="0">
                      <a:pos x="238" y="151"/>
                    </a:cxn>
                    <a:cxn ang="0">
                      <a:pos x="260" y="133"/>
                    </a:cxn>
                    <a:cxn ang="0">
                      <a:pos x="284" y="115"/>
                    </a:cxn>
                    <a:cxn ang="0">
                      <a:pos x="308" y="99"/>
                    </a:cxn>
                    <a:cxn ang="0">
                      <a:pos x="334" y="84"/>
                    </a:cxn>
                    <a:cxn ang="0">
                      <a:pos x="360" y="70"/>
                    </a:cxn>
                    <a:cxn ang="0">
                      <a:pos x="386" y="58"/>
                    </a:cxn>
                    <a:cxn ang="0">
                      <a:pos x="413" y="46"/>
                    </a:cxn>
                    <a:cxn ang="0">
                      <a:pos x="440" y="36"/>
                    </a:cxn>
                    <a:cxn ang="0">
                      <a:pos x="468" y="26"/>
                    </a:cxn>
                    <a:cxn ang="0">
                      <a:pos x="497" y="18"/>
                    </a:cxn>
                    <a:cxn ang="0">
                      <a:pos x="525" y="12"/>
                    </a:cxn>
                    <a:cxn ang="0">
                      <a:pos x="554" y="7"/>
                    </a:cxn>
                    <a:cxn ang="0">
                      <a:pos x="584" y="3"/>
                    </a:cxn>
                    <a:cxn ang="0">
                      <a:pos x="613" y="0"/>
                    </a:cxn>
                    <a:cxn ang="0">
                      <a:pos x="601" y="86"/>
                    </a:cxn>
                    <a:cxn ang="0">
                      <a:pos x="548" y="94"/>
                    </a:cxn>
                    <a:cxn ang="0">
                      <a:pos x="498" y="106"/>
                    </a:cxn>
                    <a:cxn ang="0">
                      <a:pos x="449" y="123"/>
                    </a:cxn>
                    <a:cxn ang="0">
                      <a:pos x="403" y="144"/>
                    </a:cxn>
                    <a:cxn ang="0">
                      <a:pos x="358" y="168"/>
                    </a:cxn>
                    <a:cxn ang="0">
                      <a:pos x="317" y="196"/>
                    </a:cxn>
                    <a:cxn ang="0">
                      <a:pos x="277" y="228"/>
                    </a:cxn>
                    <a:cxn ang="0">
                      <a:pos x="242" y="263"/>
                    </a:cxn>
                    <a:cxn ang="0">
                      <a:pos x="208" y="302"/>
                    </a:cxn>
                    <a:cxn ang="0">
                      <a:pos x="179" y="342"/>
                    </a:cxn>
                    <a:cxn ang="0">
                      <a:pos x="153" y="386"/>
                    </a:cxn>
                    <a:cxn ang="0">
                      <a:pos x="130" y="431"/>
                    </a:cxn>
                    <a:cxn ang="0">
                      <a:pos x="112" y="480"/>
                    </a:cxn>
                    <a:cxn ang="0">
                      <a:pos x="99" y="529"/>
                    </a:cxn>
                    <a:cxn ang="0">
                      <a:pos x="89" y="581"/>
                    </a:cxn>
                    <a:cxn ang="0">
                      <a:pos x="85" y="634"/>
                    </a:cxn>
                    <a:cxn ang="0">
                      <a:pos x="0" y="645"/>
                    </a:cxn>
                    <a:cxn ang="0">
                      <a:pos x="1" y="612"/>
                    </a:cxn>
                    <a:cxn ang="0">
                      <a:pos x="4" y="581"/>
                    </a:cxn>
                    <a:cxn ang="0">
                      <a:pos x="8" y="549"/>
                    </a:cxn>
                    <a:cxn ang="0">
                      <a:pos x="14" y="519"/>
                    </a:cxn>
                    <a:cxn ang="0">
                      <a:pos x="21" y="488"/>
                    </a:cxn>
                    <a:cxn ang="0">
                      <a:pos x="30" y="458"/>
                    </a:cxn>
                    <a:cxn ang="0">
                      <a:pos x="40" y="428"/>
                    </a:cxn>
                    <a:cxn ang="0">
                      <a:pos x="52" y="400"/>
                    </a:cxn>
                    <a:cxn ang="0">
                      <a:pos x="65" y="370"/>
                    </a:cxn>
                    <a:cxn ang="0">
                      <a:pos x="79" y="343"/>
                    </a:cxn>
                    <a:cxn ang="0">
                      <a:pos x="95" y="316"/>
                    </a:cxn>
                    <a:cxn ang="0">
                      <a:pos x="112" y="289"/>
                    </a:cxn>
                    <a:cxn ang="0">
                      <a:pos x="130" y="263"/>
                    </a:cxn>
                    <a:cxn ang="0">
                      <a:pos x="150" y="239"/>
                    </a:cxn>
                    <a:cxn ang="0">
                      <a:pos x="171" y="215"/>
                    </a:cxn>
                    <a:cxn ang="0">
                      <a:pos x="193" y="191"/>
                    </a:cxn>
                  </a:cxnLst>
                  <a:rect l="0" t="0" r="r" b="b"/>
                  <a:pathLst>
                    <a:path w="613" h="645">
                      <a:moveTo>
                        <a:pt x="193" y="191"/>
                      </a:moveTo>
                      <a:lnTo>
                        <a:pt x="214" y="171"/>
                      </a:lnTo>
                      <a:lnTo>
                        <a:pt x="238" y="151"/>
                      </a:lnTo>
                      <a:lnTo>
                        <a:pt x="260" y="133"/>
                      </a:lnTo>
                      <a:lnTo>
                        <a:pt x="284" y="115"/>
                      </a:lnTo>
                      <a:lnTo>
                        <a:pt x="308" y="99"/>
                      </a:lnTo>
                      <a:lnTo>
                        <a:pt x="334" y="84"/>
                      </a:lnTo>
                      <a:lnTo>
                        <a:pt x="360" y="70"/>
                      </a:lnTo>
                      <a:lnTo>
                        <a:pt x="386" y="58"/>
                      </a:lnTo>
                      <a:lnTo>
                        <a:pt x="413" y="46"/>
                      </a:lnTo>
                      <a:lnTo>
                        <a:pt x="440" y="36"/>
                      </a:lnTo>
                      <a:lnTo>
                        <a:pt x="468" y="26"/>
                      </a:lnTo>
                      <a:lnTo>
                        <a:pt x="497" y="18"/>
                      </a:lnTo>
                      <a:lnTo>
                        <a:pt x="525" y="12"/>
                      </a:lnTo>
                      <a:lnTo>
                        <a:pt x="554" y="7"/>
                      </a:lnTo>
                      <a:lnTo>
                        <a:pt x="584" y="3"/>
                      </a:lnTo>
                      <a:lnTo>
                        <a:pt x="613" y="0"/>
                      </a:lnTo>
                      <a:lnTo>
                        <a:pt x="601" y="86"/>
                      </a:lnTo>
                      <a:lnTo>
                        <a:pt x="548" y="94"/>
                      </a:lnTo>
                      <a:lnTo>
                        <a:pt x="498" y="106"/>
                      </a:lnTo>
                      <a:lnTo>
                        <a:pt x="449" y="123"/>
                      </a:lnTo>
                      <a:lnTo>
                        <a:pt x="403" y="144"/>
                      </a:lnTo>
                      <a:lnTo>
                        <a:pt x="358" y="168"/>
                      </a:lnTo>
                      <a:lnTo>
                        <a:pt x="317" y="196"/>
                      </a:lnTo>
                      <a:lnTo>
                        <a:pt x="277" y="228"/>
                      </a:lnTo>
                      <a:lnTo>
                        <a:pt x="242" y="263"/>
                      </a:lnTo>
                      <a:lnTo>
                        <a:pt x="208" y="302"/>
                      </a:lnTo>
                      <a:lnTo>
                        <a:pt x="179" y="342"/>
                      </a:lnTo>
                      <a:lnTo>
                        <a:pt x="153" y="386"/>
                      </a:lnTo>
                      <a:lnTo>
                        <a:pt x="130" y="431"/>
                      </a:lnTo>
                      <a:lnTo>
                        <a:pt x="112" y="480"/>
                      </a:lnTo>
                      <a:lnTo>
                        <a:pt x="99" y="529"/>
                      </a:lnTo>
                      <a:lnTo>
                        <a:pt x="89" y="581"/>
                      </a:lnTo>
                      <a:lnTo>
                        <a:pt x="85" y="634"/>
                      </a:lnTo>
                      <a:lnTo>
                        <a:pt x="0" y="645"/>
                      </a:lnTo>
                      <a:lnTo>
                        <a:pt x="1" y="612"/>
                      </a:lnTo>
                      <a:lnTo>
                        <a:pt x="4" y="581"/>
                      </a:lnTo>
                      <a:lnTo>
                        <a:pt x="8" y="549"/>
                      </a:lnTo>
                      <a:lnTo>
                        <a:pt x="14" y="519"/>
                      </a:lnTo>
                      <a:lnTo>
                        <a:pt x="21" y="488"/>
                      </a:lnTo>
                      <a:lnTo>
                        <a:pt x="30" y="458"/>
                      </a:lnTo>
                      <a:lnTo>
                        <a:pt x="40" y="428"/>
                      </a:lnTo>
                      <a:lnTo>
                        <a:pt x="52" y="400"/>
                      </a:lnTo>
                      <a:lnTo>
                        <a:pt x="65" y="370"/>
                      </a:lnTo>
                      <a:lnTo>
                        <a:pt x="79" y="343"/>
                      </a:lnTo>
                      <a:lnTo>
                        <a:pt x="95" y="316"/>
                      </a:lnTo>
                      <a:lnTo>
                        <a:pt x="112" y="289"/>
                      </a:lnTo>
                      <a:lnTo>
                        <a:pt x="130" y="263"/>
                      </a:lnTo>
                      <a:lnTo>
                        <a:pt x="150" y="239"/>
                      </a:lnTo>
                      <a:lnTo>
                        <a:pt x="171" y="215"/>
                      </a:lnTo>
                      <a:lnTo>
                        <a:pt x="193" y="19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5" name="Freeform 89"/>
                <p:cNvSpPr>
                  <a:spLocks/>
                </p:cNvSpPr>
                <p:nvPr/>
              </p:nvSpPr>
              <p:spPr bwMode="auto">
                <a:xfrm>
                  <a:off x="8197850" y="2579688"/>
                  <a:ext cx="138113" cy="138112"/>
                </a:xfrm>
                <a:custGeom>
                  <a:avLst/>
                  <a:gdLst/>
                  <a:ahLst/>
                  <a:cxnLst>
                    <a:cxn ang="0">
                      <a:pos x="172" y="412"/>
                    </a:cxn>
                    <a:cxn ang="0">
                      <a:pos x="132" y="365"/>
                    </a:cxn>
                    <a:cxn ang="0">
                      <a:pos x="98" y="315"/>
                    </a:cxn>
                    <a:cxn ang="0">
                      <a:pos x="69" y="262"/>
                    </a:cxn>
                    <a:cxn ang="0">
                      <a:pos x="44" y="207"/>
                    </a:cxn>
                    <a:cxn ang="0">
                      <a:pos x="24" y="151"/>
                    </a:cxn>
                    <a:cxn ang="0">
                      <a:pos x="11" y="91"/>
                    </a:cxn>
                    <a:cxn ang="0">
                      <a:pos x="2" y="30"/>
                    </a:cxn>
                    <a:cxn ang="0">
                      <a:pos x="86" y="12"/>
                    </a:cxn>
                    <a:cxn ang="0">
                      <a:pos x="92" y="63"/>
                    </a:cxn>
                    <a:cxn ang="0">
                      <a:pos x="102" y="113"/>
                    </a:cxn>
                    <a:cxn ang="0">
                      <a:pos x="117" y="162"/>
                    </a:cxn>
                    <a:cxn ang="0">
                      <a:pos x="135" y="208"/>
                    </a:cxn>
                    <a:cxn ang="0">
                      <a:pos x="159" y="253"/>
                    </a:cxn>
                    <a:cxn ang="0">
                      <a:pos x="186" y="296"/>
                    </a:cxn>
                    <a:cxn ang="0">
                      <a:pos x="217" y="337"/>
                    </a:cxn>
                    <a:cxn ang="0">
                      <a:pos x="252" y="374"/>
                    </a:cxn>
                    <a:cxn ang="0">
                      <a:pos x="288" y="409"/>
                    </a:cxn>
                    <a:cxn ang="0">
                      <a:pos x="328" y="438"/>
                    </a:cxn>
                    <a:cxn ang="0">
                      <a:pos x="369" y="465"/>
                    </a:cxn>
                    <a:cxn ang="0">
                      <a:pos x="413" y="488"/>
                    </a:cxn>
                    <a:cxn ang="0">
                      <a:pos x="457" y="507"/>
                    </a:cxn>
                    <a:cxn ang="0">
                      <a:pos x="504" y="522"/>
                    </a:cxn>
                    <a:cxn ang="0">
                      <a:pos x="551" y="533"/>
                    </a:cxn>
                    <a:cxn ang="0">
                      <a:pos x="600" y="540"/>
                    </a:cxn>
                    <a:cxn ang="0">
                      <a:pos x="581" y="622"/>
                    </a:cxn>
                    <a:cxn ang="0">
                      <a:pos x="523" y="613"/>
                    </a:cxn>
                    <a:cxn ang="0">
                      <a:pos x="466" y="599"/>
                    </a:cxn>
                    <a:cxn ang="0">
                      <a:pos x="411" y="580"/>
                    </a:cxn>
                    <a:cxn ang="0">
                      <a:pos x="358" y="555"/>
                    </a:cxn>
                    <a:cxn ang="0">
                      <a:pos x="307" y="526"/>
                    </a:cxn>
                    <a:cxn ang="0">
                      <a:pos x="260" y="493"/>
                    </a:cxn>
                    <a:cxn ang="0">
                      <a:pos x="214" y="454"/>
                    </a:cxn>
                  </a:cxnLst>
                  <a:rect l="0" t="0" r="r" b="b"/>
                  <a:pathLst>
                    <a:path w="610" h="625">
                      <a:moveTo>
                        <a:pt x="193" y="434"/>
                      </a:moveTo>
                      <a:lnTo>
                        <a:pt x="172" y="412"/>
                      </a:lnTo>
                      <a:lnTo>
                        <a:pt x="152" y="388"/>
                      </a:lnTo>
                      <a:lnTo>
                        <a:pt x="132" y="365"/>
                      </a:lnTo>
                      <a:lnTo>
                        <a:pt x="114" y="340"/>
                      </a:lnTo>
                      <a:lnTo>
                        <a:pt x="98" y="315"/>
                      </a:lnTo>
                      <a:lnTo>
                        <a:pt x="83" y="289"/>
                      </a:lnTo>
                      <a:lnTo>
                        <a:pt x="69" y="262"/>
                      </a:lnTo>
                      <a:lnTo>
                        <a:pt x="56" y="235"/>
                      </a:lnTo>
                      <a:lnTo>
                        <a:pt x="44" y="207"/>
                      </a:lnTo>
                      <a:lnTo>
                        <a:pt x="33" y="179"/>
                      </a:lnTo>
                      <a:lnTo>
                        <a:pt x="24" y="151"/>
                      </a:lnTo>
                      <a:lnTo>
                        <a:pt x="17" y="121"/>
                      </a:lnTo>
                      <a:lnTo>
                        <a:pt x="11" y="91"/>
                      </a:lnTo>
                      <a:lnTo>
                        <a:pt x="6" y="62"/>
                      </a:lnTo>
                      <a:lnTo>
                        <a:pt x="2" y="30"/>
                      </a:lnTo>
                      <a:lnTo>
                        <a:pt x="0" y="0"/>
                      </a:lnTo>
                      <a:lnTo>
                        <a:pt x="86" y="12"/>
                      </a:lnTo>
                      <a:lnTo>
                        <a:pt x="88" y="37"/>
                      </a:lnTo>
                      <a:lnTo>
                        <a:pt x="92" y="63"/>
                      </a:lnTo>
                      <a:lnTo>
                        <a:pt x="97" y="88"/>
                      </a:lnTo>
                      <a:lnTo>
                        <a:pt x="102" y="113"/>
                      </a:lnTo>
                      <a:lnTo>
                        <a:pt x="109" y="138"/>
                      </a:lnTo>
                      <a:lnTo>
                        <a:pt x="117" y="162"/>
                      </a:lnTo>
                      <a:lnTo>
                        <a:pt x="126" y="185"/>
                      </a:lnTo>
                      <a:lnTo>
                        <a:pt x="135" y="208"/>
                      </a:lnTo>
                      <a:lnTo>
                        <a:pt x="147" y="231"/>
                      </a:lnTo>
                      <a:lnTo>
                        <a:pt x="159" y="253"/>
                      </a:lnTo>
                      <a:lnTo>
                        <a:pt x="172" y="275"/>
                      </a:lnTo>
                      <a:lnTo>
                        <a:pt x="186" y="296"/>
                      </a:lnTo>
                      <a:lnTo>
                        <a:pt x="201" y="317"/>
                      </a:lnTo>
                      <a:lnTo>
                        <a:pt x="217" y="337"/>
                      </a:lnTo>
                      <a:lnTo>
                        <a:pt x="234" y="356"/>
                      </a:lnTo>
                      <a:lnTo>
                        <a:pt x="252" y="374"/>
                      </a:lnTo>
                      <a:lnTo>
                        <a:pt x="270" y="392"/>
                      </a:lnTo>
                      <a:lnTo>
                        <a:pt x="288" y="409"/>
                      </a:lnTo>
                      <a:lnTo>
                        <a:pt x="308" y="424"/>
                      </a:lnTo>
                      <a:lnTo>
                        <a:pt x="328" y="438"/>
                      </a:lnTo>
                      <a:lnTo>
                        <a:pt x="348" y="452"/>
                      </a:lnTo>
                      <a:lnTo>
                        <a:pt x="369" y="465"/>
                      </a:lnTo>
                      <a:lnTo>
                        <a:pt x="390" y="478"/>
                      </a:lnTo>
                      <a:lnTo>
                        <a:pt x="413" y="488"/>
                      </a:lnTo>
                      <a:lnTo>
                        <a:pt x="434" y="498"/>
                      </a:lnTo>
                      <a:lnTo>
                        <a:pt x="457" y="507"/>
                      </a:lnTo>
                      <a:lnTo>
                        <a:pt x="480" y="515"/>
                      </a:lnTo>
                      <a:lnTo>
                        <a:pt x="504" y="522"/>
                      </a:lnTo>
                      <a:lnTo>
                        <a:pt x="527" y="528"/>
                      </a:lnTo>
                      <a:lnTo>
                        <a:pt x="551" y="533"/>
                      </a:lnTo>
                      <a:lnTo>
                        <a:pt x="576" y="537"/>
                      </a:lnTo>
                      <a:lnTo>
                        <a:pt x="600" y="540"/>
                      </a:lnTo>
                      <a:lnTo>
                        <a:pt x="610" y="625"/>
                      </a:lnTo>
                      <a:lnTo>
                        <a:pt x="581" y="622"/>
                      </a:lnTo>
                      <a:lnTo>
                        <a:pt x="551" y="618"/>
                      </a:lnTo>
                      <a:lnTo>
                        <a:pt x="523" y="613"/>
                      </a:lnTo>
                      <a:lnTo>
                        <a:pt x="494" y="607"/>
                      </a:lnTo>
                      <a:lnTo>
                        <a:pt x="466" y="599"/>
                      </a:lnTo>
                      <a:lnTo>
                        <a:pt x="438" y="590"/>
                      </a:lnTo>
                      <a:lnTo>
                        <a:pt x="411" y="580"/>
                      </a:lnTo>
                      <a:lnTo>
                        <a:pt x="384" y="568"/>
                      </a:lnTo>
                      <a:lnTo>
                        <a:pt x="358" y="555"/>
                      </a:lnTo>
                      <a:lnTo>
                        <a:pt x="333" y="541"/>
                      </a:lnTo>
                      <a:lnTo>
                        <a:pt x="307" y="526"/>
                      </a:lnTo>
                      <a:lnTo>
                        <a:pt x="283" y="510"/>
                      </a:lnTo>
                      <a:lnTo>
                        <a:pt x="260" y="493"/>
                      </a:lnTo>
                      <a:lnTo>
                        <a:pt x="237" y="474"/>
                      </a:lnTo>
                      <a:lnTo>
                        <a:pt x="214" y="454"/>
                      </a:lnTo>
                      <a:lnTo>
                        <a:pt x="193" y="434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6" name="Freeform 90"/>
                <p:cNvSpPr>
                  <a:spLocks/>
                </p:cNvSpPr>
                <p:nvPr/>
              </p:nvSpPr>
              <p:spPr bwMode="auto">
                <a:xfrm>
                  <a:off x="8348663" y="2579688"/>
                  <a:ext cx="147637" cy="138112"/>
                </a:xfrm>
                <a:custGeom>
                  <a:avLst/>
                  <a:gdLst/>
                  <a:ahLst/>
                  <a:cxnLst>
                    <a:cxn ang="0">
                      <a:pos x="0" y="627"/>
                    </a:cxn>
                    <a:cxn ang="0">
                      <a:pos x="10" y="542"/>
                    </a:cxn>
                    <a:cxn ang="0">
                      <a:pos x="37" y="541"/>
                    </a:cxn>
                    <a:cxn ang="0">
                      <a:pos x="64" y="538"/>
                    </a:cxn>
                    <a:cxn ang="0">
                      <a:pos x="91" y="534"/>
                    </a:cxn>
                    <a:cxn ang="0">
                      <a:pos x="117" y="529"/>
                    </a:cxn>
                    <a:cxn ang="0">
                      <a:pos x="143" y="522"/>
                    </a:cxn>
                    <a:cxn ang="0">
                      <a:pos x="169" y="515"/>
                    </a:cxn>
                    <a:cxn ang="0">
                      <a:pos x="194" y="506"/>
                    </a:cxn>
                    <a:cxn ang="0">
                      <a:pos x="219" y="496"/>
                    </a:cxn>
                    <a:cxn ang="0">
                      <a:pos x="243" y="485"/>
                    </a:cxn>
                    <a:cxn ang="0">
                      <a:pos x="268" y="472"/>
                    </a:cxn>
                    <a:cxn ang="0">
                      <a:pos x="291" y="458"/>
                    </a:cxn>
                    <a:cxn ang="0">
                      <a:pos x="313" y="444"/>
                    </a:cxn>
                    <a:cxn ang="0">
                      <a:pos x="335" y="428"/>
                    </a:cxn>
                    <a:cxn ang="0">
                      <a:pos x="357" y="412"/>
                    </a:cxn>
                    <a:cxn ang="0">
                      <a:pos x="377" y="394"/>
                    </a:cxn>
                    <a:cxn ang="0">
                      <a:pos x="397" y="374"/>
                    </a:cxn>
                    <a:cxn ang="0">
                      <a:pos x="415" y="356"/>
                    </a:cxn>
                    <a:cxn ang="0">
                      <a:pos x="433" y="337"/>
                    </a:cxn>
                    <a:cxn ang="0">
                      <a:pos x="449" y="317"/>
                    </a:cxn>
                    <a:cxn ang="0">
                      <a:pos x="464" y="296"/>
                    </a:cxn>
                    <a:cxn ang="0">
                      <a:pos x="478" y="275"/>
                    </a:cxn>
                    <a:cxn ang="0">
                      <a:pos x="491" y="253"/>
                    </a:cxn>
                    <a:cxn ang="0">
                      <a:pos x="503" y="231"/>
                    </a:cxn>
                    <a:cxn ang="0">
                      <a:pos x="514" y="208"/>
                    </a:cxn>
                    <a:cxn ang="0">
                      <a:pos x="524" y="185"/>
                    </a:cxn>
                    <a:cxn ang="0">
                      <a:pos x="533" y="162"/>
                    </a:cxn>
                    <a:cxn ang="0">
                      <a:pos x="541" y="138"/>
                    </a:cxn>
                    <a:cxn ang="0">
                      <a:pos x="548" y="113"/>
                    </a:cxn>
                    <a:cxn ang="0">
                      <a:pos x="553" y="88"/>
                    </a:cxn>
                    <a:cxn ang="0">
                      <a:pos x="558" y="63"/>
                    </a:cxn>
                    <a:cxn ang="0">
                      <a:pos x="562" y="37"/>
                    </a:cxn>
                    <a:cxn ang="0">
                      <a:pos x="564" y="12"/>
                    </a:cxn>
                    <a:cxn ang="0">
                      <a:pos x="649" y="0"/>
                    </a:cxn>
                    <a:cxn ang="0">
                      <a:pos x="643" y="64"/>
                    </a:cxn>
                    <a:cxn ang="0">
                      <a:pos x="631" y="126"/>
                    </a:cxn>
                    <a:cxn ang="0">
                      <a:pos x="613" y="186"/>
                    </a:cxn>
                    <a:cxn ang="0">
                      <a:pos x="589" y="244"/>
                    </a:cxn>
                    <a:cxn ang="0">
                      <a:pos x="561" y="298"/>
                    </a:cxn>
                    <a:cxn ang="0">
                      <a:pos x="529" y="350"/>
                    </a:cxn>
                    <a:cxn ang="0">
                      <a:pos x="491" y="398"/>
                    </a:cxn>
                    <a:cxn ang="0">
                      <a:pos x="449" y="442"/>
                    </a:cxn>
                    <a:cxn ang="0">
                      <a:pos x="403" y="483"/>
                    </a:cxn>
                    <a:cxn ang="0">
                      <a:pos x="355" y="519"/>
                    </a:cxn>
                    <a:cxn ang="0">
                      <a:pos x="302" y="550"/>
                    </a:cxn>
                    <a:cxn ang="0">
                      <a:pos x="246" y="577"/>
                    </a:cxn>
                    <a:cxn ang="0">
                      <a:pos x="188" y="598"/>
                    </a:cxn>
                    <a:cxn ang="0">
                      <a:pos x="127" y="613"/>
                    </a:cxn>
                    <a:cxn ang="0">
                      <a:pos x="64" y="623"/>
                    </a:cxn>
                    <a:cxn ang="0">
                      <a:pos x="0" y="627"/>
                    </a:cxn>
                  </a:cxnLst>
                  <a:rect l="0" t="0" r="r" b="b"/>
                  <a:pathLst>
                    <a:path w="649" h="627">
                      <a:moveTo>
                        <a:pt x="0" y="627"/>
                      </a:moveTo>
                      <a:lnTo>
                        <a:pt x="10" y="542"/>
                      </a:lnTo>
                      <a:lnTo>
                        <a:pt x="37" y="541"/>
                      </a:lnTo>
                      <a:lnTo>
                        <a:pt x="64" y="538"/>
                      </a:lnTo>
                      <a:lnTo>
                        <a:pt x="91" y="534"/>
                      </a:lnTo>
                      <a:lnTo>
                        <a:pt x="117" y="529"/>
                      </a:lnTo>
                      <a:lnTo>
                        <a:pt x="143" y="522"/>
                      </a:lnTo>
                      <a:lnTo>
                        <a:pt x="169" y="515"/>
                      </a:lnTo>
                      <a:lnTo>
                        <a:pt x="194" y="506"/>
                      </a:lnTo>
                      <a:lnTo>
                        <a:pt x="219" y="496"/>
                      </a:lnTo>
                      <a:lnTo>
                        <a:pt x="243" y="485"/>
                      </a:lnTo>
                      <a:lnTo>
                        <a:pt x="268" y="472"/>
                      </a:lnTo>
                      <a:lnTo>
                        <a:pt x="291" y="458"/>
                      </a:lnTo>
                      <a:lnTo>
                        <a:pt x="313" y="444"/>
                      </a:lnTo>
                      <a:lnTo>
                        <a:pt x="335" y="428"/>
                      </a:lnTo>
                      <a:lnTo>
                        <a:pt x="357" y="412"/>
                      </a:lnTo>
                      <a:lnTo>
                        <a:pt x="377" y="394"/>
                      </a:lnTo>
                      <a:lnTo>
                        <a:pt x="397" y="374"/>
                      </a:lnTo>
                      <a:lnTo>
                        <a:pt x="415" y="356"/>
                      </a:lnTo>
                      <a:lnTo>
                        <a:pt x="433" y="337"/>
                      </a:lnTo>
                      <a:lnTo>
                        <a:pt x="449" y="317"/>
                      </a:lnTo>
                      <a:lnTo>
                        <a:pt x="464" y="296"/>
                      </a:lnTo>
                      <a:lnTo>
                        <a:pt x="478" y="275"/>
                      </a:lnTo>
                      <a:lnTo>
                        <a:pt x="491" y="253"/>
                      </a:lnTo>
                      <a:lnTo>
                        <a:pt x="503" y="231"/>
                      </a:lnTo>
                      <a:lnTo>
                        <a:pt x="514" y="208"/>
                      </a:lnTo>
                      <a:lnTo>
                        <a:pt x="524" y="185"/>
                      </a:lnTo>
                      <a:lnTo>
                        <a:pt x="533" y="162"/>
                      </a:lnTo>
                      <a:lnTo>
                        <a:pt x="541" y="138"/>
                      </a:lnTo>
                      <a:lnTo>
                        <a:pt x="548" y="113"/>
                      </a:lnTo>
                      <a:lnTo>
                        <a:pt x="553" y="88"/>
                      </a:lnTo>
                      <a:lnTo>
                        <a:pt x="558" y="63"/>
                      </a:lnTo>
                      <a:lnTo>
                        <a:pt x="562" y="37"/>
                      </a:lnTo>
                      <a:lnTo>
                        <a:pt x="564" y="12"/>
                      </a:lnTo>
                      <a:lnTo>
                        <a:pt x="649" y="0"/>
                      </a:lnTo>
                      <a:lnTo>
                        <a:pt x="643" y="64"/>
                      </a:lnTo>
                      <a:lnTo>
                        <a:pt x="631" y="126"/>
                      </a:lnTo>
                      <a:lnTo>
                        <a:pt x="613" y="186"/>
                      </a:lnTo>
                      <a:lnTo>
                        <a:pt x="589" y="244"/>
                      </a:lnTo>
                      <a:lnTo>
                        <a:pt x="561" y="298"/>
                      </a:lnTo>
                      <a:lnTo>
                        <a:pt x="529" y="350"/>
                      </a:lnTo>
                      <a:lnTo>
                        <a:pt x="491" y="398"/>
                      </a:lnTo>
                      <a:lnTo>
                        <a:pt x="449" y="442"/>
                      </a:lnTo>
                      <a:lnTo>
                        <a:pt x="403" y="483"/>
                      </a:lnTo>
                      <a:lnTo>
                        <a:pt x="355" y="519"/>
                      </a:lnTo>
                      <a:lnTo>
                        <a:pt x="302" y="550"/>
                      </a:lnTo>
                      <a:lnTo>
                        <a:pt x="246" y="577"/>
                      </a:lnTo>
                      <a:lnTo>
                        <a:pt x="188" y="598"/>
                      </a:lnTo>
                      <a:lnTo>
                        <a:pt x="127" y="613"/>
                      </a:lnTo>
                      <a:lnTo>
                        <a:pt x="64" y="623"/>
                      </a:lnTo>
                      <a:lnTo>
                        <a:pt x="0" y="627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7" name="Freeform 91"/>
                <p:cNvSpPr>
                  <a:spLocks/>
                </p:cNvSpPr>
                <p:nvPr/>
              </p:nvSpPr>
              <p:spPr bwMode="auto">
                <a:xfrm>
                  <a:off x="8320088" y="2551113"/>
                  <a:ext cx="46037" cy="44450"/>
                </a:xfrm>
                <a:custGeom>
                  <a:avLst/>
                  <a:gdLst/>
                  <a:ahLst/>
                  <a:cxnLst>
                    <a:cxn ang="0">
                      <a:pos x="101" y="203"/>
                    </a:cxn>
                    <a:cxn ang="0">
                      <a:pos x="122" y="201"/>
                    </a:cxn>
                    <a:cxn ang="0">
                      <a:pos x="141" y="195"/>
                    </a:cxn>
                    <a:cxn ang="0">
                      <a:pos x="158" y="186"/>
                    </a:cxn>
                    <a:cxn ang="0">
                      <a:pos x="173" y="173"/>
                    </a:cxn>
                    <a:cxn ang="0">
                      <a:pos x="185" y="158"/>
                    </a:cxn>
                    <a:cxn ang="0">
                      <a:pos x="194" y="140"/>
                    </a:cxn>
                    <a:cxn ang="0">
                      <a:pos x="200" y="121"/>
                    </a:cxn>
                    <a:cxn ang="0">
                      <a:pos x="202" y="101"/>
                    </a:cxn>
                    <a:cxn ang="0">
                      <a:pos x="200" y="80"/>
                    </a:cxn>
                    <a:cxn ang="0">
                      <a:pos x="194" y="61"/>
                    </a:cxn>
                    <a:cxn ang="0">
                      <a:pos x="185" y="44"/>
                    </a:cxn>
                    <a:cxn ang="0">
                      <a:pos x="173" y="29"/>
                    </a:cxn>
                    <a:cxn ang="0">
                      <a:pos x="158" y="17"/>
                    </a:cxn>
                    <a:cxn ang="0">
                      <a:pos x="141" y="8"/>
                    </a:cxn>
                    <a:cxn ang="0">
                      <a:pos x="122" y="2"/>
                    </a:cxn>
                    <a:cxn ang="0">
                      <a:pos x="101" y="0"/>
                    </a:cxn>
                    <a:cxn ang="0">
                      <a:pos x="81" y="2"/>
                    </a:cxn>
                    <a:cxn ang="0">
                      <a:pos x="62" y="8"/>
                    </a:cxn>
                    <a:cxn ang="0">
                      <a:pos x="45" y="17"/>
                    </a:cxn>
                    <a:cxn ang="0">
                      <a:pos x="29" y="29"/>
                    </a:cxn>
                    <a:cxn ang="0">
                      <a:pos x="17" y="44"/>
                    </a:cxn>
                    <a:cxn ang="0">
                      <a:pos x="8" y="61"/>
                    </a:cxn>
                    <a:cxn ang="0">
                      <a:pos x="2" y="80"/>
                    </a:cxn>
                    <a:cxn ang="0">
                      <a:pos x="0" y="101"/>
                    </a:cxn>
                    <a:cxn ang="0">
                      <a:pos x="2" y="121"/>
                    </a:cxn>
                    <a:cxn ang="0">
                      <a:pos x="8" y="140"/>
                    </a:cxn>
                    <a:cxn ang="0">
                      <a:pos x="17" y="158"/>
                    </a:cxn>
                    <a:cxn ang="0">
                      <a:pos x="29" y="173"/>
                    </a:cxn>
                    <a:cxn ang="0">
                      <a:pos x="45" y="186"/>
                    </a:cxn>
                    <a:cxn ang="0">
                      <a:pos x="62" y="195"/>
                    </a:cxn>
                    <a:cxn ang="0">
                      <a:pos x="81" y="201"/>
                    </a:cxn>
                    <a:cxn ang="0">
                      <a:pos x="101" y="203"/>
                    </a:cxn>
                  </a:cxnLst>
                  <a:rect l="0" t="0" r="r" b="b"/>
                  <a:pathLst>
                    <a:path w="202" h="203">
                      <a:moveTo>
                        <a:pt x="101" y="203"/>
                      </a:moveTo>
                      <a:lnTo>
                        <a:pt x="122" y="201"/>
                      </a:lnTo>
                      <a:lnTo>
                        <a:pt x="141" y="195"/>
                      </a:lnTo>
                      <a:lnTo>
                        <a:pt x="158" y="186"/>
                      </a:lnTo>
                      <a:lnTo>
                        <a:pt x="173" y="173"/>
                      </a:lnTo>
                      <a:lnTo>
                        <a:pt x="185" y="158"/>
                      </a:lnTo>
                      <a:lnTo>
                        <a:pt x="194" y="140"/>
                      </a:lnTo>
                      <a:lnTo>
                        <a:pt x="200" y="121"/>
                      </a:lnTo>
                      <a:lnTo>
                        <a:pt x="202" y="101"/>
                      </a:lnTo>
                      <a:lnTo>
                        <a:pt x="200" y="80"/>
                      </a:lnTo>
                      <a:lnTo>
                        <a:pt x="194" y="61"/>
                      </a:lnTo>
                      <a:lnTo>
                        <a:pt x="185" y="44"/>
                      </a:lnTo>
                      <a:lnTo>
                        <a:pt x="173" y="29"/>
                      </a:lnTo>
                      <a:lnTo>
                        <a:pt x="158" y="17"/>
                      </a:lnTo>
                      <a:lnTo>
                        <a:pt x="141" y="8"/>
                      </a:lnTo>
                      <a:lnTo>
                        <a:pt x="122" y="2"/>
                      </a:lnTo>
                      <a:lnTo>
                        <a:pt x="101" y="0"/>
                      </a:lnTo>
                      <a:lnTo>
                        <a:pt x="81" y="2"/>
                      </a:lnTo>
                      <a:lnTo>
                        <a:pt x="62" y="8"/>
                      </a:lnTo>
                      <a:lnTo>
                        <a:pt x="45" y="17"/>
                      </a:lnTo>
                      <a:lnTo>
                        <a:pt x="29" y="29"/>
                      </a:lnTo>
                      <a:lnTo>
                        <a:pt x="17" y="44"/>
                      </a:lnTo>
                      <a:lnTo>
                        <a:pt x="8" y="61"/>
                      </a:lnTo>
                      <a:lnTo>
                        <a:pt x="2" y="80"/>
                      </a:lnTo>
                      <a:lnTo>
                        <a:pt x="0" y="101"/>
                      </a:lnTo>
                      <a:lnTo>
                        <a:pt x="2" y="121"/>
                      </a:lnTo>
                      <a:lnTo>
                        <a:pt x="8" y="140"/>
                      </a:lnTo>
                      <a:lnTo>
                        <a:pt x="17" y="158"/>
                      </a:lnTo>
                      <a:lnTo>
                        <a:pt x="29" y="173"/>
                      </a:lnTo>
                      <a:lnTo>
                        <a:pt x="45" y="186"/>
                      </a:lnTo>
                      <a:lnTo>
                        <a:pt x="62" y="195"/>
                      </a:lnTo>
                      <a:lnTo>
                        <a:pt x="81" y="201"/>
                      </a:lnTo>
                      <a:lnTo>
                        <a:pt x="101" y="203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8" name="Freeform 92"/>
                <p:cNvSpPr>
                  <a:spLocks/>
                </p:cNvSpPr>
                <p:nvPr/>
              </p:nvSpPr>
              <p:spPr bwMode="auto">
                <a:xfrm>
                  <a:off x="8315325" y="2328863"/>
                  <a:ext cx="55563" cy="6350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" y="23"/>
                    </a:cxn>
                    <a:cxn ang="0">
                      <a:pos x="2" y="17"/>
                    </a:cxn>
                    <a:cxn ang="0">
                      <a:pos x="5" y="12"/>
                    </a:cxn>
                    <a:cxn ang="0">
                      <a:pos x="9" y="8"/>
                    </a:cxn>
                    <a:cxn ang="0">
                      <a:pos x="13" y="4"/>
                    </a:cxn>
                    <a:cxn ang="0">
                      <a:pos x="18" y="2"/>
                    </a:cxn>
                    <a:cxn ang="0">
                      <a:pos x="24" y="1"/>
                    </a:cxn>
                    <a:cxn ang="0">
                      <a:pos x="30" y="0"/>
                    </a:cxn>
                    <a:cxn ang="0">
                      <a:pos x="36" y="1"/>
                    </a:cxn>
                    <a:cxn ang="0">
                      <a:pos x="43" y="4"/>
                    </a:cxn>
                    <a:cxn ang="0">
                      <a:pos x="50" y="8"/>
                    </a:cxn>
                    <a:cxn ang="0">
                      <a:pos x="56" y="13"/>
                    </a:cxn>
                    <a:cxn ang="0">
                      <a:pos x="182" y="182"/>
                    </a:cxn>
                    <a:cxn ang="0">
                      <a:pos x="183" y="182"/>
                    </a:cxn>
                    <a:cxn ang="0">
                      <a:pos x="183" y="30"/>
                    </a:cxn>
                    <a:cxn ang="0">
                      <a:pos x="185" y="17"/>
                    </a:cxn>
                    <a:cxn ang="0">
                      <a:pos x="192" y="8"/>
                    </a:cxn>
                    <a:cxn ang="0">
                      <a:pos x="201" y="2"/>
                    </a:cxn>
                    <a:cxn ang="0">
                      <a:pos x="212" y="0"/>
                    </a:cxn>
                    <a:cxn ang="0">
                      <a:pos x="218" y="1"/>
                    </a:cxn>
                    <a:cxn ang="0">
                      <a:pos x="224" y="2"/>
                    </a:cxn>
                    <a:cxn ang="0">
                      <a:pos x="230" y="4"/>
                    </a:cxn>
                    <a:cxn ang="0">
                      <a:pos x="234" y="8"/>
                    </a:cxn>
                    <a:cxn ang="0">
                      <a:pos x="238" y="12"/>
                    </a:cxn>
                    <a:cxn ang="0">
                      <a:pos x="241" y="17"/>
                    </a:cxn>
                    <a:cxn ang="0">
                      <a:pos x="242" y="23"/>
                    </a:cxn>
                    <a:cxn ang="0">
                      <a:pos x="243" y="30"/>
                    </a:cxn>
                    <a:cxn ang="0">
                      <a:pos x="243" y="258"/>
                    </a:cxn>
                    <a:cxn ang="0">
                      <a:pos x="242" y="265"/>
                    </a:cxn>
                    <a:cxn ang="0">
                      <a:pos x="241" y="271"/>
                    </a:cxn>
                    <a:cxn ang="0">
                      <a:pos x="238" y="277"/>
                    </a:cxn>
                    <a:cxn ang="0">
                      <a:pos x="234" y="281"/>
                    </a:cxn>
                    <a:cxn ang="0">
                      <a:pos x="230" y="284"/>
                    </a:cxn>
                    <a:cxn ang="0">
                      <a:pos x="224" y="287"/>
                    </a:cxn>
                    <a:cxn ang="0">
                      <a:pos x="218" y="288"/>
                    </a:cxn>
                    <a:cxn ang="0">
                      <a:pos x="212" y="289"/>
                    </a:cxn>
                    <a:cxn ang="0">
                      <a:pos x="206" y="288"/>
                    </a:cxn>
                    <a:cxn ang="0">
                      <a:pos x="199" y="285"/>
                    </a:cxn>
                    <a:cxn ang="0">
                      <a:pos x="193" y="281"/>
                    </a:cxn>
                    <a:cxn ang="0">
                      <a:pos x="188" y="276"/>
                    </a:cxn>
                    <a:cxn ang="0">
                      <a:pos x="61" y="109"/>
                    </a:cxn>
                    <a:cxn ang="0">
                      <a:pos x="61" y="109"/>
                    </a:cxn>
                    <a:cxn ang="0">
                      <a:pos x="61" y="258"/>
                    </a:cxn>
                    <a:cxn ang="0">
                      <a:pos x="60" y="265"/>
                    </a:cxn>
                    <a:cxn ang="0">
                      <a:pos x="59" y="271"/>
                    </a:cxn>
                    <a:cxn ang="0">
                      <a:pos x="56" y="277"/>
                    </a:cxn>
                    <a:cxn ang="0">
                      <a:pos x="51" y="281"/>
                    </a:cxn>
                    <a:cxn ang="0">
                      <a:pos x="47" y="284"/>
                    </a:cxn>
                    <a:cxn ang="0">
                      <a:pos x="42" y="287"/>
                    </a:cxn>
                    <a:cxn ang="0">
                      <a:pos x="36" y="288"/>
                    </a:cxn>
                    <a:cxn ang="0">
                      <a:pos x="30" y="289"/>
                    </a:cxn>
                    <a:cxn ang="0">
                      <a:pos x="24" y="288"/>
                    </a:cxn>
                    <a:cxn ang="0">
                      <a:pos x="18" y="287"/>
                    </a:cxn>
                    <a:cxn ang="0">
                      <a:pos x="13" y="284"/>
                    </a:cxn>
                    <a:cxn ang="0">
                      <a:pos x="9" y="281"/>
                    </a:cxn>
                    <a:cxn ang="0">
                      <a:pos x="5" y="277"/>
                    </a:cxn>
                    <a:cxn ang="0">
                      <a:pos x="2" y="271"/>
                    </a:cxn>
                    <a:cxn ang="0">
                      <a:pos x="1" y="265"/>
                    </a:cxn>
                    <a:cxn ang="0">
                      <a:pos x="0" y="25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243" h="289">
                      <a:moveTo>
                        <a:pt x="0" y="30"/>
                      </a:move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30" y="0"/>
                      </a:lnTo>
                      <a:lnTo>
                        <a:pt x="36" y="1"/>
                      </a:lnTo>
                      <a:lnTo>
                        <a:pt x="43" y="4"/>
                      </a:lnTo>
                      <a:lnTo>
                        <a:pt x="50" y="8"/>
                      </a:lnTo>
                      <a:lnTo>
                        <a:pt x="56" y="13"/>
                      </a:lnTo>
                      <a:lnTo>
                        <a:pt x="182" y="182"/>
                      </a:lnTo>
                      <a:lnTo>
                        <a:pt x="183" y="182"/>
                      </a:lnTo>
                      <a:lnTo>
                        <a:pt x="183" y="30"/>
                      </a:lnTo>
                      <a:lnTo>
                        <a:pt x="185" y="17"/>
                      </a:lnTo>
                      <a:lnTo>
                        <a:pt x="192" y="8"/>
                      </a:lnTo>
                      <a:lnTo>
                        <a:pt x="201" y="2"/>
                      </a:lnTo>
                      <a:lnTo>
                        <a:pt x="212" y="0"/>
                      </a:lnTo>
                      <a:lnTo>
                        <a:pt x="218" y="1"/>
                      </a:lnTo>
                      <a:lnTo>
                        <a:pt x="224" y="2"/>
                      </a:lnTo>
                      <a:lnTo>
                        <a:pt x="230" y="4"/>
                      </a:lnTo>
                      <a:lnTo>
                        <a:pt x="234" y="8"/>
                      </a:lnTo>
                      <a:lnTo>
                        <a:pt x="238" y="12"/>
                      </a:lnTo>
                      <a:lnTo>
                        <a:pt x="241" y="17"/>
                      </a:lnTo>
                      <a:lnTo>
                        <a:pt x="242" y="23"/>
                      </a:lnTo>
                      <a:lnTo>
                        <a:pt x="243" y="30"/>
                      </a:lnTo>
                      <a:lnTo>
                        <a:pt x="243" y="258"/>
                      </a:lnTo>
                      <a:lnTo>
                        <a:pt x="242" y="265"/>
                      </a:lnTo>
                      <a:lnTo>
                        <a:pt x="241" y="271"/>
                      </a:lnTo>
                      <a:lnTo>
                        <a:pt x="238" y="277"/>
                      </a:lnTo>
                      <a:lnTo>
                        <a:pt x="234" y="281"/>
                      </a:lnTo>
                      <a:lnTo>
                        <a:pt x="230" y="284"/>
                      </a:lnTo>
                      <a:lnTo>
                        <a:pt x="224" y="287"/>
                      </a:lnTo>
                      <a:lnTo>
                        <a:pt x="218" y="288"/>
                      </a:lnTo>
                      <a:lnTo>
                        <a:pt x="212" y="289"/>
                      </a:lnTo>
                      <a:lnTo>
                        <a:pt x="206" y="288"/>
                      </a:lnTo>
                      <a:lnTo>
                        <a:pt x="199" y="285"/>
                      </a:lnTo>
                      <a:lnTo>
                        <a:pt x="193" y="281"/>
                      </a:lnTo>
                      <a:lnTo>
                        <a:pt x="188" y="276"/>
                      </a:lnTo>
                      <a:lnTo>
                        <a:pt x="61" y="109"/>
                      </a:lnTo>
                      <a:lnTo>
                        <a:pt x="61" y="109"/>
                      </a:lnTo>
                      <a:lnTo>
                        <a:pt x="61" y="258"/>
                      </a:lnTo>
                      <a:lnTo>
                        <a:pt x="60" y="265"/>
                      </a:lnTo>
                      <a:lnTo>
                        <a:pt x="59" y="271"/>
                      </a:lnTo>
                      <a:lnTo>
                        <a:pt x="56" y="277"/>
                      </a:lnTo>
                      <a:lnTo>
                        <a:pt x="51" y="281"/>
                      </a:lnTo>
                      <a:lnTo>
                        <a:pt x="47" y="284"/>
                      </a:lnTo>
                      <a:lnTo>
                        <a:pt x="42" y="287"/>
                      </a:lnTo>
                      <a:lnTo>
                        <a:pt x="36" y="288"/>
                      </a:lnTo>
                      <a:lnTo>
                        <a:pt x="30" y="289"/>
                      </a:lnTo>
                      <a:lnTo>
                        <a:pt x="24" y="288"/>
                      </a:lnTo>
                      <a:lnTo>
                        <a:pt x="18" y="287"/>
                      </a:lnTo>
                      <a:lnTo>
                        <a:pt x="13" y="284"/>
                      </a:lnTo>
                      <a:lnTo>
                        <a:pt x="9" y="281"/>
                      </a:lnTo>
                      <a:lnTo>
                        <a:pt x="5" y="277"/>
                      </a:lnTo>
                      <a:lnTo>
                        <a:pt x="2" y="271"/>
                      </a:lnTo>
                      <a:lnTo>
                        <a:pt x="1" y="265"/>
                      </a:lnTo>
                      <a:lnTo>
                        <a:pt x="0" y="2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1334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882759" y="942975"/>
                  <a:ext cx="1276350" cy="58102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Photon</a:t>
                  </a:r>
                </a:p>
                <a:p>
                  <a:pPr algn="ctr" eaLnBrk="0" hangingPunct="0"/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Beam dump</a:t>
                  </a:r>
                </a:p>
              </p:txBody>
            </p:sp>
            <p:sp>
              <p:nvSpPr>
                <p:cNvPr id="13349" name="Rectangle 72"/>
                <p:cNvSpPr>
                  <a:spLocks noChangeArrowheads="1"/>
                </p:cNvSpPr>
                <p:nvPr/>
              </p:nvSpPr>
              <p:spPr bwMode="auto">
                <a:xfrm>
                  <a:off x="914400" y="685800"/>
                  <a:ext cx="685800" cy="9636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0" name="Line 57"/>
                <p:cNvSpPr>
                  <a:spLocks noChangeShapeType="1"/>
                </p:cNvSpPr>
                <p:nvPr/>
              </p:nvSpPr>
              <p:spPr bwMode="auto">
                <a:xfrm>
                  <a:off x="7391400" y="1295400"/>
                  <a:ext cx="0" cy="519113"/>
                </a:xfrm>
                <a:prstGeom prst="line">
                  <a:avLst/>
                </a:prstGeom>
                <a:noFill/>
                <a:ln w="50800">
                  <a:solidFill>
                    <a:srgbClr val="0000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 bwMode="auto">
                <a:xfrm>
                  <a:off x="630621" y="630444"/>
                  <a:ext cx="1098550" cy="3667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buSzPct val="100000"/>
                    <a:defRPr/>
                  </a:pPr>
                  <a:r>
                    <a:rPr lang="en-US" dirty="0">
                      <a:solidFill>
                        <a:srgbClr val="3333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ea typeface="MS PGothic" pitchFamily="34" charset="-128"/>
                    </a:rPr>
                    <a:t>Radiator</a:t>
                  </a:r>
                </a:p>
              </p:txBody>
            </p:sp>
            <p:sp>
              <p:nvSpPr>
                <p:cNvPr id="13353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8600" y="3048000"/>
                  <a:ext cx="1143000" cy="609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947493" y="783088"/>
                  <a:ext cx="2171749" cy="47636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 dirty="0" err="1" smtClean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GlueX</a:t>
                  </a:r>
                  <a:r>
                    <a:rPr lang="en-US" sz="2400" b="1" dirty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 </a:t>
                  </a:r>
                  <a:r>
                    <a:rPr lang="en-US" sz="2400" b="1" dirty="0" smtClean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detector</a:t>
                  </a:r>
                  <a:endParaRPr lang="en-US" sz="2400" b="1" dirty="0">
                    <a:solidFill>
                      <a:srgbClr val="3333FF"/>
                    </a:solidFill>
                    <a:ea typeface="ＭＳ Ｐゴシック" pitchFamily="34" charset="-128"/>
                    <a:cs typeface="Times New Roman" pitchFamily="18" charset="0"/>
                  </a:endParaRPr>
                </a:p>
              </p:txBody>
            </p:sp>
            <p:grpSp>
              <p:nvGrpSpPr>
                <p:cNvPr id="11" name="Group 63"/>
                <p:cNvGrpSpPr>
                  <a:grpSpLocks/>
                </p:cNvGrpSpPr>
                <p:nvPr/>
              </p:nvGrpSpPr>
              <p:grpSpPr bwMode="auto">
                <a:xfrm rot="-7851599">
                  <a:off x="1492250" y="2165350"/>
                  <a:ext cx="358775" cy="295275"/>
                  <a:chOff x="500" y="3248"/>
                  <a:chExt cx="636" cy="648"/>
                </a:xfrm>
              </p:grpSpPr>
              <p:sp>
                <p:nvSpPr>
                  <p:cNvPr id="910400" name="Arc 64"/>
                  <p:cNvSpPr>
                    <a:spLocks/>
                  </p:cNvSpPr>
                  <p:nvPr/>
                </p:nvSpPr>
                <p:spPr bwMode="auto">
                  <a:xfrm flipV="1">
                    <a:off x="825" y="3300"/>
                    <a:ext cx="583" cy="557"/>
                  </a:xfrm>
                  <a:custGeom>
                    <a:avLst/>
                    <a:gdLst>
                      <a:gd name="T0" fmla="*/ 0 w 21580"/>
                      <a:gd name="T1" fmla="*/ 0 h 21600"/>
                      <a:gd name="T2" fmla="*/ 583 w 21580"/>
                      <a:gd name="T3" fmla="*/ 528 h 21600"/>
                      <a:gd name="T4" fmla="*/ 0 w 21580"/>
                      <a:gd name="T5" fmla="*/ 552 h 21600"/>
                      <a:gd name="T6" fmla="*/ 0 60000 65536"/>
                      <a:gd name="T7" fmla="*/ 0 60000 65536"/>
                      <a:gd name="T8" fmla="*/ 0 60000 65536"/>
                      <a:gd name="T9" fmla="*/ 0 w 21580"/>
                      <a:gd name="T10" fmla="*/ 0 h 21600"/>
                      <a:gd name="T11" fmla="*/ 21580 w 215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40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3238"/>
                    <a:ext cx="552" cy="50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4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3707"/>
                    <a:ext cx="70" cy="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40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3252"/>
                    <a:ext cx="96" cy="10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3357" name="Rectangle 89"/>
                <p:cNvSpPr>
                  <a:spLocks noChangeArrowheads="1"/>
                </p:cNvSpPr>
                <p:nvPr/>
              </p:nvSpPr>
              <p:spPr bwMode="auto">
                <a:xfrm rot="402669">
                  <a:off x="1295400" y="2286000"/>
                  <a:ext cx="990600" cy="228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8" name="Line 76"/>
                <p:cNvSpPr>
                  <a:spLocks noChangeShapeType="1"/>
                </p:cNvSpPr>
                <p:nvPr/>
              </p:nvSpPr>
              <p:spPr bwMode="auto">
                <a:xfrm>
                  <a:off x="1752600" y="2286000"/>
                  <a:ext cx="2209800" cy="53340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91"/>
                <p:cNvSpPr>
                  <a:spLocks noChangeShapeType="1"/>
                </p:cNvSpPr>
                <p:nvPr/>
              </p:nvSpPr>
              <p:spPr bwMode="auto">
                <a:xfrm>
                  <a:off x="0" y="2268538"/>
                  <a:ext cx="1371600" cy="0"/>
                </a:xfrm>
                <a:prstGeom prst="line">
                  <a:avLst/>
                </a:prstGeom>
                <a:noFill/>
                <a:ln w="254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56" name="Line 20"/>
                <p:cNvSpPr>
                  <a:spLocks noChangeShapeType="1"/>
                </p:cNvSpPr>
                <p:nvPr/>
              </p:nvSpPr>
              <p:spPr bwMode="auto">
                <a:xfrm>
                  <a:off x="5715000" y="2260600"/>
                  <a:ext cx="320040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3361" name="Rectangle 93"/>
                <p:cNvSpPr>
                  <a:spLocks noChangeArrowheads="1"/>
                </p:cNvSpPr>
                <p:nvPr/>
              </p:nvSpPr>
              <p:spPr bwMode="auto">
                <a:xfrm>
                  <a:off x="6629400" y="2133600"/>
                  <a:ext cx="304800" cy="192024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495800" y="1981200"/>
                  <a:ext cx="838200" cy="533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0396" name="Line 60"/>
                <p:cNvSpPr>
                  <a:spLocks noChangeShapeType="1"/>
                </p:cNvSpPr>
                <p:nvPr/>
              </p:nvSpPr>
              <p:spPr bwMode="auto">
                <a:xfrm>
                  <a:off x="1143000" y="2260600"/>
                  <a:ext cx="44196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00" y="3539595"/>
                  <a:ext cx="2044149" cy="5847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Tagger </a:t>
                  </a:r>
                  <a:r>
                    <a:rPr lang="en-US" sz="1600" b="1" dirty="0" err="1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hodoscope</a:t>
                  </a:r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 </a:t>
                  </a:r>
                  <a:endParaRPr lang="en-US" sz="1600" b="1" dirty="0">
                    <a:solidFill>
                      <a:srgbClr val="3333FF"/>
                    </a:solidFill>
                    <a:latin typeface="Comic Sans MS" pitchFamily="66" charset="0"/>
                    <a:ea typeface="ＭＳ Ｐゴシック" pitchFamily="34" charset="-128"/>
                  </a:endParaRPr>
                </a:p>
                <a:p>
                  <a:pPr algn="ctr" eaLnBrk="0" hangingPunct="0"/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&amp; microscope</a:t>
                  </a:r>
                </a:p>
              </p:txBody>
            </p:sp>
            <p:sp>
              <p:nvSpPr>
                <p:cNvPr id="102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1600200" y="2362199"/>
                  <a:ext cx="0" cy="99060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 flipH="1" flipV="1">
                <a:off x="6781800" y="2743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Box 25"/>
              <p:cNvSpPr txBox="1">
                <a:spLocks noChangeArrowheads="1"/>
              </p:cNvSpPr>
              <p:nvPr/>
            </p:nvSpPr>
            <p:spPr bwMode="auto">
              <a:xfrm>
                <a:off x="5998185" y="3829269"/>
                <a:ext cx="1545616" cy="584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solidFill>
                      <a:srgbClr val="FF00FF"/>
                    </a:solidFill>
                    <a:latin typeface="Comic Sans MS" pitchFamily="66" charset="0"/>
                    <a:ea typeface="ＭＳ Ｐゴシック" pitchFamily="34" charset="-128"/>
                  </a:rPr>
                  <a:t>Pair </a:t>
                </a:r>
              </a:p>
              <a:p>
                <a:pPr algn="ctr" eaLnBrk="0" hangingPunct="0"/>
                <a:r>
                  <a:rPr lang="en-US" sz="1600" b="1" dirty="0" smtClean="0">
                    <a:solidFill>
                      <a:srgbClr val="FF00FF"/>
                    </a:solidFill>
                    <a:latin typeface="Comic Sans MS" pitchFamily="66" charset="0"/>
                    <a:ea typeface="ＭＳ Ｐゴシック" pitchFamily="34" charset="-128"/>
                  </a:rPr>
                  <a:t>Spectrometer</a:t>
                </a:r>
                <a:endParaRPr lang="en-US" sz="1600" b="1" dirty="0">
                  <a:solidFill>
                    <a:srgbClr val="FF00FF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8763000" y="3048000"/>
              <a:ext cx="0" cy="436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8"/>
            <p:cNvSpPr>
              <a:spLocks noChangeShapeType="1"/>
            </p:cNvSpPr>
            <p:nvPr/>
          </p:nvSpPr>
          <p:spPr bwMode="auto">
            <a:xfrm flipH="1">
              <a:off x="1295400" y="2514600"/>
              <a:ext cx="0" cy="106680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58"/>
            <p:cNvSpPr>
              <a:spLocks noChangeShapeType="1"/>
            </p:cNvSpPr>
            <p:nvPr/>
          </p:nvSpPr>
          <p:spPr bwMode="auto">
            <a:xfrm flipH="1" flipV="1">
              <a:off x="5715000" y="3905006"/>
              <a:ext cx="0" cy="59079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25"/>
            <p:cNvSpPr txBox="1">
              <a:spLocks noChangeArrowheads="1"/>
            </p:cNvSpPr>
            <p:nvPr/>
          </p:nvSpPr>
          <p:spPr bwMode="auto">
            <a:xfrm>
              <a:off x="5105400" y="4614446"/>
              <a:ext cx="1263487" cy="33855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3333FF"/>
                  </a:solidFill>
                  <a:latin typeface="Comic Sans MS" pitchFamily="66" charset="0"/>
                  <a:ea typeface="ＭＳ Ｐゴシック" pitchFamily="34" charset="-128"/>
                </a:rPr>
                <a:t>Collimators</a:t>
              </a:r>
              <a:endParaRPr lang="en-US" sz="1600" b="1" dirty="0">
                <a:solidFill>
                  <a:srgbClr val="3333FF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286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Targets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793" y="1755704"/>
            <a:ext cx="765023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LD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LHe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target.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tandard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target cell and cryogenic system   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LHe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targer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was used by Hall D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expeiment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2000" dirty="0" smtClean="0">
                <a:sym typeface="Symbol"/>
              </a:rPr>
              <a:t>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Carbon target 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- Similar to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Be target </a:t>
            </a:r>
            <a:endParaRPr lang="en-US" sz="2000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"/>
            <a:ext cx="191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C. Keith talk </a:t>
            </a:r>
            <a:endParaRPr lang="en-US" sz="2000" dirty="0"/>
          </a:p>
        </p:txBody>
      </p:sp>
      <p:pic>
        <p:nvPicPr>
          <p:cNvPr id="16386" name="Picture 2" descr="C:\Users\somov\Desktop\Documents\primex\readiness_review\Pages from HeliumTests_April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803" y="4172477"/>
            <a:ext cx="587087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SRC/CT Beamline Summary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598" y="1319748"/>
            <a:ext cx="820769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12 GeV polarized photon  beam has been successfully used by the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experiment in 2016 - 2019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beam configurations:</a:t>
            </a: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- electron beam current 100 – 350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(data production)</a:t>
            </a: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&lt; 5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     (PS calibration)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Beamline equipment installed in Hall  D is ready to use by the SRC/CT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experiment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beam conditions used for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production  satisfied 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specifications of the RC/CT experiment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delivery/monitoring procedures and machine protection systems are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same as for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experiment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7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40549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Level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694" y="2729731"/>
            <a:ext cx="690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210B0"/>
                </a:solidFill>
              </a:rPr>
              <a:t>  Radiation damage to Silicon Photomultipliers (</a:t>
            </a:r>
            <a:r>
              <a:rPr lang="en-US" sz="2400" dirty="0" err="1" smtClean="0">
                <a:solidFill>
                  <a:srgbClr val="3210B0"/>
                </a:solidFill>
              </a:rPr>
              <a:t>SiPM</a:t>
            </a:r>
            <a:r>
              <a:rPr lang="en-US" sz="2400" dirty="0" smtClean="0">
                <a:solidFill>
                  <a:srgbClr val="3210B0"/>
                </a:solidFill>
              </a:rPr>
              <a:t>)   </a:t>
            </a:r>
          </a:p>
          <a:p>
            <a:r>
              <a:rPr lang="en-US" sz="2400" dirty="0">
                <a:solidFill>
                  <a:srgbClr val="3210B0"/>
                </a:solidFill>
              </a:rPr>
              <a:t> </a:t>
            </a:r>
            <a:r>
              <a:rPr lang="en-US" sz="2400" dirty="0" smtClean="0">
                <a:solidFill>
                  <a:srgbClr val="3210B0"/>
                </a:solidFill>
              </a:rPr>
              <a:t>   produced by  neutron background  </a:t>
            </a:r>
          </a:p>
          <a:p>
            <a:endParaRPr lang="en-US" sz="2400" dirty="0" smtClean="0">
              <a:solidFill>
                <a:srgbClr val="3210B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210B0"/>
                </a:solidFill>
              </a:rPr>
              <a:t> </a:t>
            </a:r>
            <a:r>
              <a:rPr lang="en-US" sz="2400" dirty="0">
                <a:solidFill>
                  <a:srgbClr val="3210B0"/>
                </a:solidFill>
              </a:rPr>
              <a:t> </a:t>
            </a:r>
            <a:r>
              <a:rPr lang="en-US" sz="2400" dirty="0" smtClean="0">
                <a:solidFill>
                  <a:srgbClr val="3210B0"/>
                </a:solidFill>
              </a:rPr>
              <a:t>Radiation level in Hall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381000"/>
            <a:ext cx="111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Charge 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SRC Targets and Run Period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17916"/>
              </p:ext>
            </p:extLst>
          </p:nvPr>
        </p:nvGraphicFramePr>
        <p:xfrm>
          <a:off x="1066800" y="1981200"/>
          <a:ext cx="6934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03">
                  <a:extLst>
                    <a:ext uri="{9D8B030D-6E8A-4147-A177-3AD203B41FA5}">
                      <a16:colId xmlns:a16="http://schemas.microsoft.com/office/drawing/2014/main" val="739798250"/>
                    </a:ext>
                  </a:extLst>
                </a:gridCol>
                <a:gridCol w="2460523">
                  <a:extLst>
                    <a:ext uri="{9D8B030D-6E8A-4147-A177-3AD203B41FA5}">
                      <a16:colId xmlns:a16="http://schemas.microsoft.com/office/drawing/2014/main" val="3189516819"/>
                    </a:ext>
                  </a:extLst>
                </a:gridCol>
                <a:gridCol w="1118419">
                  <a:extLst>
                    <a:ext uri="{9D8B030D-6E8A-4147-A177-3AD203B41FA5}">
                      <a16:colId xmlns:a16="http://schemas.microsoft.com/office/drawing/2014/main" val="898117771"/>
                    </a:ext>
                  </a:extLst>
                </a:gridCol>
                <a:gridCol w="2013155">
                  <a:extLst>
                    <a:ext uri="{9D8B030D-6E8A-4147-A177-3AD203B41FA5}">
                      <a16:colId xmlns:a16="http://schemas.microsoft.com/office/drawing/2014/main" val="180503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Thickness [cm] / % X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Run</a:t>
                      </a:r>
                      <a:r>
                        <a:rPr lang="en-US" baseline="0" dirty="0" smtClean="0"/>
                        <a:t>  Time (days)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1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/</a:t>
                      </a:r>
                      <a:r>
                        <a:rPr lang="en-US" baseline="0" dirty="0" smtClean="0"/>
                        <a:t> 3.4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8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/ 4.1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1.51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24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2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/ 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5.68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23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8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 / 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1.45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23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849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9343" y="4495800"/>
            <a:ext cx="7465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SRC/CT photon flux is 5 times smaller than </a:t>
            </a:r>
            <a:r>
              <a:rPr lang="en-US" dirty="0" err="1" smtClean="0"/>
              <a:t>GlueX</a:t>
            </a:r>
            <a:r>
              <a:rPr lang="en-US" dirty="0" smtClean="0"/>
              <a:t> designed flux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neutron background will be produced on liquid deuterium and </a:t>
            </a:r>
          </a:p>
          <a:p>
            <a:r>
              <a:rPr lang="en-US" dirty="0"/>
              <a:t> </a:t>
            </a:r>
            <a:r>
              <a:rPr lang="en-US" dirty="0" smtClean="0"/>
              <a:t>    helium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9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22986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Damage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1" y="1850977"/>
            <a:ext cx="4530128" cy="3288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6" y="1371600"/>
            <a:ext cx="42205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210B0"/>
              </a:solidFill>
            </a:endParaRPr>
          </a:p>
          <a:p>
            <a:r>
              <a:rPr lang="en-US" dirty="0" smtClean="0"/>
              <a:t>- displacement of atoms in the lattice </a:t>
            </a:r>
          </a:p>
          <a:p>
            <a:r>
              <a:rPr lang="en-US" dirty="0" smtClean="0"/>
              <a:t>  associated with the kinetic energy </a:t>
            </a:r>
          </a:p>
          <a:p>
            <a:r>
              <a:rPr lang="en-US" dirty="0" smtClean="0"/>
              <a:t>  release to matter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- characterized by damage function</a:t>
            </a:r>
          </a:p>
          <a:p>
            <a:r>
              <a:rPr lang="en-US" dirty="0" smtClean="0"/>
              <a:t>  (similar to biological damage curve)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- in </a:t>
            </a:r>
            <a:r>
              <a:rPr lang="en-US" dirty="0"/>
              <a:t>simulation,  convert particle </a:t>
            </a:r>
            <a:r>
              <a:rPr lang="en-US" dirty="0" err="1"/>
              <a:t>fluence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to the equivalent </a:t>
            </a:r>
            <a:r>
              <a:rPr lang="en-US" dirty="0" err="1"/>
              <a:t>fluence</a:t>
            </a:r>
            <a:r>
              <a:rPr lang="en-US" dirty="0"/>
              <a:t> of 1 MeV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neutrons  using the damage function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-  largest </a:t>
            </a:r>
            <a:r>
              <a:rPr lang="en-US" dirty="0"/>
              <a:t>damage </a:t>
            </a:r>
            <a:r>
              <a:rPr lang="en-US" dirty="0" smtClean="0"/>
              <a:t>is produced by </a:t>
            </a:r>
            <a:r>
              <a:rPr lang="en-US" dirty="0"/>
              <a:t>neutrons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with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kin</a:t>
            </a:r>
            <a:r>
              <a:rPr lang="en-US" dirty="0" smtClean="0"/>
              <a:t> ≥ </a:t>
            </a:r>
            <a:r>
              <a:rPr lang="en-US" dirty="0"/>
              <a:t>1 MeV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26281" y="5813989"/>
            <a:ext cx="3243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ncrease </a:t>
            </a:r>
            <a:r>
              <a:rPr lang="en-US" b="1" dirty="0">
                <a:solidFill>
                  <a:srgbClr val="FF0000"/>
                </a:solidFill>
              </a:rPr>
              <a:t>of the </a:t>
            </a:r>
            <a:r>
              <a:rPr lang="en-US" b="1" dirty="0" err="1">
                <a:solidFill>
                  <a:srgbClr val="FF0000"/>
                </a:solidFill>
              </a:rPr>
              <a:t>SiPM</a:t>
            </a:r>
            <a:r>
              <a:rPr lang="en-US" b="1" dirty="0">
                <a:solidFill>
                  <a:srgbClr val="FF0000"/>
                </a:solidFill>
              </a:rPr>
              <a:t> dark noise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67600" y="2286000"/>
            <a:ext cx="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2207412"/>
            <a:ext cx="6623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MeV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30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16621</TotalTime>
  <Words>1970</Words>
  <Application>Microsoft Office PowerPoint</Application>
  <PresentationFormat>On-screen Show (4:3)</PresentationFormat>
  <Paragraphs>399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Hall  D Photon Beam Line</vt:lpstr>
      <vt:lpstr> Targets </vt:lpstr>
      <vt:lpstr>SRC/CT Beamline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Photon Flux Measurements with Pair Spectrometer</vt:lpstr>
      <vt:lpstr>Photon Flux Measurements with Pair Spectrometer</vt:lpstr>
      <vt:lpstr>Target Density Monitor</vt:lpstr>
      <vt:lpstr>PowerPoint Presentation</vt:lpstr>
      <vt:lpstr>Tagged Photon Beam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Alexander Somov</cp:lastModifiedBy>
  <cp:revision>1412</cp:revision>
  <dcterms:created xsi:type="dcterms:W3CDTF">2006-08-16T00:00:00Z</dcterms:created>
  <dcterms:modified xsi:type="dcterms:W3CDTF">2020-04-30T05:16:47Z</dcterms:modified>
</cp:coreProperties>
</file>