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1" r:id="rId4"/>
    <p:sldId id="265" r:id="rId5"/>
    <p:sldId id="272" r:id="rId6"/>
    <p:sldId id="263" r:id="rId7"/>
    <p:sldId id="284" r:id="rId8"/>
    <p:sldId id="266" r:id="rId9"/>
    <p:sldId id="274" r:id="rId10"/>
    <p:sldId id="264" r:id="rId11"/>
    <p:sldId id="283" r:id="rId12"/>
    <p:sldId id="277" r:id="rId13"/>
    <p:sldId id="282" r:id="rId14"/>
    <p:sldId id="273" r:id="rId15"/>
    <p:sldId id="276" r:id="rId16"/>
    <p:sldId id="278" r:id="rId17"/>
    <p:sldId id="285" r:id="rId18"/>
    <p:sldId id="279" r:id="rId19"/>
    <p:sldId id="280" r:id="rId20"/>
    <p:sldId id="281" r:id="rId21"/>
    <p:sldId id="271" r:id="rId22"/>
    <p:sldId id="268" r:id="rId23"/>
    <p:sldId id="275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3" autoAdjust="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7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5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9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66EE6-03BF-CA4A-8D47-323631D5D2AC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259C-CDF8-5E48-9D9A-A745EDB9E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9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cicomp.jlab.org/docs/wcach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0342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Write-through Cache System</a:t>
            </a:r>
            <a:endParaRPr lang="en-US" sz="4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69872" y="3236117"/>
            <a:ext cx="6112174" cy="1752600"/>
          </a:xfrm>
        </p:spPr>
        <p:txBody>
          <a:bodyPr/>
          <a:lstStyle/>
          <a:p>
            <a:r>
              <a:rPr lang="en-US" dirty="0" smtClean="0"/>
              <a:t>Policies discussion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A introduction to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6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583"/>
          </a:xfrm>
        </p:spPr>
        <p:txBody>
          <a:bodyPr/>
          <a:lstStyle/>
          <a:p>
            <a:r>
              <a:rPr lang="en-US" b="1" dirty="0" smtClean="0"/>
              <a:t>WDM Utility - </a:t>
            </a:r>
            <a:r>
              <a:rPr lang="en-US" b="1" dirty="0" err="1" smtClean="0"/>
              <a:t>wcache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09" y="1240326"/>
            <a:ext cx="8708860" cy="514712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/>
              <a:t>wcache</a:t>
            </a:r>
            <a:r>
              <a:rPr lang="en-US" sz="1800" b="1" dirty="0"/>
              <a:t> </a:t>
            </a:r>
            <a:r>
              <a:rPr lang="en-US" sz="1800" b="1" dirty="0" err="1" smtClean="0"/>
              <a:t>projectInfo</a:t>
            </a:r>
            <a:r>
              <a:rPr lang="en-US" sz="1800" b="1" dirty="0" smtClean="0"/>
              <a:t> </a:t>
            </a:r>
            <a:r>
              <a:rPr lang="en-US" sz="1800" b="1" dirty="0" err="1"/>
              <a:t>projectName</a:t>
            </a:r>
            <a:r>
              <a:rPr lang="en-US" sz="1800" dirty="0"/>
              <a:t> --- </a:t>
            </a:r>
            <a:r>
              <a:rPr lang="en-US" sz="1600" dirty="0"/>
              <a:t>get project </a:t>
            </a:r>
            <a:r>
              <a:rPr lang="en-US" sz="1600" dirty="0" smtClean="0"/>
              <a:t>info </a:t>
            </a:r>
            <a:r>
              <a:rPr lang="en-US" sz="1600" dirty="0"/>
              <a:t>specified by </a:t>
            </a:r>
            <a:r>
              <a:rPr lang="en-US" sz="1600" dirty="0" err="1"/>
              <a:t>projectName</a:t>
            </a:r>
            <a:r>
              <a:rPr lang="en-US" sz="1600" dirty="0"/>
              <a:t> (such as </a:t>
            </a:r>
            <a:r>
              <a:rPr lang="en-US" sz="1600" dirty="0" err="1" smtClean="0"/>
              <a:t>halld</a:t>
            </a:r>
            <a:r>
              <a:rPr lang="en-US" sz="1600" dirty="0" smtClean="0"/>
              <a:t>)</a:t>
            </a:r>
            <a:endParaRPr 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/>
              <a:t>pin </a:t>
            </a:r>
            <a:r>
              <a:rPr lang="en-US" sz="1800" b="1" dirty="0" smtClean="0"/>
              <a:t>[-D days] life </a:t>
            </a:r>
            <a:r>
              <a:rPr lang="en-US" sz="1800" b="1" dirty="0"/>
              <a:t>file1 file2 ... </a:t>
            </a:r>
            <a:r>
              <a:rPr lang="en-US" sz="1800" b="1" dirty="0" err="1"/>
              <a:t>fileN</a:t>
            </a:r>
            <a:r>
              <a:rPr lang="en-US" sz="1800" b="1" dirty="0"/>
              <a:t> </a:t>
            </a:r>
            <a:r>
              <a:rPr lang="en-US" sz="1800" dirty="0"/>
              <a:t>--- </a:t>
            </a:r>
            <a:r>
              <a:rPr lang="en-US" sz="1600" dirty="0"/>
              <a:t>pin specify file(s) for a given </a:t>
            </a:r>
            <a:r>
              <a:rPr lang="en-US" sz="1600" dirty="0" smtClean="0"/>
              <a:t>day </a:t>
            </a:r>
            <a:r>
              <a:rPr lang="en-US" sz="1600" dirty="0" smtClean="0"/>
              <a:t>(</a:t>
            </a:r>
            <a:r>
              <a:rPr lang="en-US" sz="1600" dirty="0"/>
              <a:t>default 7 days)</a:t>
            </a:r>
            <a:endParaRPr 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/>
              <a:t>unpin file1 file2 ... </a:t>
            </a:r>
            <a:r>
              <a:rPr lang="en-US" sz="1800" b="1" dirty="0" err="1"/>
              <a:t>fileN</a:t>
            </a:r>
            <a:r>
              <a:rPr lang="en-US" sz="1800" b="1" dirty="0"/>
              <a:t> </a:t>
            </a:r>
            <a:r>
              <a:rPr lang="en-US" sz="1800" dirty="0"/>
              <a:t>--- unpin specify file(s)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/>
              <a:t>wcache</a:t>
            </a:r>
            <a:r>
              <a:rPr lang="en-US" sz="1800" b="1" dirty="0"/>
              <a:t> </a:t>
            </a:r>
            <a:r>
              <a:rPr lang="en-US" sz="1800" b="1" dirty="0" err="1"/>
              <a:t>pinInfo</a:t>
            </a:r>
            <a:r>
              <a:rPr lang="en-US" sz="1800" b="1" dirty="0"/>
              <a:t> </a:t>
            </a:r>
            <a:r>
              <a:rPr lang="en-US" sz="1800" b="1" dirty="0" smtClean="0"/>
              <a:t>[-u user</a:t>
            </a:r>
            <a:r>
              <a:rPr lang="en-US" sz="1800" b="1" dirty="0"/>
              <a:t>] </a:t>
            </a:r>
            <a:r>
              <a:rPr lang="en-US" sz="1800" b="1" dirty="0" smtClean="0"/>
              <a:t>[-n number] </a:t>
            </a:r>
            <a:r>
              <a:rPr lang="en-US" sz="1800" dirty="0" smtClean="0"/>
              <a:t>-</a:t>
            </a:r>
            <a:r>
              <a:rPr lang="en-US" sz="1800" dirty="0"/>
              <a:t>-- </a:t>
            </a:r>
            <a:r>
              <a:rPr lang="en-US" sz="1600" dirty="0"/>
              <a:t>print </a:t>
            </a:r>
            <a:r>
              <a:rPr lang="en-US" sz="1600" dirty="0" smtClean="0"/>
              <a:t>user’s newest </a:t>
            </a:r>
            <a:r>
              <a:rPr lang="en-US" sz="1600" dirty="0"/>
              <a:t>pin up to </a:t>
            </a:r>
            <a:r>
              <a:rPr lang="en-US" sz="1600" dirty="0" smtClean="0"/>
              <a:t>given number </a:t>
            </a:r>
            <a:r>
              <a:rPr lang="en-US" sz="1600" dirty="0"/>
              <a:t>(default 100</a:t>
            </a:r>
            <a:r>
              <a:rPr lang="en-US" sz="1600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/>
              <a:t>get file1 file2 ... </a:t>
            </a:r>
            <a:r>
              <a:rPr lang="en-US" sz="1800" b="1" dirty="0" err="1"/>
              <a:t>fileN</a:t>
            </a:r>
            <a:r>
              <a:rPr lang="en-US" sz="1800" b="1" dirty="0"/>
              <a:t> </a:t>
            </a:r>
            <a:r>
              <a:rPr lang="en-US" sz="1800" dirty="0"/>
              <a:t>--- cache specify file(s) from tape library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/>
              <a:t>put </a:t>
            </a:r>
            <a:r>
              <a:rPr lang="en-US" sz="1800" b="1" dirty="0" smtClean="0"/>
              <a:t>[–d] file1 </a:t>
            </a:r>
            <a:r>
              <a:rPr lang="en-US" sz="1800" b="1" dirty="0"/>
              <a:t>file2 ... </a:t>
            </a:r>
            <a:r>
              <a:rPr lang="en-US" sz="1800" b="1" dirty="0" err="1"/>
              <a:t>fileN</a:t>
            </a:r>
            <a:r>
              <a:rPr lang="en-US" sz="1800" b="1" dirty="0"/>
              <a:t> </a:t>
            </a:r>
            <a:r>
              <a:rPr lang="en-US" sz="1800" dirty="0"/>
              <a:t>--- </a:t>
            </a:r>
            <a:r>
              <a:rPr lang="en-US" sz="1600" dirty="0" smtClean="0"/>
              <a:t>backup </a:t>
            </a:r>
            <a:r>
              <a:rPr lang="en-US" sz="1600" dirty="0"/>
              <a:t>file(s) into tape library and delete from </a:t>
            </a:r>
            <a:r>
              <a:rPr lang="en-US" sz="1600" dirty="0" smtClean="0"/>
              <a:t>disk </a:t>
            </a:r>
            <a:r>
              <a:rPr lang="en-US" sz="1600" dirty="0"/>
              <a:t>if [-d</a:t>
            </a:r>
            <a:r>
              <a:rPr lang="en-US" sz="1600" dirty="0" smtClean="0"/>
              <a:t>]</a:t>
            </a:r>
            <a:endParaRPr lang="en-US" sz="1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requestStatus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requestIndex</a:t>
            </a:r>
            <a:r>
              <a:rPr lang="en-US" sz="1800" b="1" dirty="0" smtClean="0"/>
              <a:t> </a:t>
            </a:r>
            <a:r>
              <a:rPr lang="en-US" sz="1800" dirty="0" smtClean="0"/>
              <a:t>--- get request status specified by request index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 err="1"/>
              <a:t>pendingRequest</a:t>
            </a:r>
            <a:r>
              <a:rPr lang="en-US" sz="1800" b="1" dirty="0"/>
              <a:t> </a:t>
            </a:r>
            <a:r>
              <a:rPr lang="en-US" sz="1800" b="1" dirty="0" smtClean="0"/>
              <a:t>[-u user</a:t>
            </a:r>
            <a:r>
              <a:rPr lang="en-US" sz="1800" b="1" dirty="0"/>
              <a:t>] </a:t>
            </a:r>
            <a:r>
              <a:rPr lang="en-US" sz="1800" dirty="0"/>
              <a:t>---- get unfinished request status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 err="1"/>
              <a:t>cancelRequest</a:t>
            </a:r>
            <a:r>
              <a:rPr lang="en-US" sz="1800" b="1" dirty="0"/>
              <a:t> </a:t>
            </a:r>
            <a:r>
              <a:rPr lang="en-US" sz="1800" b="1" dirty="0" err="1"/>
              <a:t>requestIndex</a:t>
            </a:r>
            <a:r>
              <a:rPr lang="en-US" sz="1800" b="1" dirty="0"/>
              <a:t> </a:t>
            </a:r>
            <a:r>
              <a:rPr lang="en-US" sz="1800" dirty="0"/>
              <a:t>---- </a:t>
            </a:r>
            <a:r>
              <a:rPr lang="en-US" sz="1600" dirty="0"/>
              <a:t>cancel a unfinished request specify by request index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/>
              <a:t>wcache</a:t>
            </a:r>
            <a:r>
              <a:rPr lang="en-US" sz="1800" b="1" dirty="0" smtClean="0"/>
              <a:t> </a:t>
            </a:r>
            <a:r>
              <a:rPr lang="en-US" sz="1800" b="1" dirty="0"/>
              <a:t>checksum </a:t>
            </a:r>
            <a:r>
              <a:rPr lang="en-US" sz="1800" b="1" dirty="0" smtClean="0"/>
              <a:t>file</a:t>
            </a:r>
            <a:r>
              <a:rPr lang="en-US" sz="1800" dirty="0" smtClean="0"/>
              <a:t> </a:t>
            </a:r>
            <a:r>
              <a:rPr lang="en-US" sz="1800" dirty="0"/>
              <a:t>--- print crc32 checksum of specify </a:t>
            </a:r>
            <a:r>
              <a:rPr lang="en-US" sz="1800" dirty="0" smtClean="0"/>
              <a:t>file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 smtClean="0">
                <a:solidFill>
                  <a:srgbClr val="A6A6A6"/>
                </a:solidFill>
              </a:rPr>
              <a:t>wcache</a:t>
            </a:r>
            <a:r>
              <a:rPr lang="en-US" sz="1800" b="1" dirty="0" smtClean="0">
                <a:solidFill>
                  <a:srgbClr val="A6A6A6"/>
                </a:solidFill>
              </a:rPr>
              <a:t> </a:t>
            </a:r>
            <a:r>
              <a:rPr lang="en-US" sz="1800" b="1" dirty="0" err="1">
                <a:solidFill>
                  <a:srgbClr val="A6A6A6"/>
                </a:solidFill>
              </a:rPr>
              <a:t>tapeRemove</a:t>
            </a:r>
            <a:r>
              <a:rPr lang="en-US" sz="1800" b="1" dirty="0">
                <a:solidFill>
                  <a:srgbClr val="A6A6A6"/>
                </a:solidFill>
              </a:rPr>
              <a:t> file1 file2 ... </a:t>
            </a:r>
            <a:r>
              <a:rPr lang="en-US" sz="1800" b="1" dirty="0" err="1">
                <a:solidFill>
                  <a:srgbClr val="A6A6A6"/>
                </a:solidFill>
              </a:rPr>
              <a:t>fileN</a:t>
            </a:r>
            <a:r>
              <a:rPr lang="en-US" sz="1800" b="1" dirty="0">
                <a:solidFill>
                  <a:srgbClr val="A6A6A6"/>
                </a:solidFill>
              </a:rPr>
              <a:t> </a:t>
            </a:r>
            <a:r>
              <a:rPr lang="en-US" sz="1800" dirty="0">
                <a:solidFill>
                  <a:srgbClr val="A6A6A6"/>
                </a:solidFill>
              </a:rPr>
              <a:t>--- remove specified file(s) from J</a:t>
            </a:r>
            <a:r>
              <a:rPr lang="en-US" sz="1800" dirty="0" smtClean="0">
                <a:solidFill>
                  <a:srgbClr val="A6A6A6"/>
                </a:solidFill>
              </a:rPr>
              <a:t>lab </a:t>
            </a:r>
            <a:r>
              <a:rPr lang="en-US" sz="1800" dirty="0">
                <a:solidFill>
                  <a:srgbClr val="A6A6A6"/>
                </a:solidFill>
              </a:rPr>
              <a:t>tape </a:t>
            </a:r>
            <a:r>
              <a:rPr lang="en-US" sz="1800" dirty="0" smtClean="0">
                <a:solidFill>
                  <a:srgbClr val="A6A6A6"/>
                </a:solidFill>
              </a:rPr>
              <a:t>library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>
                <a:solidFill>
                  <a:srgbClr val="A6A6A6"/>
                </a:solidFill>
              </a:rPr>
              <a:t>wcache</a:t>
            </a:r>
            <a:r>
              <a:rPr lang="en-US" sz="1800" b="1" dirty="0">
                <a:solidFill>
                  <a:srgbClr val="A6A6A6"/>
                </a:solidFill>
              </a:rPr>
              <a:t> list </a:t>
            </a:r>
            <a:r>
              <a:rPr lang="en-US" sz="1800" b="1" dirty="0" smtClean="0">
                <a:solidFill>
                  <a:srgbClr val="A6A6A6"/>
                </a:solidFill>
              </a:rPr>
              <a:t>[options] </a:t>
            </a:r>
            <a:r>
              <a:rPr lang="en-US" sz="1800" b="1" dirty="0">
                <a:solidFill>
                  <a:srgbClr val="A6A6A6"/>
                </a:solidFill>
              </a:rPr>
              <a:t>file1 file2 ... </a:t>
            </a:r>
            <a:r>
              <a:rPr lang="en-US" sz="1800" b="1" dirty="0" err="1">
                <a:solidFill>
                  <a:srgbClr val="A6A6A6"/>
                </a:solidFill>
              </a:rPr>
              <a:t>fileN</a:t>
            </a:r>
            <a:r>
              <a:rPr lang="en-US" sz="1800" b="1" dirty="0">
                <a:solidFill>
                  <a:srgbClr val="A6A6A6"/>
                </a:solidFill>
              </a:rPr>
              <a:t> </a:t>
            </a:r>
            <a:r>
              <a:rPr lang="en-US" sz="1800" dirty="0">
                <a:solidFill>
                  <a:srgbClr val="A6A6A6"/>
                </a:solidFill>
              </a:rPr>
              <a:t>--- </a:t>
            </a:r>
            <a:r>
              <a:rPr lang="en-US" sz="1600" dirty="0">
                <a:solidFill>
                  <a:srgbClr val="A6A6A6"/>
                </a:solidFill>
              </a:rPr>
              <a:t>list file properties (</a:t>
            </a:r>
            <a:r>
              <a:rPr lang="en-US" sz="1600" dirty="0" err="1">
                <a:solidFill>
                  <a:srgbClr val="A6A6A6"/>
                </a:solidFill>
              </a:rPr>
              <a:t>cacheManager</a:t>
            </a:r>
            <a:r>
              <a:rPr lang="en-US" sz="1600" dirty="0">
                <a:solidFill>
                  <a:srgbClr val="A6A6A6"/>
                </a:solidFill>
              </a:rPr>
              <a:t> related meta </a:t>
            </a:r>
            <a:r>
              <a:rPr lang="en-US" sz="1600" dirty="0" smtClean="0">
                <a:solidFill>
                  <a:srgbClr val="A6A6A6"/>
                </a:solidFill>
              </a:rPr>
              <a:t>data</a:t>
            </a:r>
            <a:r>
              <a:rPr lang="en-US" sz="1600" dirty="0" smtClean="0">
                <a:solidFill>
                  <a:srgbClr val="A6A6A6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i="1" dirty="0">
                <a:solidFill>
                  <a:srgbClr val="000000"/>
                </a:solidFill>
              </a:rPr>
              <a:t>Note: </a:t>
            </a:r>
            <a:r>
              <a:rPr lang="en-US" sz="1800" i="1" dirty="0" smtClean="0">
                <a:solidFill>
                  <a:srgbClr val="000000"/>
                </a:solidFill>
              </a:rPr>
              <a:t> Last </a:t>
            </a:r>
            <a:r>
              <a:rPr lang="en-US" sz="1800" i="1" dirty="0">
                <a:solidFill>
                  <a:srgbClr val="000000"/>
                </a:solidFill>
              </a:rPr>
              <a:t>two commands will coming </a:t>
            </a:r>
            <a:r>
              <a:rPr lang="en-US" sz="1800" i="1" dirty="0" smtClean="0">
                <a:solidFill>
                  <a:srgbClr val="000000"/>
                </a:solidFill>
              </a:rPr>
              <a:t>soon.</a:t>
            </a:r>
            <a:endParaRPr lang="en-US" sz="1800" dirty="0" smtClean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7969"/>
          </a:xfrm>
        </p:spPr>
        <p:txBody>
          <a:bodyPr/>
          <a:lstStyle/>
          <a:p>
            <a:r>
              <a:rPr lang="en-US" b="1" dirty="0"/>
              <a:t>WDM Utility - </a:t>
            </a:r>
            <a:r>
              <a:rPr lang="en-US" b="1" dirty="0" err="1"/>
              <a:t>wcache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318"/>
            <a:ext cx="8229600" cy="4742846"/>
          </a:xfrm>
        </p:spPr>
        <p:txBody>
          <a:bodyPr>
            <a:normAutofit fontScale="92500"/>
          </a:bodyPr>
          <a:lstStyle/>
          <a:p>
            <a:r>
              <a:rPr lang="en-US" sz="3000" dirty="0" err="1" smtClean="0"/>
              <a:t>Wcache</a:t>
            </a:r>
            <a:r>
              <a:rPr lang="en-US" sz="3000" dirty="0" smtClean="0"/>
              <a:t> client is installed at </a:t>
            </a:r>
            <a:r>
              <a:rPr lang="en-US" sz="3000" dirty="0" smtClean="0">
                <a:solidFill>
                  <a:srgbClr val="FF0000"/>
                </a:solidFill>
              </a:rPr>
              <a:t>/site/bin/</a:t>
            </a:r>
            <a:r>
              <a:rPr lang="en-US" sz="3000" dirty="0" err="1" smtClean="0">
                <a:solidFill>
                  <a:srgbClr val="FF0000"/>
                </a:solidFill>
              </a:rPr>
              <a:t>wcache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File path in argument must starts </a:t>
            </a:r>
            <a:r>
              <a:rPr lang="en-US" sz="3000" dirty="0" smtClean="0">
                <a:solidFill>
                  <a:srgbClr val="FF0000"/>
                </a:solidFill>
              </a:rPr>
              <a:t>/cache/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Wild card in file path is not supported in this version.</a:t>
            </a:r>
          </a:p>
          <a:p>
            <a:r>
              <a:rPr lang="en-US" sz="3000" dirty="0" smtClean="0"/>
              <a:t>If there is any error detected before server performs the work, a text error message will print out.</a:t>
            </a:r>
          </a:p>
          <a:p>
            <a:pPr marL="0" indent="0">
              <a:buNone/>
            </a:pPr>
            <a:r>
              <a:rPr lang="en-US" sz="3000" i="1" dirty="0" smtClean="0"/>
              <a:t>	Error</a:t>
            </a:r>
            <a:r>
              <a:rPr lang="en-US" sz="3000" i="1" dirty="0"/>
              <a:t>: Invalid file /cache/</a:t>
            </a:r>
            <a:r>
              <a:rPr lang="en-US" sz="3000" i="1" dirty="0" err="1"/>
              <a:t>halld</a:t>
            </a:r>
            <a:r>
              <a:rPr lang="en-US" sz="3000" i="1" dirty="0"/>
              <a:t>/</a:t>
            </a:r>
            <a:r>
              <a:rPr lang="en-US" sz="3000" i="1" dirty="0" err="1"/>
              <a:t>bad_file</a:t>
            </a:r>
            <a:r>
              <a:rPr lang="en-US" sz="3000" i="1" dirty="0"/>
              <a:t> (not in /</a:t>
            </a:r>
            <a:r>
              <a:rPr lang="en-US" sz="3000" i="1" dirty="0" err="1"/>
              <a:t>mss</a:t>
            </a:r>
            <a:r>
              <a:rPr lang="en-US" sz="3000" i="1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The arguments, options and return </a:t>
            </a:r>
            <a:r>
              <a:rPr lang="en-US" sz="3000" dirty="0">
                <a:solidFill>
                  <a:srgbClr val="000000"/>
                </a:solidFill>
              </a:rPr>
              <a:t>value </a:t>
            </a:r>
            <a:r>
              <a:rPr lang="en-US" sz="3000" dirty="0" smtClean="0">
                <a:solidFill>
                  <a:srgbClr val="000000"/>
                </a:solidFill>
              </a:rPr>
              <a:t>may </a:t>
            </a:r>
            <a:r>
              <a:rPr lang="en-US" sz="3000" dirty="0">
                <a:solidFill>
                  <a:srgbClr val="000000"/>
                </a:solidFill>
              </a:rPr>
              <a:t>change during next few weeks. Please run ‘</a:t>
            </a:r>
            <a:r>
              <a:rPr lang="en-US" sz="3000" dirty="0" err="1">
                <a:solidFill>
                  <a:srgbClr val="000000"/>
                </a:solidFill>
              </a:rPr>
              <a:t>wcache</a:t>
            </a:r>
            <a:r>
              <a:rPr lang="en-US" sz="3000" dirty="0">
                <a:solidFill>
                  <a:srgbClr val="000000"/>
                </a:solidFill>
              </a:rPr>
              <a:t> –h’ for updated information</a:t>
            </a:r>
            <a:r>
              <a:rPr lang="en-US" sz="3000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109304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</a:t>
            </a:r>
            <a:r>
              <a:rPr lang="en-US" b="1" dirty="0" err="1" smtClean="0"/>
              <a:t>projectInfo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133" y="1485420"/>
            <a:ext cx="7744715" cy="4640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i="1" dirty="0" smtClean="0"/>
              <a:t>/site/bin/</a:t>
            </a:r>
            <a:r>
              <a:rPr lang="en-US" sz="2600" b="1" i="1" dirty="0" err="1" smtClean="0"/>
              <a:t>wcache</a:t>
            </a:r>
            <a:r>
              <a:rPr lang="en-US" sz="2600" b="1" i="1" dirty="0" smtClean="0"/>
              <a:t> </a:t>
            </a:r>
            <a:r>
              <a:rPr lang="en-US" sz="2600" b="1" i="1" dirty="0" err="1"/>
              <a:t>projectInfo</a:t>
            </a:r>
            <a:r>
              <a:rPr lang="en-US" sz="2600" b="1" i="1" dirty="0"/>
              <a:t> </a:t>
            </a:r>
            <a:r>
              <a:rPr lang="en-US" sz="2600" b="1" i="1" dirty="0" err="1"/>
              <a:t>halld</a:t>
            </a:r>
            <a:endParaRPr lang="en-US" sz="2600" b="1" i="1" dirty="0"/>
          </a:p>
          <a:p>
            <a:pPr marL="0" indent="0">
              <a:buNone/>
            </a:pPr>
            <a:r>
              <a:rPr lang="en-US" sz="2400" dirty="0" err="1" smtClean="0"/>
              <a:t>projectName</a:t>
            </a:r>
            <a:r>
              <a:rPr lang="en-US" sz="2400" dirty="0"/>
              <a:t>: </a:t>
            </a:r>
            <a:r>
              <a:rPr lang="en-US" sz="2400" dirty="0" err="1"/>
              <a:t>halld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rootPath</a:t>
            </a:r>
            <a:r>
              <a:rPr lang="en-US" sz="2400" dirty="0"/>
              <a:t>: /cache/</a:t>
            </a:r>
            <a:r>
              <a:rPr lang="en-US" sz="2400" dirty="0" err="1"/>
              <a:t>halld</a:t>
            </a:r>
            <a:r>
              <a:rPr lang="en-US" sz="2400" dirty="0"/>
              <a:t>/</a:t>
            </a:r>
          </a:p>
          <a:p>
            <a:pPr marL="0" indent="0">
              <a:buNone/>
            </a:pPr>
            <a:r>
              <a:rPr lang="en-US" sz="2400" dirty="0"/>
              <a:t>reserved: </a:t>
            </a:r>
            <a:r>
              <a:rPr lang="en-US" sz="2400" dirty="0" smtClean="0"/>
              <a:t>1,000 </a:t>
            </a:r>
            <a:r>
              <a:rPr lang="en-US" sz="2400" dirty="0"/>
              <a:t>GB</a:t>
            </a:r>
          </a:p>
          <a:p>
            <a:pPr marL="0" indent="0">
              <a:buNone/>
            </a:pPr>
            <a:r>
              <a:rPr lang="fi-FI" sz="2400" dirty="0" err="1"/>
              <a:t>quota</a:t>
            </a:r>
            <a:r>
              <a:rPr lang="fi-FI" sz="2400" dirty="0"/>
              <a:t>: </a:t>
            </a:r>
            <a:r>
              <a:rPr lang="fi-FI" sz="2400" dirty="0" smtClean="0"/>
              <a:t>10,000 </a:t>
            </a:r>
            <a:r>
              <a:rPr lang="fi-FI" sz="2400" dirty="0"/>
              <a:t>GB</a:t>
            </a:r>
          </a:p>
          <a:p>
            <a:pPr marL="0" indent="0">
              <a:buNone/>
            </a:pPr>
            <a:r>
              <a:rPr lang="fr-FR" sz="2400" dirty="0" err="1"/>
              <a:t>availablePin</a:t>
            </a:r>
            <a:r>
              <a:rPr lang="fr-FR" sz="2400" dirty="0"/>
              <a:t>: 3,221,225,472,000</a:t>
            </a:r>
          </a:p>
          <a:p>
            <a:pPr marL="0" indent="0">
              <a:buNone/>
            </a:pPr>
            <a:r>
              <a:rPr lang="it-IT" sz="2400" dirty="0" err="1"/>
              <a:t>cached</a:t>
            </a:r>
            <a:r>
              <a:rPr lang="it-IT" sz="2400" dirty="0"/>
              <a:t>: 176,426,721,312</a:t>
            </a:r>
          </a:p>
          <a:p>
            <a:pPr marL="0" indent="0">
              <a:buNone/>
            </a:pPr>
            <a:r>
              <a:rPr lang="it-IT" sz="2400" dirty="0" err="1"/>
              <a:t>pinned</a:t>
            </a:r>
            <a:r>
              <a:rPr lang="it-IT" sz="2400" dirty="0"/>
              <a:t>: 0</a:t>
            </a:r>
          </a:p>
          <a:p>
            <a:pPr marL="0" indent="0">
              <a:buNone/>
            </a:pPr>
            <a:r>
              <a:rPr lang="it-IT" sz="2400" dirty="0" err="1"/>
              <a:t>smallFile</a:t>
            </a:r>
            <a:r>
              <a:rPr lang="it-IT" sz="2400" dirty="0"/>
              <a:t>: </a:t>
            </a:r>
            <a:r>
              <a:rPr lang="it-IT" sz="2400" dirty="0" smtClean="0"/>
              <a:t>0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en-US" sz="2600" b="1" dirty="0" smtClean="0"/>
              <a:t>/</a:t>
            </a:r>
            <a:r>
              <a:rPr lang="en-US" sz="2600" b="1" dirty="0"/>
              <a:t>site/bin/</a:t>
            </a:r>
            <a:r>
              <a:rPr lang="en-US" sz="2600" b="1" dirty="0" err="1"/>
              <a:t>wcache</a:t>
            </a:r>
            <a:r>
              <a:rPr lang="en-US" sz="2600" b="1" dirty="0"/>
              <a:t> </a:t>
            </a:r>
            <a:r>
              <a:rPr lang="en-US" sz="2600" b="1" dirty="0" err="1"/>
              <a:t>projectInfo</a:t>
            </a:r>
            <a:r>
              <a:rPr lang="en-US" sz="2600" b="1" dirty="0"/>
              <a:t> hall</a:t>
            </a:r>
          </a:p>
          <a:p>
            <a:pPr marL="0" indent="0">
              <a:buNone/>
            </a:pPr>
            <a:r>
              <a:rPr lang="en-US" sz="2600" dirty="0" smtClean="0"/>
              <a:t>Error: Invalid </a:t>
            </a:r>
            <a:r>
              <a:rPr lang="en-US" sz="2600" dirty="0"/>
              <a:t>project name 'hall'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2502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865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618"/>
            <a:ext cx="8229600" cy="5221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wcache</a:t>
            </a:r>
            <a:r>
              <a:rPr lang="en-US" sz="2800" b="1" dirty="0" smtClean="0"/>
              <a:t> </a:t>
            </a:r>
            <a:r>
              <a:rPr lang="en-US" sz="2800" b="1" dirty="0"/>
              <a:t>get /cache/junk/grid13.tar /cache/</a:t>
            </a:r>
            <a:r>
              <a:rPr lang="en-US" sz="2800" b="1" dirty="0" err="1"/>
              <a:t>halld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good_file</a:t>
            </a:r>
            <a:endParaRPr lang="en-US" sz="2800" b="1" dirty="0"/>
          </a:p>
          <a:p>
            <a:pPr marL="0" indent="0">
              <a:buNone/>
            </a:pPr>
            <a:r>
              <a:rPr lang="en-US" sz="2800" i="1" dirty="0"/>
              <a:t>Error: no permission to create /cache/</a:t>
            </a:r>
            <a:r>
              <a:rPr lang="en-US" sz="2800" i="1" dirty="0" err="1"/>
              <a:t>halld</a:t>
            </a:r>
            <a:r>
              <a:rPr lang="en-US" sz="2800" i="1" dirty="0" smtClean="0"/>
              <a:t>/</a:t>
            </a:r>
            <a:r>
              <a:rPr lang="en-US" sz="2800" i="1" dirty="0" err="1" smtClean="0"/>
              <a:t>good_file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err="1" smtClean="0"/>
              <a:t>wcache</a:t>
            </a:r>
            <a:r>
              <a:rPr lang="en-US" sz="2800" b="1" dirty="0" smtClean="0"/>
              <a:t> </a:t>
            </a:r>
            <a:r>
              <a:rPr lang="en-US" sz="2800" b="1" dirty="0"/>
              <a:t>get /cache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halld</a:t>
            </a:r>
            <a:r>
              <a:rPr lang="en-US" sz="2800" b="1" dirty="0" smtClean="0"/>
              <a:t>/</a:t>
            </a:r>
            <a:r>
              <a:rPr lang="en-US" sz="2800" b="1" dirty="0" err="1"/>
              <a:t>bad_file</a:t>
            </a:r>
            <a:r>
              <a:rPr lang="en-US" sz="2800" b="1" dirty="0"/>
              <a:t> </a:t>
            </a:r>
            <a:r>
              <a:rPr lang="en-US" sz="2800" b="1" dirty="0" smtClean="0"/>
              <a:t> /</a:t>
            </a:r>
            <a:r>
              <a:rPr lang="en-US" sz="2800" b="1" dirty="0"/>
              <a:t>cache/junk/grid3.tar</a:t>
            </a:r>
          </a:p>
          <a:p>
            <a:pPr marL="0" indent="0">
              <a:buNone/>
            </a:pPr>
            <a:r>
              <a:rPr lang="en-US" sz="2800" dirty="0"/>
              <a:t>Error: Invalid file /cache</a:t>
            </a:r>
            <a:r>
              <a:rPr lang="en-US" sz="2800" dirty="0" smtClean="0"/>
              <a:t>/</a:t>
            </a:r>
            <a:r>
              <a:rPr lang="en-US" sz="2800" dirty="0" err="1" smtClean="0"/>
              <a:t>halld</a:t>
            </a:r>
            <a:r>
              <a:rPr lang="en-US" sz="2800" dirty="0" smtClean="0"/>
              <a:t>/</a:t>
            </a:r>
            <a:r>
              <a:rPr lang="en-US" sz="2800" dirty="0" err="1" smtClean="0"/>
              <a:t>bad_file</a:t>
            </a:r>
            <a:r>
              <a:rPr lang="en-US" sz="2800" dirty="0" smtClean="0"/>
              <a:t> </a:t>
            </a:r>
            <a:r>
              <a:rPr lang="en-US" sz="2800" dirty="0"/>
              <a:t>(not in /</a:t>
            </a:r>
            <a:r>
              <a:rPr lang="en-US" sz="2800" dirty="0" err="1"/>
              <a:t>mss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r>
              <a:rPr lang="en-US" sz="2800" b="1" dirty="0" err="1"/>
              <a:t>wcache</a:t>
            </a:r>
            <a:r>
              <a:rPr lang="en-US" sz="2800" b="1" dirty="0"/>
              <a:t> get /cache/junk/123 /cache/junk/2316.lime</a:t>
            </a:r>
          </a:p>
          <a:p>
            <a:pPr marL="0" indent="0">
              <a:buNone/>
            </a:pPr>
            <a:r>
              <a:rPr lang="en-US" sz="2800" dirty="0"/>
              <a:t>g</a:t>
            </a:r>
            <a:r>
              <a:rPr lang="en-US" sz="2800" dirty="0" smtClean="0"/>
              <a:t>et request: 23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</a:t>
            </a:r>
            <a:r>
              <a:rPr lang="en-US" sz="2800" dirty="0" smtClean="0"/>
              <a:t>tatus: pending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/cache/junk/123 -&gt; fail (not in tape library)</a:t>
            </a:r>
          </a:p>
          <a:p>
            <a:pPr marL="0" indent="0">
              <a:buNone/>
            </a:pPr>
            <a:r>
              <a:rPr lang="en-US" sz="2800" dirty="0"/>
              <a:t>/cache/junk/2316.lime -&gt; </a:t>
            </a:r>
            <a:r>
              <a:rPr lang="en-US" sz="2800" dirty="0" smtClean="0"/>
              <a:t>pending</a:t>
            </a: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33680" y="4025489"/>
            <a:ext cx="232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5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6854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744"/>
            <a:ext cx="8229600" cy="48264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Since /cache/</a:t>
            </a:r>
            <a:r>
              <a:rPr lang="en-US" sz="2800" dirty="0" err="1" smtClean="0"/>
              <a:t>halld</a:t>
            </a:r>
            <a:r>
              <a:rPr lang="en-US" sz="2800" dirty="0" smtClean="0"/>
              <a:t> maps to /</a:t>
            </a:r>
            <a:r>
              <a:rPr lang="en-US" sz="2800" dirty="0" err="1" smtClean="0"/>
              <a:t>mss</a:t>
            </a:r>
            <a:r>
              <a:rPr lang="en-US" sz="2800" dirty="0" smtClean="0"/>
              <a:t>/</a:t>
            </a:r>
            <a:r>
              <a:rPr lang="en-US" sz="2800" dirty="0" err="1" smtClean="0"/>
              <a:t>halld</a:t>
            </a:r>
            <a:r>
              <a:rPr lang="en-US" sz="2800" dirty="0" smtClean="0"/>
              <a:t>. User can get any file under /</a:t>
            </a:r>
            <a:r>
              <a:rPr lang="en-US" sz="2800" dirty="0" err="1" smtClean="0"/>
              <a:t>mss</a:t>
            </a:r>
            <a:r>
              <a:rPr lang="en-US" sz="2800" dirty="0" smtClean="0"/>
              <a:t>/</a:t>
            </a:r>
            <a:r>
              <a:rPr lang="en-US" sz="2800" dirty="0" err="1" smtClean="0"/>
              <a:t>halld</a:t>
            </a:r>
            <a:r>
              <a:rPr lang="en-US" sz="2800" dirty="0" smtClean="0"/>
              <a:t>. But file path must starts with /cache/</a:t>
            </a:r>
            <a:r>
              <a:rPr lang="en-US" sz="2800" dirty="0" err="1" smtClean="0"/>
              <a:t>halld</a:t>
            </a:r>
            <a:r>
              <a:rPr lang="en-US" sz="2800" dirty="0" smtClean="0"/>
              <a:t>/… (not /</a:t>
            </a:r>
            <a:r>
              <a:rPr lang="en-US" sz="2800" dirty="0" err="1" smtClean="0"/>
              <a:t>mss</a:t>
            </a:r>
            <a:r>
              <a:rPr lang="en-US" sz="2800" dirty="0" smtClean="0"/>
              <a:t>/</a:t>
            </a:r>
            <a:r>
              <a:rPr lang="en-US" sz="2800" dirty="0" err="1" smtClean="0"/>
              <a:t>halld</a:t>
            </a:r>
            <a:r>
              <a:rPr lang="en-US" sz="2800" dirty="0" smtClean="0"/>
              <a:t>/…).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1700" i="1" dirty="0" err="1"/>
              <a:t>l</a:t>
            </a:r>
            <a:r>
              <a:rPr lang="en-US" sz="1700" i="1" dirty="0" err="1" smtClean="0"/>
              <a:t>s</a:t>
            </a:r>
            <a:r>
              <a:rPr lang="en-US" sz="1700" i="1" dirty="0" smtClean="0"/>
              <a:t> </a:t>
            </a:r>
            <a:r>
              <a:rPr lang="en-US" sz="1700" i="1" dirty="0"/>
              <a:t>/</a:t>
            </a:r>
            <a:r>
              <a:rPr lang="en-US" sz="1700" i="1" dirty="0" err="1"/>
              <a:t>mss</a:t>
            </a:r>
            <a:r>
              <a:rPr lang="en-US" sz="1700" i="1" dirty="0"/>
              <a:t>/</a:t>
            </a:r>
            <a:r>
              <a:rPr lang="en-US" sz="1700" i="1" dirty="0" err="1"/>
              <a:t>halld</a:t>
            </a:r>
            <a:r>
              <a:rPr lang="en-US" sz="1700" i="1" dirty="0"/>
              <a:t>/</a:t>
            </a:r>
            <a:r>
              <a:rPr lang="en-US" sz="1700" i="1" dirty="0" err="1"/>
              <a:t>halld</a:t>
            </a:r>
            <a:r>
              <a:rPr lang="en-US" sz="1700" i="1" dirty="0"/>
              <a:t>-scratch</a:t>
            </a:r>
            <a:r>
              <a:rPr lang="en-US" sz="1700" i="1" dirty="0" smtClean="0"/>
              <a:t>/</a:t>
            </a:r>
            <a:r>
              <a:rPr lang="en-US" sz="1700" i="1" dirty="0" err="1" smtClean="0"/>
              <a:t>hdops</a:t>
            </a:r>
            <a:endParaRPr lang="en-US" sz="1700" i="1" dirty="0"/>
          </a:p>
          <a:p>
            <a:pPr marL="0" indent="0">
              <a:buNone/>
            </a:pPr>
            <a:r>
              <a:rPr lang="hu-HU" sz="1800" dirty="0"/>
              <a:t>bigfile2                 et2evio_000000.evio.001  et2evio_000000.evio.003  et2evio_000000.evio.005  et2evio_000000.evio.007  et2evio_000000.evio.009</a:t>
            </a:r>
          </a:p>
          <a:p>
            <a:pPr marL="0" indent="0">
              <a:buNone/>
            </a:pPr>
            <a:r>
              <a:rPr lang="hu-HU" sz="1800" dirty="0"/>
              <a:t>et2evio_000000.evio.000  et2evio_000000.evio.002  et2evio_000000.evio.004  et2evio_000000.evio.006  et2evio_000000.evio.008  et2evio_000000.evio.</a:t>
            </a:r>
            <a:r>
              <a:rPr lang="hu-HU" sz="1800" dirty="0" smtClean="0"/>
              <a:t>011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en-US" sz="2400" i="1" dirty="0" err="1" smtClean="0"/>
              <a:t>Wcache</a:t>
            </a:r>
            <a:r>
              <a:rPr lang="en-US" sz="2400" i="1" dirty="0" smtClean="0"/>
              <a:t> get /cache/</a:t>
            </a:r>
            <a:r>
              <a:rPr lang="en-US" sz="2400" i="1" dirty="0" err="1" smtClean="0"/>
              <a:t>halld</a:t>
            </a:r>
            <a:r>
              <a:rPr lang="en-US" sz="2400" i="1" dirty="0"/>
              <a:t>/</a:t>
            </a:r>
            <a:r>
              <a:rPr lang="en-US" sz="2400" i="1" dirty="0" err="1"/>
              <a:t>halld</a:t>
            </a:r>
            <a:r>
              <a:rPr lang="en-US" sz="2400" i="1" dirty="0"/>
              <a:t>-</a:t>
            </a:r>
            <a:r>
              <a:rPr lang="en-US" sz="2400" i="1" dirty="0" smtClean="0"/>
              <a:t>scratch/</a:t>
            </a:r>
            <a:r>
              <a:rPr lang="en-US" sz="2400" i="1" dirty="0" err="1" smtClean="0"/>
              <a:t>hdops</a:t>
            </a:r>
            <a:r>
              <a:rPr lang="en-US" sz="2400" i="1" dirty="0" smtClean="0"/>
              <a:t>/</a:t>
            </a:r>
            <a:r>
              <a:rPr lang="hu-HU" sz="2400" dirty="0"/>
              <a:t>bigfile2</a:t>
            </a:r>
            <a:endParaRPr lang="en-US" sz="2400" i="1" dirty="0"/>
          </a:p>
          <a:p>
            <a:pPr marL="0" indent="0">
              <a:buNone/>
            </a:pPr>
            <a:endParaRPr lang="en-US" sz="1700" i="1" dirty="0" smtClean="0"/>
          </a:p>
          <a:p>
            <a:pPr marL="0" indent="0">
              <a:buNone/>
            </a:pPr>
            <a:r>
              <a:rPr lang="en-US" sz="2200" dirty="0"/>
              <a:t>U</a:t>
            </a:r>
            <a:r>
              <a:rPr lang="en-US" sz="2200" dirty="0" smtClean="0"/>
              <a:t>ser </a:t>
            </a:r>
            <a:r>
              <a:rPr lang="en-US" sz="2200" dirty="0"/>
              <a:t>must </a:t>
            </a:r>
            <a:r>
              <a:rPr lang="en-US" sz="2200" dirty="0">
                <a:solidFill>
                  <a:srgbClr val="FF0000"/>
                </a:solidFill>
              </a:rPr>
              <a:t>creates all parent directories</a:t>
            </a:r>
            <a:r>
              <a:rPr lang="en-US" sz="2200" dirty="0"/>
              <a:t> before run ‘</a:t>
            </a:r>
            <a:r>
              <a:rPr lang="en-US" sz="2200" dirty="0" err="1"/>
              <a:t>wcache</a:t>
            </a:r>
            <a:r>
              <a:rPr lang="en-US" sz="2200" dirty="0"/>
              <a:t> get’</a:t>
            </a:r>
            <a:r>
              <a:rPr lang="en-US" sz="2200" dirty="0" smtClean="0"/>
              <a:t>. If /cache/</a:t>
            </a:r>
            <a:r>
              <a:rPr lang="en-US" sz="2200" dirty="0" err="1" smtClean="0"/>
              <a:t>halld</a:t>
            </a:r>
            <a:r>
              <a:rPr lang="en-US" sz="2200" dirty="0" smtClean="0"/>
              <a:t>/</a:t>
            </a:r>
            <a:r>
              <a:rPr lang="en-US" sz="2200" dirty="0" err="1" smtClean="0"/>
              <a:t>halld</a:t>
            </a:r>
            <a:r>
              <a:rPr lang="en-US" sz="2200" dirty="0" smtClean="0"/>
              <a:t>-scratch/</a:t>
            </a:r>
            <a:r>
              <a:rPr lang="en-US" sz="2200" dirty="0" err="1" smtClean="0"/>
              <a:t>hdops</a:t>
            </a:r>
            <a:r>
              <a:rPr lang="en-US" sz="2200" dirty="0"/>
              <a:t> </a:t>
            </a:r>
            <a:r>
              <a:rPr lang="en-US" sz="2200" dirty="0" smtClean="0"/>
              <a:t>doesn’t exist, create all directories with correct group permission first.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061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865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618"/>
            <a:ext cx="8229600" cy="5222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err="1" smtClean="0"/>
              <a:t>wcache</a:t>
            </a:r>
            <a:r>
              <a:rPr lang="en-US" sz="2200" b="1" dirty="0" smtClean="0"/>
              <a:t> </a:t>
            </a:r>
            <a:r>
              <a:rPr lang="en-US" sz="2200" b="1" dirty="0"/>
              <a:t>put </a:t>
            </a:r>
            <a:r>
              <a:rPr lang="en-US" sz="2200" b="1" dirty="0" smtClean="0"/>
              <a:t>/</a:t>
            </a:r>
            <a:r>
              <a:rPr lang="en-US" sz="2200" b="1" dirty="0"/>
              <a:t>cache/junk/2316.</a:t>
            </a:r>
            <a:r>
              <a:rPr lang="en-US" sz="2200" b="1" dirty="0" smtClean="0"/>
              <a:t>lime </a:t>
            </a:r>
            <a:r>
              <a:rPr lang="en-US" sz="2200" b="1" dirty="0"/>
              <a:t>/cache/junk/1234.lime </a:t>
            </a:r>
          </a:p>
          <a:p>
            <a:pPr marL="0" indent="0">
              <a:buNone/>
            </a:pPr>
            <a:r>
              <a:rPr lang="en-US" sz="2200" dirty="0"/>
              <a:t>Error: /cache/junk</a:t>
            </a:r>
            <a:r>
              <a:rPr lang="en-US" sz="2200" dirty="0" smtClean="0"/>
              <a:t>/1234.lime </a:t>
            </a:r>
            <a:r>
              <a:rPr lang="en-US" sz="2200" dirty="0"/>
              <a:t>doesn't exist in cache </a:t>
            </a:r>
            <a:r>
              <a:rPr lang="en-US" sz="2200" dirty="0" smtClean="0"/>
              <a:t>disk</a:t>
            </a:r>
          </a:p>
          <a:p>
            <a:pPr marL="0" indent="0">
              <a:buNone/>
            </a:pPr>
            <a:endParaRPr lang="en-US" sz="2200" i="1" dirty="0" smtClean="0"/>
          </a:p>
          <a:p>
            <a:pPr marL="0" indent="0">
              <a:buNone/>
            </a:pPr>
            <a:r>
              <a:rPr lang="en-US" sz="2400" b="1" dirty="0" err="1" smtClean="0"/>
              <a:t>wcache</a:t>
            </a:r>
            <a:r>
              <a:rPr lang="en-US" sz="2400" b="1" dirty="0" smtClean="0"/>
              <a:t> </a:t>
            </a:r>
            <a:r>
              <a:rPr lang="en-US" sz="2400" b="1" dirty="0"/>
              <a:t>put /cache/junk/2324.lime</a:t>
            </a:r>
          </a:p>
          <a:p>
            <a:pPr marL="0" indent="0">
              <a:buNone/>
            </a:pPr>
            <a:r>
              <a:rPr lang="en-US" sz="2400" dirty="0"/>
              <a:t>put request: -1</a:t>
            </a:r>
          </a:p>
          <a:p>
            <a:pPr marL="0" indent="0">
              <a:buNone/>
            </a:pPr>
            <a:r>
              <a:rPr lang="en-US" sz="2400" dirty="0"/>
              <a:t>status: done</a:t>
            </a:r>
          </a:p>
          <a:p>
            <a:pPr marL="0" indent="0">
              <a:buNone/>
            </a:pPr>
            <a:r>
              <a:rPr lang="en-US" sz="2400" dirty="0"/>
              <a:t>/cache/junk/2324.lime -&gt; done (file already in </a:t>
            </a:r>
            <a:r>
              <a:rPr lang="en-US" sz="2400" dirty="0" err="1"/>
              <a:t>mss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b="1" dirty="0" err="1" smtClean="0"/>
              <a:t>wcache</a:t>
            </a:r>
            <a:r>
              <a:rPr lang="en-US" sz="2400" b="1" dirty="0" smtClean="0"/>
              <a:t> </a:t>
            </a:r>
            <a:r>
              <a:rPr lang="en-US" sz="2400" b="1" dirty="0"/>
              <a:t>put /cache/junk/2324.lime /cache/junk/2316.lime.save -d</a:t>
            </a:r>
          </a:p>
          <a:p>
            <a:pPr marL="0" indent="0">
              <a:buNone/>
            </a:pPr>
            <a:r>
              <a:rPr lang="en-US" sz="2200" dirty="0"/>
              <a:t>put request: 46</a:t>
            </a:r>
          </a:p>
          <a:p>
            <a:pPr marL="0" indent="0">
              <a:buNone/>
            </a:pPr>
            <a:r>
              <a:rPr lang="en-US" sz="2200" dirty="0"/>
              <a:t>status: pending</a:t>
            </a:r>
          </a:p>
          <a:p>
            <a:pPr marL="0" indent="0">
              <a:buNone/>
            </a:pPr>
            <a:r>
              <a:rPr lang="en-US" sz="2200" dirty="0"/>
              <a:t>/cache/junk/2324.lime -&gt; done (file already in </a:t>
            </a:r>
            <a:r>
              <a:rPr lang="en-US" sz="2200" dirty="0" err="1"/>
              <a:t>mss</a:t>
            </a:r>
            <a:r>
              <a:rPr lang="en-US" sz="2200" dirty="0"/>
              <a:t>) (will be deleted from disk soon)</a:t>
            </a:r>
          </a:p>
          <a:p>
            <a:pPr marL="0" indent="0">
              <a:buNone/>
            </a:pPr>
            <a:r>
              <a:rPr lang="en-US" sz="2200" dirty="0"/>
              <a:t>/cache/junk/2316.lime.save -&gt; pending (will be deleted from disk after put finish)</a:t>
            </a:r>
            <a:endParaRPr lang="en-US" sz="2200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4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6854"/>
          </a:xfrm>
        </p:spPr>
        <p:txBody>
          <a:bodyPr/>
          <a:lstStyle/>
          <a:p>
            <a:r>
              <a:rPr lang="en-US" b="1" dirty="0" err="1" smtClean="0"/>
              <a:t>Wcache</a:t>
            </a:r>
            <a:r>
              <a:rPr lang="en-US" b="1" dirty="0" smtClean="0"/>
              <a:t> </a:t>
            </a:r>
            <a:r>
              <a:rPr lang="en-US" b="1" dirty="0" err="1" smtClean="0"/>
              <a:t>pendingR</a:t>
            </a:r>
            <a:r>
              <a:rPr lang="en-US" b="1" dirty="0" err="1" smtClean="0"/>
              <a:t>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43" y="1203191"/>
            <a:ext cx="4080209" cy="5078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/</a:t>
            </a:r>
            <a:r>
              <a:rPr lang="en-US" sz="1800" b="1" dirty="0">
                <a:solidFill>
                  <a:srgbClr val="000000"/>
                </a:solidFill>
              </a:rPr>
              <a:t>site/bin/</a:t>
            </a:r>
            <a:r>
              <a:rPr lang="en-US" sz="1800" b="1" dirty="0" err="1">
                <a:solidFill>
                  <a:srgbClr val="000000"/>
                </a:solidFill>
              </a:rPr>
              <a:t>wcache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pendingRequest</a:t>
            </a: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get request: 37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user: </a:t>
            </a:r>
            <a:r>
              <a:rPr lang="en-US" sz="1800" dirty="0" err="1"/>
              <a:t>ychen</a:t>
            </a: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status: pending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/cache/junk/57262.A16 -&gt; pending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/cache/junk/57262.A16.f -&gt; pending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get request: 38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user: </a:t>
            </a:r>
            <a:r>
              <a:rPr lang="en-US" sz="1800" dirty="0" err="1"/>
              <a:t>ychen</a:t>
            </a: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status: pending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/cache/junk/2316.lime -&gt; pending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put request: 41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user: </a:t>
            </a:r>
            <a:r>
              <a:rPr lang="en-US" sz="1800" dirty="0" err="1"/>
              <a:t>ychen</a:t>
            </a: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status: pending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/cache/junk/2316.lime.save -&gt; pending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671688" y="1203191"/>
            <a:ext cx="391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wcache</a:t>
            </a:r>
            <a:r>
              <a:rPr lang="en-US" b="1" dirty="0" smtClean="0"/>
              <a:t> </a:t>
            </a:r>
            <a:r>
              <a:rPr lang="en-US" b="1" dirty="0" err="1"/>
              <a:t>pendingRequest</a:t>
            </a:r>
            <a:r>
              <a:rPr lang="en-US" b="1" dirty="0"/>
              <a:t> -u </a:t>
            </a:r>
            <a:r>
              <a:rPr lang="en-US" b="1" dirty="0" err="1"/>
              <a:t>chen</a:t>
            </a:r>
            <a:endParaRPr lang="en-US" b="1" dirty="0"/>
          </a:p>
          <a:p>
            <a:r>
              <a:rPr lang="en-US" dirty="0" err="1"/>
              <a:t>chen</a:t>
            </a:r>
            <a:r>
              <a:rPr lang="en-US" dirty="0"/>
              <a:t> has no pending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36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6854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</a:t>
            </a:r>
            <a:r>
              <a:rPr lang="en-US" b="1" dirty="0" err="1" smtClean="0"/>
              <a:t>requestStatus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464" y="1203191"/>
            <a:ext cx="7519721" cy="48289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/site/bin/</a:t>
            </a:r>
            <a:r>
              <a:rPr lang="en-US" sz="2400" b="1" dirty="0" err="1"/>
              <a:t>wcache</a:t>
            </a:r>
            <a:r>
              <a:rPr lang="en-US" sz="2400" b="1" dirty="0"/>
              <a:t> </a:t>
            </a:r>
            <a:r>
              <a:rPr lang="en-US" sz="2400" b="1" dirty="0" err="1"/>
              <a:t>requestStatus</a:t>
            </a:r>
            <a:r>
              <a:rPr lang="en-US" sz="2400" b="1" dirty="0"/>
              <a:t> 37</a:t>
            </a:r>
          </a:p>
          <a:p>
            <a:pPr marL="0" indent="0">
              <a:buNone/>
            </a:pPr>
            <a:r>
              <a:rPr lang="en-US" sz="2400" dirty="0"/>
              <a:t>get request: 37</a:t>
            </a:r>
          </a:p>
          <a:p>
            <a:pPr marL="0" indent="0">
              <a:buNone/>
            </a:pPr>
            <a:r>
              <a:rPr lang="en-US" sz="2400" dirty="0"/>
              <a:t>user: </a:t>
            </a:r>
            <a:r>
              <a:rPr lang="en-US" sz="2400" dirty="0" err="1"/>
              <a:t>ychen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status: pending</a:t>
            </a:r>
          </a:p>
          <a:p>
            <a:pPr marL="0" indent="0">
              <a:buNone/>
            </a:pPr>
            <a:r>
              <a:rPr lang="en-US" sz="2400" dirty="0"/>
              <a:t>/cache/junk/57262.A16 -&gt; pending</a:t>
            </a:r>
          </a:p>
          <a:p>
            <a:pPr marL="0" indent="0">
              <a:buNone/>
            </a:pPr>
            <a:r>
              <a:rPr lang="en-US" sz="2400" dirty="0"/>
              <a:t>/cache/junk/57262.A16.f -&gt; </a:t>
            </a:r>
            <a:r>
              <a:rPr lang="en-US" sz="2400" dirty="0" smtClean="0"/>
              <a:t>pending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/</a:t>
            </a:r>
            <a:r>
              <a:rPr lang="en-US" sz="2400" b="1" dirty="0"/>
              <a:t>site/bin/</a:t>
            </a:r>
            <a:r>
              <a:rPr lang="en-US" sz="2400" b="1" dirty="0" err="1"/>
              <a:t>wcache</a:t>
            </a:r>
            <a:r>
              <a:rPr lang="en-US" sz="2400" b="1" dirty="0"/>
              <a:t> </a:t>
            </a:r>
            <a:r>
              <a:rPr lang="en-US" sz="2400" b="1" dirty="0" err="1"/>
              <a:t>requestStatus</a:t>
            </a:r>
            <a:r>
              <a:rPr lang="en-US" sz="2400" b="1" dirty="0"/>
              <a:t> 230</a:t>
            </a:r>
          </a:p>
          <a:p>
            <a:pPr marL="0" indent="0">
              <a:buNone/>
            </a:pPr>
            <a:r>
              <a:rPr lang="en-US" sz="2400" dirty="0"/>
              <a:t>Error: Invalid request index '230'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4625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9427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pin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98"/>
            <a:ext cx="8229600" cy="4811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wcache</a:t>
            </a:r>
            <a:r>
              <a:rPr lang="en-US" sz="2400" b="1" dirty="0" smtClean="0"/>
              <a:t> </a:t>
            </a:r>
            <a:r>
              <a:rPr lang="en-US" sz="2400" b="1" dirty="0"/>
              <a:t>pin /cache/junk/2324.</a:t>
            </a:r>
            <a:r>
              <a:rPr lang="en-US" sz="2400" b="1" dirty="0" smtClean="0"/>
              <a:t>lime </a:t>
            </a:r>
            <a:r>
              <a:rPr lang="en-US" sz="2400" b="1" dirty="0"/>
              <a:t>/cache/junk/2316.lime.save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/cache/junk/2324.</a:t>
            </a:r>
            <a:r>
              <a:rPr lang="en-US" sz="2400" dirty="0" smtClean="0"/>
              <a:t>lime -&gt; success </a:t>
            </a:r>
            <a:r>
              <a:rPr lang="en-US" sz="2400" dirty="0"/>
              <a:t>(pinned for 7 days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/cache/junk/</a:t>
            </a:r>
            <a:r>
              <a:rPr lang="en-US" sz="2400" dirty="0" smtClean="0"/>
              <a:t>2316.lime.save </a:t>
            </a:r>
            <a:r>
              <a:rPr lang="en-US" sz="2400" dirty="0"/>
              <a:t>-&gt; success (pinned for 7 days)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wcache</a:t>
            </a:r>
            <a:r>
              <a:rPr lang="en-US" sz="2400" b="1" dirty="0" smtClean="0"/>
              <a:t> </a:t>
            </a:r>
            <a:r>
              <a:rPr lang="en-US" sz="2400" b="1" dirty="0"/>
              <a:t>pin -D 12 </a:t>
            </a:r>
            <a:r>
              <a:rPr lang="en-US" sz="2400" b="1" dirty="0" smtClean="0"/>
              <a:t>/</a:t>
            </a:r>
            <a:r>
              <a:rPr lang="en-US" sz="2400" b="1" dirty="0"/>
              <a:t>cache/junk/2316.lime.save</a:t>
            </a:r>
          </a:p>
          <a:p>
            <a:pPr marL="0" indent="0">
              <a:buNone/>
            </a:pPr>
            <a:r>
              <a:rPr lang="en-US" sz="2400" dirty="0" smtClean="0"/>
              <a:t>/</a:t>
            </a:r>
            <a:r>
              <a:rPr lang="en-US" sz="2400" dirty="0"/>
              <a:t>cache/junk/2316.</a:t>
            </a:r>
            <a:r>
              <a:rPr lang="en-US" sz="2400" dirty="0" smtClean="0"/>
              <a:t>lime.save -&gt; </a:t>
            </a:r>
            <a:r>
              <a:rPr lang="en-US" sz="2400" dirty="0"/>
              <a:t>success (pinned for 12 days)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1267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844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</a:t>
            </a:r>
            <a:r>
              <a:rPr lang="en-US" b="1" dirty="0" err="1" smtClean="0"/>
              <a:t>pinStatus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180"/>
            <a:ext cx="8440176" cy="4870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/site/bin/</a:t>
            </a:r>
            <a:r>
              <a:rPr lang="en-US" sz="2800" b="1" dirty="0" err="1" smtClean="0"/>
              <a:t>wcache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pinInfo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ychen</a:t>
            </a:r>
            <a:r>
              <a:rPr lang="en-US" sz="2400" dirty="0" smtClean="0"/>
              <a:t> </a:t>
            </a:r>
            <a:r>
              <a:rPr lang="en-US" sz="2400" dirty="0"/>
              <a:t>pin 3 </a:t>
            </a:r>
            <a:r>
              <a:rPr lang="en-US" sz="2400" dirty="0" smtClean="0"/>
              <a:t>files and last </a:t>
            </a:r>
            <a:r>
              <a:rPr lang="en-US" sz="2400" dirty="0"/>
              <a:t>3 </a:t>
            </a:r>
            <a:r>
              <a:rPr lang="en-US" sz="2400" dirty="0" smtClean="0"/>
              <a:t>pins: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/cache/junk/</a:t>
            </a:r>
            <a:r>
              <a:rPr lang="en-US" sz="2400" dirty="0" smtClean="0"/>
              <a:t>szsc_cfg_2324</a:t>
            </a:r>
            <a:r>
              <a:rPr lang="en-US" sz="2400" dirty="0"/>
              <a:t>.lime pinned at 2015-03-17 10:54:06.0 for 4 days</a:t>
            </a:r>
          </a:p>
          <a:p>
            <a:pPr marL="0" indent="0">
              <a:buNone/>
            </a:pPr>
            <a:r>
              <a:rPr lang="en-US" sz="2400" dirty="0"/>
              <a:t>/cache/junk/2316.lime pinned at 2015-03-17 10:54:06.0 for 4 days</a:t>
            </a:r>
          </a:p>
          <a:p>
            <a:pPr marL="0" indent="0">
              <a:buNone/>
            </a:pPr>
            <a:r>
              <a:rPr lang="en-US" sz="2400" dirty="0"/>
              <a:t>/cache/junk/2324.lime pinned at 2015-03-16 10:57:56.0 for 10 </a:t>
            </a:r>
            <a:r>
              <a:rPr lang="en-US" sz="2400" dirty="0" smtClean="0"/>
              <a:t>days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800" b="1" dirty="0"/>
              <a:t>/site/bin/</a:t>
            </a:r>
            <a:r>
              <a:rPr lang="en-US" sz="2800" b="1" dirty="0" err="1"/>
              <a:t>wcache</a:t>
            </a:r>
            <a:r>
              <a:rPr lang="en-US" sz="2800" b="1" dirty="0"/>
              <a:t> </a:t>
            </a:r>
            <a:r>
              <a:rPr lang="en-US" sz="2800" b="1" dirty="0" err="1"/>
              <a:t>pinInfo</a:t>
            </a:r>
            <a:r>
              <a:rPr lang="en-US" sz="2800" b="1" dirty="0"/>
              <a:t> -u </a:t>
            </a:r>
            <a:r>
              <a:rPr lang="en-US" sz="2800" b="1" dirty="0" err="1"/>
              <a:t>chen</a:t>
            </a:r>
            <a:endParaRPr lang="en-US" sz="2800" b="1" dirty="0"/>
          </a:p>
          <a:p>
            <a:pPr marL="0" indent="0">
              <a:buNone/>
            </a:pPr>
            <a:r>
              <a:rPr lang="en-US" sz="2400" dirty="0" err="1"/>
              <a:t>chen</a:t>
            </a:r>
            <a:r>
              <a:rPr lang="en-US" sz="2400" dirty="0"/>
              <a:t> has no pin.</a:t>
            </a:r>
          </a:p>
          <a:p>
            <a:pPr marL="0" indent="0">
              <a:buNone/>
            </a:pP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4182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5105"/>
          </a:xfrm>
        </p:spPr>
        <p:txBody>
          <a:bodyPr/>
          <a:lstStyle/>
          <a:p>
            <a:r>
              <a:rPr lang="en-US" b="1" dirty="0"/>
              <a:t>Write-through </a:t>
            </a:r>
            <a:r>
              <a:rPr lang="en-US" b="1" dirty="0" smtClean="0"/>
              <a:t>Cache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160"/>
            <a:ext cx="8229600" cy="47670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File </a:t>
            </a:r>
            <a:r>
              <a:rPr lang="en-US" dirty="0" smtClean="0"/>
              <a:t>system Mount point: </a:t>
            </a:r>
          </a:p>
          <a:p>
            <a:pPr lvl="1"/>
            <a:r>
              <a:rPr lang="en-US" sz="2600" dirty="0" smtClean="0"/>
              <a:t>/cache/</a:t>
            </a:r>
            <a:r>
              <a:rPr lang="en-US" sz="2600" dirty="0" err="1" smtClean="0"/>
              <a:t>halld</a:t>
            </a:r>
            <a:r>
              <a:rPr lang="en-US" sz="2600" dirty="0" smtClean="0"/>
              <a:t>       </a:t>
            </a:r>
            <a:r>
              <a:rPr lang="en-US" sz="2200" i="1" dirty="0" smtClean="0"/>
              <a:t>(read-only cache system: /cache/</a:t>
            </a:r>
            <a:r>
              <a:rPr lang="en-US" sz="2200" i="1" dirty="0" err="1" smtClean="0"/>
              <a:t>mss</a:t>
            </a:r>
            <a:r>
              <a:rPr lang="en-US" sz="2200" i="1" dirty="0" smtClean="0"/>
              <a:t>/</a:t>
            </a:r>
            <a:r>
              <a:rPr lang="en-US" sz="2200" i="1" dirty="0" err="1" smtClean="0"/>
              <a:t>halld</a:t>
            </a:r>
            <a:r>
              <a:rPr lang="en-US" sz="2200" i="1" dirty="0" smtClean="0"/>
              <a:t>)</a:t>
            </a:r>
          </a:p>
          <a:p>
            <a:r>
              <a:rPr lang="en-US" sz="3500" dirty="0"/>
              <a:t>Permission:</a:t>
            </a:r>
          </a:p>
          <a:p>
            <a:pPr lvl="1"/>
            <a:r>
              <a:rPr lang="en-US" sz="2600" dirty="0" smtClean="0"/>
              <a:t>owned </a:t>
            </a:r>
            <a:r>
              <a:rPr lang="en-US" sz="2600" dirty="0"/>
              <a:t>(writable) by a Unix </a:t>
            </a:r>
            <a:r>
              <a:rPr lang="en-US" sz="2600" dirty="0" smtClean="0"/>
              <a:t>group </a:t>
            </a:r>
            <a:r>
              <a:rPr lang="en-US" sz="2600" dirty="0" err="1" smtClean="0"/>
              <a:t>halld</a:t>
            </a:r>
            <a:r>
              <a:rPr lang="en-US" sz="2600" dirty="0" smtClean="0"/>
              <a:t>. Likes </a:t>
            </a:r>
            <a:r>
              <a:rPr lang="en-US" sz="2600" dirty="0"/>
              <a:t>a normal file </a:t>
            </a:r>
            <a:r>
              <a:rPr lang="en-US" sz="2600" dirty="0" smtClean="0"/>
              <a:t>system, all </a:t>
            </a:r>
            <a:r>
              <a:rPr lang="en-US" sz="2600" dirty="0"/>
              <a:t>members in the group can add/delete/modify the </a:t>
            </a:r>
            <a:r>
              <a:rPr lang="en-US" sz="2600" dirty="0" smtClean="0"/>
              <a:t>files. </a:t>
            </a:r>
          </a:p>
          <a:p>
            <a:r>
              <a:rPr lang="en-US" dirty="0" smtClean="0"/>
              <a:t>Disk to Tape library /</a:t>
            </a:r>
            <a:r>
              <a:rPr lang="en-US" dirty="0" err="1" smtClean="0"/>
              <a:t>mss</a:t>
            </a:r>
            <a:r>
              <a:rPr lang="en-US" dirty="0" smtClean="0"/>
              <a:t> mapping: </a:t>
            </a:r>
          </a:p>
          <a:p>
            <a:pPr lvl="1"/>
            <a:r>
              <a:rPr lang="en-US" sz="2600" dirty="0" smtClean="0"/>
              <a:t>/cache/</a:t>
            </a:r>
            <a:r>
              <a:rPr lang="en-US" sz="2600" dirty="0" err="1" smtClean="0"/>
              <a:t>halld</a:t>
            </a:r>
            <a:r>
              <a:rPr lang="en-US" sz="2600" dirty="0" smtClean="0"/>
              <a:t> will map to /</a:t>
            </a:r>
            <a:r>
              <a:rPr lang="en-US" sz="2600" dirty="0" err="1" smtClean="0"/>
              <a:t>mss</a:t>
            </a:r>
            <a:r>
              <a:rPr lang="en-US" sz="2600" dirty="0" smtClean="0"/>
              <a:t>/</a:t>
            </a:r>
            <a:r>
              <a:rPr lang="en-US" sz="2600" dirty="0" err="1" smtClean="0"/>
              <a:t>halld</a:t>
            </a:r>
            <a:endParaRPr lang="en-US" sz="2600" dirty="0"/>
          </a:p>
          <a:p>
            <a:pPr lvl="1"/>
            <a:r>
              <a:rPr lang="en-US" sz="2600" dirty="0" smtClean="0"/>
              <a:t>Volume set mapping is as same as /</a:t>
            </a:r>
            <a:r>
              <a:rPr lang="en-US" sz="2600" dirty="0" err="1" smtClean="0"/>
              <a:t>mss</a:t>
            </a:r>
            <a:r>
              <a:rPr lang="en-US" sz="2600" dirty="0" smtClean="0"/>
              <a:t>/</a:t>
            </a:r>
            <a:r>
              <a:rPr lang="en-US" sz="2600" dirty="0" err="1" smtClean="0"/>
              <a:t>halld</a:t>
            </a:r>
            <a:endParaRPr lang="en-US" sz="2600" dirty="0" smtClean="0"/>
          </a:p>
          <a:p>
            <a:pPr lvl="1"/>
            <a:r>
              <a:rPr lang="en-US" sz="2600" dirty="0" smtClean="0"/>
              <a:t>raw data volume set – still send CCPR if needs a new raw data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43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563"/>
          </a:xfrm>
        </p:spPr>
        <p:txBody>
          <a:bodyPr/>
          <a:lstStyle/>
          <a:p>
            <a:r>
              <a:rPr lang="en-US" b="1" dirty="0" err="1"/>
              <a:t>w</a:t>
            </a:r>
            <a:r>
              <a:rPr lang="en-US" b="1" dirty="0" err="1" smtClean="0"/>
              <a:t>cache</a:t>
            </a:r>
            <a:r>
              <a:rPr lang="en-US" b="1" dirty="0" smtClean="0"/>
              <a:t> unpin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84" y="1232900"/>
            <a:ext cx="8040616" cy="489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wcache</a:t>
            </a:r>
            <a:r>
              <a:rPr lang="en-US" sz="2400" b="1" dirty="0" smtClean="0"/>
              <a:t> </a:t>
            </a:r>
            <a:r>
              <a:rPr lang="en-US" sz="2400" b="1" dirty="0"/>
              <a:t>unpin /cache/junk/2324.lime /cache/junk/2316.</a:t>
            </a:r>
            <a:r>
              <a:rPr lang="en-US" sz="2400" b="1" dirty="0" smtClean="0"/>
              <a:t>lime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/</a:t>
            </a:r>
            <a:r>
              <a:rPr lang="en-US" sz="2400" dirty="0"/>
              <a:t>cache/junk/2324.</a:t>
            </a:r>
            <a:r>
              <a:rPr lang="en-US" sz="2400" dirty="0" smtClean="0"/>
              <a:t>lime -&gt; </a:t>
            </a:r>
            <a:r>
              <a:rPr lang="en-US" sz="2400" dirty="0"/>
              <a:t>success</a:t>
            </a:r>
          </a:p>
          <a:p>
            <a:pPr marL="0" indent="0">
              <a:buNone/>
            </a:pPr>
            <a:r>
              <a:rPr lang="en-US" sz="2400" dirty="0"/>
              <a:t>/cache/junk/2316.</a:t>
            </a:r>
            <a:r>
              <a:rPr lang="en-US" sz="2400" dirty="0" smtClean="0"/>
              <a:t>lime -&gt; </a:t>
            </a:r>
            <a:r>
              <a:rPr lang="en-US" sz="2400" dirty="0"/>
              <a:t>failed (not pinned)</a:t>
            </a:r>
          </a:p>
        </p:txBody>
      </p:sp>
    </p:spTree>
    <p:extLst>
      <p:ext uri="{BB962C8B-B14F-4D97-AF65-F5344CB8AC3E}">
        <p14:creationId xmlns:p14="http://schemas.microsoft.com/office/powerpoint/2010/main" val="876907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Tasks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Fix bugs and add new features (</a:t>
            </a:r>
            <a:r>
              <a:rPr lang="en-US" dirty="0" smtClean="0">
                <a:solidFill>
                  <a:srgbClr val="FF0000"/>
                </a:solidFill>
              </a:rPr>
              <a:t>report problem </a:t>
            </a:r>
            <a:r>
              <a:rPr lang="en-US" dirty="0" smtClean="0"/>
              <a:t>and send suggestions)</a:t>
            </a:r>
          </a:p>
          <a:p>
            <a:r>
              <a:rPr lang="en-US" dirty="0" smtClean="0"/>
              <a:t>Better error handle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wcache</a:t>
            </a:r>
            <a:r>
              <a:rPr lang="en-US" dirty="0" smtClean="0"/>
              <a:t> </a:t>
            </a:r>
            <a:r>
              <a:rPr lang="en-US" dirty="0" err="1" smtClean="0"/>
              <a:t>tapeRemove</a:t>
            </a:r>
            <a:r>
              <a:rPr lang="en-US" dirty="0" smtClean="0"/>
              <a:t>’ will available soon.</a:t>
            </a:r>
          </a:p>
          <a:p>
            <a:r>
              <a:rPr lang="en-US" dirty="0"/>
              <a:t>‘</a:t>
            </a:r>
            <a:r>
              <a:rPr lang="en-US" dirty="0" err="1"/>
              <a:t>wcache</a:t>
            </a:r>
            <a:r>
              <a:rPr lang="en-US" dirty="0"/>
              <a:t> </a:t>
            </a:r>
            <a:r>
              <a:rPr lang="en-US" dirty="0" smtClean="0"/>
              <a:t>put </a:t>
            </a:r>
            <a:r>
              <a:rPr lang="en-US" dirty="0" smtClean="0"/>
              <a:t>-</a:t>
            </a:r>
            <a:r>
              <a:rPr lang="en-US" dirty="0"/>
              <a:t>d</a:t>
            </a:r>
            <a:r>
              <a:rPr lang="en-US" dirty="0" smtClean="0"/>
              <a:t>’ </a:t>
            </a:r>
            <a:r>
              <a:rPr lang="en-US" dirty="0"/>
              <a:t>will available soon</a:t>
            </a:r>
            <a:r>
              <a:rPr lang="en-US" dirty="0" smtClean="0"/>
              <a:t>.</a:t>
            </a:r>
          </a:p>
          <a:p>
            <a:r>
              <a:rPr lang="en-US" dirty="0"/>
              <a:t>‘</a:t>
            </a:r>
            <a:r>
              <a:rPr lang="en-US" dirty="0" err="1"/>
              <a:t>wcache</a:t>
            </a:r>
            <a:r>
              <a:rPr lang="en-US" dirty="0"/>
              <a:t> </a:t>
            </a:r>
            <a:r>
              <a:rPr lang="en-US" dirty="0" smtClean="0"/>
              <a:t>list’ </a:t>
            </a:r>
            <a:r>
              <a:rPr lang="en-US" dirty="0"/>
              <a:t>will available soon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Wcache</a:t>
            </a:r>
            <a:r>
              <a:rPr lang="en-US" dirty="0" smtClean="0"/>
              <a:t> web display pages will </a:t>
            </a:r>
            <a:r>
              <a:rPr lang="en-US" dirty="0"/>
              <a:t>available </a:t>
            </a:r>
            <a:r>
              <a:rPr lang="en-US" dirty="0" smtClean="0"/>
              <a:t>soon.</a:t>
            </a:r>
          </a:p>
          <a:p>
            <a:endParaRPr lang="en-US" dirty="0"/>
          </a:p>
          <a:p>
            <a:r>
              <a:rPr lang="en-US" dirty="0" smtClean="0"/>
              <a:t>Update Auger to handle ‘</a:t>
            </a:r>
            <a:r>
              <a:rPr lang="en-US" dirty="0" err="1" smtClean="0"/>
              <a:t>wcache</a:t>
            </a:r>
            <a:r>
              <a:rPr lang="en-US" dirty="0" smtClean="0"/>
              <a:t> get’/</a:t>
            </a:r>
            <a:r>
              <a:rPr lang="en-US" dirty="0"/>
              <a:t>‘</a:t>
            </a:r>
            <a:r>
              <a:rPr lang="en-US" dirty="0" err="1"/>
              <a:t>wcache</a:t>
            </a:r>
            <a:r>
              <a:rPr lang="en-US" dirty="0"/>
              <a:t> </a:t>
            </a:r>
            <a:r>
              <a:rPr lang="en-US" dirty="0" smtClean="0"/>
              <a:t>pin’/</a:t>
            </a:r>
            <a:r>
              <a:rPr lang="en-US" dirty="0"/>
              <a:t>‘</a:t>
            </a:r>
            <a:r>
              <a:rPr lang="en-US" dirty="0" err="1"/>
              <a:t>wcache</a:t>
            </a:r>
            <a:r>
              <a:rPr lang="en-US" dirty="0"/>
              <a:t> </a:t>
            </a:r>
            <a:r>
              <a:rPr lang="en-US" dirty="0" smtClean="0"/>
              <a:t>unpin’ for Input of from write-through cache disk </a:t>
            </a:r>
            <a:r>
              <a:rPr lang="en-US" dirty="0" smtClean="0">
                <a:solidFill>
                  <a:srgbClr val="FF0000"/>
                </a:solidFill>
              </a:rPr>
              <a:t>if user think it is necessary.</a:t>
            </a:r>
          </a:p>
          <a:p>
            <a:r>
              <a:rPr lang="en-US" dirty="0"/>
              <a:t>Admin </a:t>
            </a:r>
            <a:r>
              <a:rPr lang="en-US" dirty="0" smtClean="0"/>
              <a:t>page to create new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60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9136"/>
          </a:xfrm>
        </p:spPr>
        <p:txBody>
          <a:bodyPr/>
          <a:lstStyle/>
          <a:p>
            <a:r>
              <a:rPr lang="en-US" b="1" dirty="0" smtClean="0"/>
              <a:t>Changes in Batch Job – </a:t>
            </a:r>
            <a:r>
              <a:rPr lang="en-US" b="1" dirty="0" err="1" smtClean="0"/>
              <a:t>jsub</a:t>
            </a:r>
            <a:r>
              <a:rPr lang="en-US" b="1" dirty="0" smtClean="0"/>
              <a:t> script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903" y="1203190"/>
            <a:ext cx="8473749" cy="492297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Specify a input file </a:t>
            </a:r>
          </a:p>
          <a:p>
            <a:pPr lvl="1"/>
            <a:r>
              <a:rPr lang="en-US" sz="3200" dirty="0" smtClean="0"/>
              <a:t>Use syntax of files on /volatile</a:t>
            </a:r>
          </a:p>
          <a:p>
            <a:pPr lvl="1"/>
            <a:r>
              <a:rPr lang="en-US" sz="3000" dirty="0"/>
              <a:t>INPUT_FILES: </a:t>
            </a:r>
            <a:r>
              <a:rPr lang="en-US" sz="3000" dirty="0" smtClean="0"/>
              <a:t>/cache/</a:t>
            </a:r>
            <a:r>
              <a:rPr lang="en-US" sz="3000" dirty="0" err="1" smtClean="0"/>
              <a:t>halld</a:t>
            </a:r>
            <a:r>
              <a:rPr lang="en-US" sz="3000" dirty="0" smtClean="0"/>
              <a:t>/</a:t>
            </a:r>
            <a:r>
              <a:rPr lang="en-US" sz="3000" dirty="0" err="1" smtClean="0"/>
              <a:t>file.dat</a:t>
            </a:r>
            <a:r>
              <a:rPr lang="en-US" sz="3000" dirty="0" smtClean="0"/>
              <a:t> </a:t>
            </a:r>
          </a:p>
          <a:p>
            <a:pPr marL="457200" lvl="1" indent="0">
              <a:buNone/>
            </a:pPr>
            <a:r>
              <a:rPr lang="en-US" sz="2400" strike="sngStrike" dirty="0" smtClean="0"/>
              <a:t>(not INPUT_FILES</a:t>
            </a:r>
            <a:r>
              <a:rPr lang="en-US" sz="2400" strike="sngStrike" dirty="0"/>
              <a:t>:</a:t>
            </a:r>
            <a:r>
              <a:rPr lang="en-US" sz="2400" strike="sngStrike" dirty="0" smtClean="0"/>
              <a:t> /</a:t>
            </a:r>
            <a:r>
              <a:rPr lang="en-US" sz="2400" strike="sngStrike" dirty="0" err="1" smtClean="0"/>
              <a:t>mss</a:t>
            </a:r>
            <a:r>
              <a:rPr lang="en-US" sz="2400" strike="sngStrike" dirty="0" smtClean="0"/>
              <a:t>/</a:t>
            </a:r>
            <a:r>
              <a:rPr lang="en-US" sz="2400" strike="sngStrike" dirty="0"/>
              <a:t>cache/</a:t>
            </a:r>
            <a:r>
              <a:rPr lang="en-US" sz="2400" strike="sngStrike" dirty="0" err="1"/>
              <a:t>halld</a:t>
            </a:r>
            <a:r>
              <a:rPr lang="en-US" sz="2400" strike="sngStrike" dirty="0"/>
              <a:t>/</a:t>
            </a:r>
            <a:r>
              <a:rPr lang="en-US" sz="2400" strike="sngStrike" dirty="0" err="1"/>
              <a:t>file.dat</a:t>
            </a:r>
            <a:r>
              <a:rPr lang="en-US" sz="2400" strike="sngStrike" dirty="0"/>
              <a:t> </a:t>
            </a:r>
            <a:r>
              <a:rPr lang="en-US" sz="2400" strike="sngStrike" dirty="0" smtClean="0"/>
              <a:t>)</a:t>
            </a:r>
          </a:p>
          <a:p>
            <a:pPr lvl="1"/>
            <a:r>
              <a:rPr lang="en-US" sz="3000" dirty="0"/>
              <a:t>&lt;Input </a:t>
            </a:r>
            <a:r>
              <a:rPr lang="en-US" sz="3000" dirty="0" err="1"/>
              <a:t>src</a:t>
            </a:r>
            <a:r>
              <a:rPr lang="en-US" sz="3000" dirty="0"/>
              <a:t>="</a:t>
            </a:r>
            <a:r>
              <a:rPr lang="en-US" sz="3000" dirty="0" smtClean="0"/>
              <a:t>/</a:t>
            </a:r>
            <a:r>
              <a:rPr lang="en-US" sz="3000" dirty="0"/>
              <a:t>cache/</a:t>
            </a:r>
            <a:r>
              <a:rPr lang="en-US" sz="3000" dirty="0" err="1"/>
              <a:t>halld</a:t>
            </a:r>
            <a:r>
              <a:rPr lang="en-US" sz="3000" dirty="0" smtClean="0"/>
              <a:t>/</a:t>
            </a:r>
            <a:r>
              <a:rPr lang="en-US" sz="3000" dirty="0" err="1"/>
              <a:t>file.dat</a:t>
            </a:r>
            <a:r>
              <a:rPr lang="en-US" sz="3000" dirty="0"/>
              <a:t>" </a:t>
            </a:r>
            <a:r>
              <a:rPr lang="en-US" sz="3000" dirty="0" err="1"/>
              <a:t>dest</a:t>
            </a:r>
            <a:r>
              <a:rPr lang="en-US" sz="3000" dirty="0"/>
              <a:t>="</a:t>
            </a:r>
            <a:r>
              <a:rPr lang="en-US" sz="3000" dirty="0" err="1"/>
              <a:t>file.dat</a:t>
            </a:r>
            <a:r>
              <a:rPr lang="en-US" sz="3000" dirty="0"/>
              <a:t>"/&gt;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not </a:t>
            </a:r>
            <a:r>
              <a:rPr lang="en-US" sz="2400" strike="sngStrike" dirty="0" smtClean="0"/>
              <a:t>&lt;</a:t>
            </a:r>
            <a:r>
              <a:rPr lang="en-US" sz="2400" strike="sngStrike" dirty="0"/>
              <a:t>Input </a:t>
            </a:r>
            <a:r>
              <a:rPr lang="en-US" sz="2400" strike="sngStrike" dirty="0" err="1"/>
              <a:t>src</a:t>
            </a:r>
            <a:r>
              <a:rPr lang="en-US" sz="2400" strike="sngStrike" dirty="0"/>
              <a:t>="</a:t>
            </a:r>
            <a:r>
              <a:rPr lang="en-US" sz="2400" strike="sngStrike" dirty="0" err="1"/>
              <a:t>mss</a:t>
            </a:r>
            <a:r>
              <a:rPr lang="en-US" sz="2400" strike="sngStrike" dirty="0"/>
              <a:t>:/</a:t>
            </a:r>
            <a:r>
              <a:rPr lang="en-US" sz="2400" strike="sngStrike" dirty="0" err="1" smtClean="0"/>
              <a:t>mss</a:t>
            </a:r>
            <a:r>
              <a:rPr lang="en-US" sz="2400" strike="sngStrike" dirty="0" smtClean="0"/>
              <a:t>/</a:t>
            </a:r>
            <a:r>
              <a:rPr lang="en-US" sz="2400" strike="sngStrike" dirty="0"/>
              <a:t>cache/</a:t>
            </a:r>
            <a:r>
              <a:rPr lang="en-US" sz="2400" strike="sngStrike" dirty="0" err="1"/>
              <a:t>halld</a:t>
            </a:r>
            <a:r>
              <a:rPr lang="en-US" sz="2400" strike="sngStrike" dirty="0"/>
              <a:t>/</a:t>
            </a:r>
            <a:r>
              <a:rPr lang="en-US" sz="2400" strike="sngStrike" dirty="0" err="1"/>
              <a:t>file.dat</a:t>
            </a:r>
            <a:r>
              <a:rPr lang="en-US" sz="2400" strike="sngStrike" dirty="0" smtClean="0"/>
              <a:t>" </a:t>
            </a:r>
            <a:r>
              <a:rPr lang="en-US" sz="2400" strike="sngStrike" dirty="0" err="1"/>
              <a:t>dest</a:t>
            </a:r>
            <a:r>
              <a:rPr lang="en-US" sz="2400" strike="sngStrike" dirty="0"/>
              <a:t>="</a:t>
            </a:r>
            <a:r>
              <a:rPr lang="en-US" sz="2400" strike="sngStrike" dirty="0" err="1"/>
              <a:t>file.dat</a:t>
            </a:r>
            <a:r>
              <a:rPr lang="en-US" sz="2400" strike="sngStrike" dirty="0"/>
              <a:t>"/&gt;</a:t>
            </a:r>
            <a:endParaRPr lang="en-US" sz="2400" strike="sngStrike" dirty="0" smtClean="0"/>
          </a:p>
          <a:p>
            <a:r>
              <a:rPr lang="en-US" dirty="0" smtClean="0"/>
              <a:t>Auger will not interact with </a:t>
            </a:r>
            <a:r>
              <a:rPr lang="en-US" dirty="0" err="1" smtClean="0"/>
              <a:t>wcache</a:t>
            </a:r>
            <a:r>
              <a:rPr lang="en-US" dirty="0" smtClean="0"/>
              <a:t> server to get/pin files under write-through disk pool /cache/</a:t>
            </a:r>
            <a:r>
              <a:rPr lang="en-US" dirty="0" err="1" smtClean="0"/>
              <a:t>halld</a:t>
            </a:r>
            <a:r>
              <a:rPr lang="en-US" dirty="0" smtClean="0"/>
              <a:t>. It is user’s responsibility to make sure the file is on cache disk</a:t>
            </a:r>
          </a:p>
        </p:txBody>
      </p:sp>
    </p:spTree>
    <p:extLst>
      <p:ext uri="{BB962C8B-B14F-4D97-AF65-F5344CB8AC3E}">
        <p14:creationId xmlns:p14="http://schemas.microsoft.com/office/powerpoint/2010/main" val="3845725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9136"/>
          </a:xfrm>
        </p:spPr>
        <p:txBody>
          <a:bodyPr/>
          <a:lstStyle/>
          <a:p>
            <a:r>
              <a:rPr lang="en-US" b="1" dirty="0" smtClean="0"/>
              <a:t>Changes in Batch Job – </a:t>
            </a:r>
            <a:r>
              <a:rPr lang="en-US" b="1" dirty="0" err="1" smtClean="0"/>
              <a:t>jsub</a:t>
            </a:r>
            <a:r>
              <a:rPr lang="en-US" b="1" dirty="0" smtClean="0"/>
              <a:t> script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903" y="1203190"/>
            <a:ext cx="8473749" cy="4922973"/>
          </a:xfrm>
        </p:spPr>
        <p:txBody>
          <a:bodyPr>
            <a:normAutofit/>
          </a:bodyPr>
          <a:lstStyle/>
          <a:p>
            <a:r>
              <a:rPr lang="en-US" dirty="0" smtClean="0"/>
              <a:t>Output file</a:t>
            </a:r>
          </a:p>
          <a:p>
            <a:pPr lvl="1"/>
            <a:r>
              <a:rPr lang="en-US" sz="2400" dirty="0" smtClean="0"/>
              <a:t>OUTPUT_DATA: </a:t>
            </a:r>
            <a:r>
              <a:rPr lang="en-US" sz="2400" dirty="0" err="1" smtClean="0"/>
              <a:t>file.out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OUTPUT_TEMPLATE: /cache/</a:t>
            </a:r>
            <a:r>
              <a:rPr lang="en-US" sz="2400" dirty="0" err="1" smtClean="0"/>
              <a:t>halld</a:t>
            </a:r>
            <a:r>
              <a:rPr lang="en-US" sz="2400" dirty="0" smtClean="0"/>
              <a:t>/</a:t>
            </a:r>
            <a:r>
              <a:rPr lang="en-US" sz="2400" dirty="0" err="1" smtClean="0"/>
              <a:t>outdir</a:t>
            </a:r>
            <a:r>
              <a:rPr lang="en-US" sz="2400" dirty="0" smtClean="0"/>
              <a:t>/</a:t>
            </a:r>
            <a:r>
              <a:rPr lang="en-US" sz="2400" dirty="0" err="1" smtClean="0"/>
              <a:t>file.out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strike="sngStrike" dirty="0" smtClean="0"/>
              <a:t>OUTPUT_TEMPLATE</a:t>
            </a:r>
            <a:r>
              <a:rPr lang="en-US" sz="2400" strike="sngStrike" dirty="0"/>
              <a:t>:</a:t>
            </a:r>
            <a:r>
              <a:rPr lang="en-US" sz="2400" strike="sngStrike" dirty="0" smtClean="0"/>
              <a:t> </a:t>
            </a:r>
            <a:r>
              <a:rPr lang="en-US" sz="2400" strike="sngStrike" dirty="0"/>
              <a:t>/</a:t>
            </a:r>
            <a:r>
              <a:rPr lang="en-US" sz="2400" strike="sngStrike" dirty="0" err="1"/>
              <a:t>mss</a:t>
            </a:r>
            <a:r>
              <a:rPr lang="en-US" sz="2400" strike="sngStrike" dirty="0"/>
              <a:t>/cache</a:t>
            </a:r>
            <a:r>
              <a:rPr lang="en-US" sz="2400" strike="sngStrike" dirty="0" smtClean="0"/>
              <a:t>/</a:t>
            </a:r>
            <a:r>
              <a:rPr lang="en-US" sz="2400" strike="sngStrike" dirty="0" err="1" smtClean="0"/>
              <a:t>outdir</a:t>
            </a:r>
            <a:r>
              <a:rPr lang="en-US" sz="2400" strike="sngStrike" dirty="0" smtClean="0"/>
              <a:t>/</a:t>
            </a:r>
            <a:r>
              <a:rPr lang="en-US" sz="2400" strike="sngStrike" dirty="0" err="1" smtClean="0"/>
              <a:t>file.out</a:t>
            </a:r>
            <a:r>
              <a:rPr lang="en-US" sz="2400" strike="sngStrike" dirty="0" smtClean="0"/>
              <a:t> </a:t>
            </a:r>
          </a:p>
          <a:p>
            <a:pPr lvl="1"/>
            <a:r>
              <a:rPr lang="en-US" sz="2400" dirty="0" smtClean="0"/>
              <a:t>&lt;Output </a:t>
            </a:r>
            <a:r>
              <a:rPr lang="en-US" sz="2400" dirty="0" err="1" smtClean="0"/>
              <a:t>src</a:t>
            </a:r>
            <a:r>
              <a:rPr lang="en-US" sz="2400" dirty="0" smtClean="0"/>
              <a:t>="</a:t>
            </a:r>
            <a:r>
              <a:rPr lang="en-US" sz="2400" dirty="0" err="1" smtClean="0"/>
              <a:t>file.out</a:t>
            </a:r>
            <a:r>
              <a:rPr lang="en-US" sz="2400" dirty="0" smtClean="0"/>
              <a:t>" </a:t>
            </a:r>
            <a:r>
              <a:rPr lang="en-US" sz="2400" dirty="0" err="1" smtClean="0"/>
              <a:t>dest</a:t>
            </a:r>
            <a:r>
              <a:rPr lang="en-US" sz="2400" dirty="0" smtClean="0"/>
              <a:t>="/cache/</a:t>
            </a:r>
            <a:r>
              <a:rPr lang="en-US" sz="2400" dirty="0" err="1" smtClean="0"/>
              <a:t>halld</a:t>
            </a:r>
            <a:r>
              <a:rPr lang="en-US" sz="2400" dirty="0" smtClean="0"/>
              <a:t>/</a:t>
            </a:r>
            <a:r>
              <a:rPr lang="en-US" sz="2400" dirty="0" err="1" smtClean="0"/>
              <a:t>outdir</a:t>
            </a:r>
            <a:r>
              <a:rPr lang="en-US" sz="2400" dirty="0" smtClean="0"/>
              <a:t>/</a:t>
            </a:r>
            <a:r>
              <a:rPr lang="en-US" sz="2400" dirty="0" err="1" smtClean="0"/>
              <a:t>file.out</a:t>
            </a:r>
            <a:r>
              <a:rPr lang="en-US" sz="2400" dirty="0" smtClean="0"/>
              <a:t>"/&gt;</a:t>
            </a:r>
          </a:p>
          <a:p>
            <a:pPr marL="457200" lvl="1" indent="0">
              <a:buNone/>
            </a:pPr>
            <a:r>
              <a:rPr lang="en-US" sz="2000" strike="sngStrike" dirty="0" smtClean="0"/>
              <a:t>&lt;Output </a:t>
            </a:r>
            <a:r>
              <a:rPr lang="en-US" sz="2000" strike="sngStrike" dirty="0" err="1"/>
              <a:t>src</a:t>
            </a:r>
            <a:r>
              <a:rPr lang="en-US" sz="2000" strike="sngStrike" dirty="0" smtClean="0"/>
              <a:t>=“</a:t>
            </a:r>
            <a:r>
              <a:rPr lang="en-US" sz="2000" strike="sngStrike" dirty="0" err="1" smtClean="0"/>
              <a:t>file.out</a:t>
            </a:r>
            <a:r>
              <a:rPr lang="en-US" sz="2000" strike="sngStrike" dirty="0" smtClean="0"/>
              <a:t>” </a:t>
            </a:r>
            <a:r>
              <a:rPr lang="en-US" sz="2000" strike="sngStrike" dirty="0" err="1" smtClean="0"/>
              <a:t>dest</a:t>
            </a:r>
            <a:r>
              <a:rPr lang="en-US" sz="2000" strike="sngStrike" dirty="0" smtClean="0"/>
              <a:t>="</a:t>
            </a:r>
            <a:r>
              <a:rPr lang="en-US" sz="2000" strike="sngStrike" dirty="0" err="1"/>
              <a:t>mss</a:t>
            </a:r>
            <a:r>
              <a:rPr lang="en-US" sz="2000" strike="sngStrike" dirty="0"/>
              <a:t>:/</a:t>
            </a:r>
            <a:r>
              <a:rPr lang="en-US" sz="2000" strike="sngStrike" dirty="0" err="1"/>
              <a:t>mss</a:t>
            </a:r>
            <a:r>
              <a:rPr lang="en-US" sz="2000" strike="sngStrike" dirty="0"/>
              <a:t>/cache/</a:t>
            </a:r>
            <a:r>
              <a:rPr lang="en-US" sz="2000" strike="sngStrike" dirty="0" err="1"/>
              <a:t>halld</a:t>
            </a:r>
            <a:r>
              <a:rPr lang="en-US" sz="2000" strike="sngStrike" dirty="0" smtClean="0"/>
              <a:t>/</a:t>
            </a:r>
            <a:r>
              <a:rPr lang="en-US" sz="2000" strike="sngStrike" dirty="0" err="1" smtClean="0"/>
              <a:t>outdir</a:t>
            </a:r>
            <a:r>
              <a:rPr lang="en-US" sz="2000" strike="sngStrike" dirty="0" smtClean="0"/>
              <a:t>/</a:t>
            </a:r>
            <a:r>
              <a:rPr lang="en-US" sz="2000" strike="sngStrike" dirty="0" err="1" smtClean="0"/>
              <a:t>file.out</a:t>
            </a:r>
            <a:r>
              <a:rPr lang="en-US" sz="2000" strike="sngStrike" dirty="0" smtClean="0"/>
              <a:t>”/&gt;</a:t>
            </a:r>
            <a:endParaRPr lang="en-US" sz="2000" dirty="0" smtClean="0"/>
          </a:p>
          <a:p>
            <a:r>
              <a:rPr lang="en-US" dirty="0" smtClean="0"/>
              <a:t>Auger will not </a:t>
            </a:r>
            <a:r>
              <a:rPr lang="en-US" dirty="0" err="1" smtClean="0"/>
              <a:t>jput</a:t>
            </a:r>
            <a:r>
              <a:rPr lang="en-US" dirty="0" smtClean="0"/>
              <a:t> the file to tape (just copy to cache disk) and </a:t>
            </a:r>
            <a:r>
              <a:rPr lang="en-US" dirty="0" err="1" smtClean="0"/>
              <a:t>cacheManager</a:t>
            </a:r>
            <a:r>
              <a:rPr lang="en-US" dirty="0" smtClean="0"/>
              <a:t> will do it after 12 days.</a:t>
            </a:r>
          </a:p>
        </p:txBody>
      </p:sp>
    </p:spTree>
    <p:extLst>
      <p:ext uri="{BB962C8B-B14F-4D97-AF65-F5344CB8AC3E}">
        <p14:creationId xmlns:p14="http://schemas.microsoft.com/office/powerpoint/2010/main" val="3508447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Changes in Batch Job – </a:t>
            </a:r>
            <a:r>
              <a:rPr lang="en-US" b="1" dirty="0" smtClean="0"/>
              <a:t>file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420"/>
            <a:ext cx="8229600" cy="4640743"/>
          </a:xfrm>
        </p:spPr>
        <p:txBody>
          <a:bodyPr/>
          <a:lstStyle/>
          <a:p>
            <a:r>
              <a:rPr lang="en-US" dirty="0" smtClean="0"/>
              <a:t>Input file from /</a:t>
            </a:r>
            <a:r>
              <a:rPr lang="en-US" dirty="0"/>
              <a:t>cache/</a:t>
            </a:r>
            <a:r>
              <a:rPr lang="en-US" dirty="0" err="1" smtClean="0"/>
              <a:t>halld</a:t>
            </a:r>
            <a:r>
              <a:rPr lang="en-US" dirty="0" smtClean="0"/>
              <a:t>/ will be copied to farm node.</a:t>
            </a:r>
          </a:p>
          <a:p>
            <a:r>
              <a:rPr lang="en-US" dirty="0" smtClean="0"/>
              <a:t>Output file to /cache/</a:t>
            </a:r>
            <a:r>
              <a:rPr lang="en-US" dirty="0" err="1" smtClean="0"/>
              <a:t>halld</a:t>
            </a:r>
            <a:r>
              <a:rPr lang="en-US" dirty="0" smtClean="0"/>
              <a:t>/ </a:t>
            </a:r>
            <a:r>
              <a:rPr lang="en-US" dirty="0"/>
              <a:t>will be copy to </a:t>
            </a:r>
            <a:r>
              <a:rPr lang="en-US" dirty="0" smtClean="0"/>
              <a:t>cache disk (not tape library). </a:t>
            </a:r>
          </a:p>
          <a:p>
            <a:r>
              <a:rPr lang="en-US" dirty="0" smtClean="0"/>
              <a:t>At first Auger will not cache/pin/unpin for these files</a:t>
            </a:r>
            <a:r>
              <a:rPr lang="en-US" dirty="0"/>
              <a:t> </a:t>
            </a:r>
            <a:r>
              <a:rPr lang="en-US" dirty="0" smtClean="0"/>
              <a:t>(assume </a:t>
            </a:r>
            <a:r>
              <a:rPr lang="en-US" dirty="0"/>
              <a:t>the file is on disk during the life of farm </a:t>
            </a:r>
            <a:r>
              <a:rPr lang="en-US" dirty="0" smtClean="0"/>
              <a:t>job).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30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Write-through Disk Manager </a:t>
            </a:r>
            <a:r>
              <a:rPr lang="en-US" sz="3200" dirty="0" smtClean="0"/>
              <a:t>(</a:t>
            </a:r>
            <a:r>
              <a:rPr lang="en-US" sz="3200" b="1" dirty="0" smtClean="0"/>
              <a:t>WDM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44"/>
            <a:ext cx="8229600" cy="4977201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3500" dirty="0" smtClean="0"/>
              <a:t>Management:</a:t>
            </a:r>
          </a:p>
          <a:p>
            <a:pPr marL="914400" lvl="1" indent="-457200"/>
            <a:r>
              <a:rPr lang="en-US" sz="2400" dirty="0" smtClean="0"/>
              <a:t>Each </a:t>
            </a:r>
            <a:r>
              <a:rPr lang="en-US" sz="2400" dirty="0"/>
              <a:t>group will have a </a:t>
            </a:r>
            <a:r>
              <a:rPr lang="en-US" sz="2400" dirty="0">
                <a:solidFill>
                  <a:srgbClr val="FF0000"/>
                </a:solidFill>
              </a:rPr>
              <a:t>quota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FF0000"/>
                </a:solidFill>
              </a:rPr>
              <a:t>reservation</a:t>
            </a:r>
            <a:r>
              <a:rPr lang="en-US" sz="2400" dirty="0"/>
              <a:t> (q</a:t>
            </a:r>
            <a:r>
              <a:rPr lang="en-US" sz="2400" i="1" dirty="0"/>
              <a:t>uota is the </a:t>
            </a:r>
            <a:r>
              <a:rPr lang="en-US" sz="2400" b="1" i="1" dirty="0"/>
              <a:t>maximum</a:t>
            </a:r>
            <a:r>
              <a:rPr lang="en-US" sz="2400" i="1" dirty="0"/>
              <a:t> space a group can use and reservation is the </a:t>
            </a:r>
            <a:r>
              <a:rPr lang="en-US" sz="2400" b="1" i="1" dirty="0"/>
              <a:t>minimum</a:t>
            </a:r>
            <a:r>
              <a:rPr lang="en-US" sz="2400" i="1" dirty="0"/>
              <a:t> space guaranteed by cache manager).</a:t>
            </a:r>
          </a:p>
          <a:p>
            <a:pPr marL="914400" lvl="1" indent="-457200"/>
            <a:r>
              <a:rPr lang="en-US" sz="2400" dirty="0" smtClean="0"/>
              <a:t>Quota is soft number, when quota is exceed, user still can write to the file system and the older file will be delete in next clean cycle.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3500" dirty="0" smtClean="0"/>
              <a:t>Note:</a:t>
            </a:r>
          </a:p>
          <a:p>
            <a:pPr lvl="1"/>
            <a:r>
              <a:rPr lang="en-US" sz="2400" dirty="0" smtClean="0"/>
              <a:t>Current </a:t>
            </a:r>
            <a:r>
              <a:rPr lang="en-US" sz="2400" dirty="0" err="1" smtClean="0"/>
              <a:t>jcache</a:t>
            </a:r>
            <a:r>
              <a:rPr lang="en-US" sz="2400" dirty="0" smtClean="0"/>
              <a:t> command will </a:t>
            </a:r>
            <a:r>
              <a:rPr lang="en-US" sz="2400" dirty="0" smtClean="0">
                <a:solidFill>
                  <a:srgbClr val="FF0000"/>
                </a:solidFill>
              </a:rPr>
              <a:t>fail</a:t>
            </a:r>
            <a:r>
              <a:rPr lang="en-US" sz="2400" dirty="0" smtClean="0"/>
              <a:t> if the requested files are in the write-through disk pool.</a:t>
            </a:r>
          </a:p>
        </p:txBody>
      </p:sp>
    </p:spTree>
    <p:extLst>
      <p:ext uri="{BB962C8B-B14F-4D97-AF65-F5344CB8AC3E}">
        <p14:creationId xmlns:p14="http://schemas.microsoft.com/office/powerpoint/2010/main" val="137902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12142"/>
          </a:xfrm>
        </p:spPr>
        <p:txBody>
          <a:bodyPr>
            <a:normAutofit/>
          </a:bodyPr>
          <a:lstStyle/>
          <a:p>
            <a:r>
              <a:rPr lang="en-US" b="1" dirty="0" smtClean="0"/>
              <a:t>WDM</a:t>
            </a:r>
            <a:r>
              <a:rPr lang="en-US" dirty="0" smtClean="0"/>
              <a:t> (</a:t>
            </a:r>
            <a:r>
              <a:rPr lang="en-US" b="1" dirty="0" smtClean="0"/>
              <a:t>Backup 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782"/>
            <a:ext cx="8229600" cy="4939382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Backup Policy:</a:t>
            </a:r>
          </a:p>
          <a:p>
            <a:pPr lvl="1"/>
            <a:r>
              <a:rPr lang="en-US" sz="9600" dirty="0" smtClean="0"/>
              <a:t>When a file is </a:t>
            </a:r>
            <a:r>
              <a:rPr lang="en-US" sz="9600" dirty="0" smtClean="0">
                <a:solidFill>
                  <a:srgbClr val="FF0000"/>
                </a:solidFill>
              </a:rPr>
              <a:t>12 days </a:t>
            </a:r>
            <a:r>
              <a:rPr lang="en-US" sz="9600" dirty="0" smtClean="0"/>
              <a:t>old, it will be backed up into tape library and considered </a:t>
            </a:r>
            <a:r>
              <a:rPr lang="en-US" sz="9600" dirty="0"/>
              <a:t>as a read-only file</a:t>
            </a:r>
            <a:r>
              <a:rPr lang="en-US" sz="9600" dirty="0" smtClean="0"/>
              <a:t>. </a:t>
            </a:r>
            <a:r>
              <a:rPr lang="en-US" sz="8000" dirty="0" smtClean="0"/>
              <a:t>(to modify the file, user has to remove the copy in tape library first).</a:t>
            </a:r>
            <a:endParaRPr lang="en-US" sz="8000" dirty="0"/>
          </a:p>
          <a:p>
            <a:pPr lvl="1"/>
            <a:r>
              <a:rPr lang="en-US" sz="9600" dirty="0" smtClean="0"/>
              <a:t>File with size lesser than </a:t>
            </a:r>
            <a:r>
              <a:rPr lang="en-US" sz="9600" dirty="0">
                <a:solidFill>
                  <a:srgbClr val="FF0000"/>
                </a:solidFill>
              </a:rPr>
              <a:t>3</a:t>
            </a:r>
            <a:r>
              <a:rPr lang="en-US" sz="9600" dirty="0" smtClean="0">
                <a:solidFill>
                  <a:srgbClr val="FF0000"/>
                </a:solidFill>
              </a:rPr>
              <a:t> MB </a:t>
            </a:r>
            <a:r>
              <a:rPr lang="en-US" sz="9600" dirty="0" smtClean="0"/>
              <a:t>will </a:t>
            </a:r>
            <a:r>
              <a:rPr lang="en-US" sz="9600" dirty="0" smtClean="0">
                <a:solidFill>
                  <a:srgbClr val="FF0000"/>
                </a:solidFill>
              </a:rPr>
              <a:t>not</a:t>
            </a:r>
            <a:r>
              <a:rPr lang="en-US" sz="9600" dirty="0" smtClean="0"/>
              <a:t> be backed up. Please tar the important small files so they can be backed up as one large file.</a:t>
            </a:r>
          </a:p>
          <a:p>
            <a:r>
              <a:rPr lang="en-US" sz="11200" dirty="0" smtClean="0">
                <a:solidFill>
                  <a:srgbClr val="000000"/>
                </a:solidFill>
              </a:rPr>
              <a:t>User can backup a file anytime using utility ‘</a:t>
            </a:r>
            <a:r>
              <a:rPr lang="en-US" sz="11200" dirty="0" err="1" smtClean="0">
                <a:solidFill>
                  <a:srgbClr val="FF0000"/>
                </a:solidFill>
              </a:rPr>
              <a:t>wcache</a:t>
            </a:r>
            <a:r>
              <a:rPr lang="en-US" sz="11200" dirty="0" smtClean="0">
                <a:solidFill>
                  <a:srgbClr val="FF0000"/>
                </a:solidFill>
              </a:rPr>
              <a:t> put’</a:t>
            </a:r>
            <a:r>
              <a:rPr lang="en-US" sz="112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1200" dirty="0" smtClean="0">
                <a:solidFill>
                  <a:srgbClr val="000000"/>
                </a:solidFill>
              </a:rPr>
              <a:t>12 days and 3MB is configurable parameters. </a:t>
            </a:r>
          </a:p>
          <a:p>
            <a:pPr lvl="1"/>
            <a:r>
              <a:rPr lang="en-US" sz="9600" dirty="0" smtClean="0">
                <a:solidFill>
                  <a:srgbClr val="000000"/>
                </a:solidFill>
              </a:rPr>
              <a:t>12 days or other ??</a:t>
            </a:r>
          </a:p>
          <a:p>
            <a:pPr lvl="1"/>
            <a:r>
              <a:rPr lang="en-US" sz="9600" dirty="0" smtClean="0">
                <a:solidFill>
                  <a:srgbClr val="000000"/>
                </a:solidFill>
              </a:rPr>
              <a:t>We like to set the min backup file size as larger as possible, what is the right size ??</a:t>
            </a:r>
          </a:p>
          <a:p>
            <a:pPr marL="0" indent="0">
              <a:buNone/>
            </a:pPr>
            <a:endParaRPr lang="en-US" sz="9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8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WDM</a:t>
            </a:r>
            <a:r>
              <a:rPr lang="en-US" dirty="0"/>
              <a:t> (</a:t>
            </a:r>
            <a:r>
              <a:rPr lang="en-US" b="1" dirty="0"/>
              <a:t>Backup </a:t>
            </a:r>
            <a:r>
              <a:rPr lang="en-US" b="1" dirty="0" smtClean="0"/>
              <a:t>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Since the new cache disk will map to old /</a:t>
            </a:r>
            <a:r>
              <a:rPr lang="en-US" dirty="0" err="1" smtClean="0"/>
              <a:t>mss</a:t>
            </a:r>
            <a:r>
              <a:rPr lang="en-US" dirty="0" smtClean="0"/>
              <a:t>/</a:t>
            </a:r>
            <a:r>
              <a:rPr lang="en-US" dirty="0" err="1" smtClean="0"/>
              <a:t>halld</a:t>
            </a:r>
            <a:r>
              <a:rPr lang="en-US" dirty="0" smtClean="0"/>
              <a:t> stub directory, the ‘</a:t>
            </a:r>
            <a:r>
              <a:rPr lang="en-US" dirty="0" err="1" smtClean="0"/>
              <a:t>wcache</a:t>
            </a:r>
            <a:r>
              <a:rPr lang="en-US" dirty="0" smtClean="0"/>
              <a:t> put’ will fail if user create a name conflicted file. </a:t>
            </a:r>
            <a:r>
              <a:rPr lang="en-US" dirty="0" err="1" smtClean="0"/>
              <a:t>CacheManager</a:t>
            </a:r>
            <a:r>
              <a:rPr lang="en-US" dirty="0" smtClean="0"/>
              <a:t> </a:t>
            </a:r>
            <a:r>
              <a:rPr lang="en-US" dirty="0"/>
              <a:t>will marked this </a:t>
            </a:r>
            <a:r>
              <a:rPr lang="en-US" dirty="0" smtClean="0"/>
              <a:t>file </a:t>
            </a:r>
            <a:r>
              <a:rPr lang="en-US" dirty="0"/>
              <a:t>in </a:t>
            </a:r>
            <a:r>
              <a:rPr lang="en-US" dirty="0" smtClean="0"/>
              <a:t>tape (doesn’t know it is different file). Only when </a:t>
            </a:r>
            <a:r>
              <a:rPr lang="en-US" dirty="0" err="1" smtClean="0"/>
              <a:t>cacheManager</a:t>
            </a:r>
            <a:r>
              <a:rPr lang="en-US" dirty="0" smtClean="0"/>
              <a:t> going to delete this file, it will discover it is a duplicated file. </a:t>
            </a:r>
            <a:r>
              <a:rPr lang="en-US" sz="2800" i="1" dirty="0" smtClean="0"/>
              <a:t>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267846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544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WDM</a:t>
            </a:r>
            <a:r>
              <a:rPr lang="en-US" dirty="0" smtClean="0"/>
              <a:t> (</a:t>
            </a:r>
            <a:r>
              <a:rPr lang="en-US" b="1" dirty="0" smtClean="0"/>
              <a:t>Deletion 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771" y="1084358"/>
            <a:ext cx="8444042" cy="5332658"/>
          </a:xfrm>
        </p:spPr>
        <p:txBody>
          <a:bodyPr>
            <a:noAutofit/>
          </a:bodyPr>
          <a:lstStyle/>
          <a:p>
            <a:r>
              <a:rPr lang="en-US" sz="2800" dirty="0" smtClean="0"/>
              <a:t>Deletion Policy:</a:t>
            </a:r>
          </a:p>
          <a:p>
            <a:pPr lvl="1"/>
            <a:r>
              <a:rPr lang="en-US" sz="2200" dirty="0" smtClean="0"/>
              <a:t>When disk space is needed, the oldest files that satisfied the criterion "</a:t>
            </a:r>
            <a:r>
              <a:rPr lang="en-US" sz="2200" dirty="0" smtClean="0">
                <a:solidFill>
                  <a:srgbClr val="FF0000"/>
                </a:solidFill>
              </a:rPr>
              <a:t>pin count = 0 AND backed up</a:t>
            </a:r>
            <a:r>
              <a:rPr lang="en-US" sz="2200" dirty="0" smtClean="0"/>
              <a:t>" will be deleted.</a:t>
            </a:r>
          </a:p>
          <a:p>
            <a:pPr lvl="1"/>
            <a:r>
              <a:rPr lang="en-US" sz="2200" dirty="0" smtClean="0"/>
              <a:t>Files less than </a:t>
            </a:r>
            <a:r>
              <a:rPr lang="en-US" sz="2200" dirty="0" smtClean="0">
                <a:solidFill>
                  <a:srgbClr val="FF0000"/>
                </a:solidFill>
              </a:rPr>
              <a:t>3 MB </a:t>
            </a:r>
            <a:r>
              <a:rPr lang="en-US" sz="2200" dirty="0" smtClean="0"/>
              <a:t>and is not accessed </a:t>
            </a:r>
            <a:r>
              <a:rPr lang="en-US" sz="2200" dirty="0" smtClean="0">
                <a:solidFill>
                  <a:srgbClr val="FF0000"/>
                </a:solidFill>
              </a:rPr>
              <a:t>in 2 years </a:t>
            </a:r>
            <a:r>
              <a:rPr lang="en-US" sz="2200" dirty="0" smtClean="0"/>
              <a:t>will be deleted.</a:t>
            </a:r>
            <a:endParaRPr lang="en-US" sz="2200" dirty="0"/>
          </a:p>
          <a:p>
            <a:r>
              <a:rPr lang="en-US" sz="2800" dirty="0" smtClean="0"/>
              <a:t>After file is deleted from disk, it can be staged back to disk using utility </a:t>
            </a:r>
            <a:r>
              <a:rPr lang="en-US" sz="2800" dirty="0" smtClean="0">
                <a:solidFill>
                  <a:srgbClr val="FF0000"/>
                </a:solidFill>
              </a:rPr>
              <a:t>‘</a:t>
            </a:r>
            <a:r>
              <a:rPr lang="en-US" sz="2800" dirty="0" err="1" smtClean="0">
                <a:solidFill>
                  <a:srgbClr val="FF0000"/>
                </a:solidFill>
              </a:rPr>
              <a:t>wcache</a:t>
            </a:r>
            <a:r>
              <a:rPr lang="en-US" sz="2800" dirty="0" smtClean="0">
                <a:solidFill>
                  <a:srgbClr val="FF0000"/>
                </a:solidFill>
              </a:rPr>
              <a:t> get’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User can use utility ‘</a:t>
            </a:r>
            <a:r>
              <a:rPr lang="en-US" sz="2800" dirty="0" err="1" smtClean="0">
                <a:solidFill>
                  <a:srgbClr val="FF0000"/>
                </a:solidFill>
              </a:rPr>
              <a:t>wcache</a:t>
            </a:r>
            <a:r>
              <a:rPr lang="en-US" sz="2800" dirty="0" smtClean="0">
                <a:solidFill>
                  <a:srgbClr val="FF0000"/>
                </a:solidFill>
              </a:rPr>
              <a:t> delete</a:t>
            </a:r>
            <a:r>
              <a:rPr lang="en-US" sz="2800" dirty="0" smtClean="0"/>
              <a:t>’ to tell manager to delete file from disk if it is in tape library.</a:t>
            </a:r>
          </a:p>
          <a:p>
            <a:r>
              <a:rPr lang="en-US" sz="2800" dirty="0" smtClean="0"/>
              <a:t>Before each file is deleted, manager will make sure the copy on disk is same with the copy in tape library. </a:t>
            </a:r>
          </a:p>
          <a:p>
            <a:pPr marL="457200" lvl="1" indent="0">
              <a:buNone/>
            </a:pPr>
            <a:r>
              <a:rPr lang="en-US" sz="1600" dirty="0" smtClean="0"/>
              <a:t>(continues to next page)</a:t>
            </a:r>
          </a:p>
        </p:txBody>
      </p:sp>
    </p:spTree>
    <p:extLst>
      <p:ext uri="{BB962C8B-B14F-4D97-AF65-F5344CB8AC3E}">
        <p14:creationId xmlns:p14="http://schemas.microsoft.com/office/powerpoint/2010/main" val="180193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Duplicated File -email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341905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copy on disk is </a:t>
            </a:r>
            <a:r>
              <a:rPr lang="en-US" sz="2400" dirty="0" smtClean="0"/>
              <a:t>different </a:t>
            </a:r>
            <a:r>
              <a:rPr lang="en-US" sz="2400" dirty="0"/>
              <a:t>with the copy in tape library</a:t>
            </a:r>
            <a:r>
              <a:rPr lang="en-US" sz="2400" dirty="0" smtClean="0"/>
              <a:t>, </a:t>
            </a:r>
            <a:r>
              <a:rPr lang="en-US" sz="2400" dirty="0"/>
              <a:t>a email will be send to owner so you can delete the copy in tape or on disk. The copy on disk will be delete if no action is taken within 1 week.) 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The </a:t>
            </a:r>
            <a:r>
              <a:rPr lang="en-US" sz="1800" i="1" dirty="0"/>
              <a:t>cache version of this file is different from the copy in the tape library. A proper action (remove the copy from tape or delete the cache copy) is needed. If no action is taken within 2 weeks, the copy on cache disk will be deleted. Please check this page  </a:t>
            </a:r>
            <a:r>
              <a:rPr lang="en-US" sz="1800" i="1" dirty="0">
                <a:hlinkClick r:id="rId2"/>
              </a:rPr>
              <a:t>https://scicomp.jlab.org/docs/wcache</a:t>
            </a:r>
            <a:r>
              <a:rPr lang="en-US" sz="1800" i="1" dirty="0"/>
              <a:t> on how to use '</a:t>
            </a:r>
            <a:r>
              <a:rPr lang="en-US" sz="1800" i="1" dirty="0" err="1"/>
              <a:t>wcache</a:t>
            </a:r>
            <a:r>
              <a:rPr lang="en-US" sz="1800" i="1" dirty="0"/>
              <a:t> </a:t>
            </a:r>
            <a:r>
              <a:rPr lang="en-US" sz="1800" i="1" dirty="0" err="1"/>
              <a:t>tapeRemove</a:t>
            </a:r>
            <a:r>
              <a:rPr lang="en-US" sz="1800" i="1" dirty="0"/>
              <a:t>' tool to delete a file from Jlab tape library.</a:t>
            </a:r>
            <a:br>
              <a:rPr lang="en-US" sz="1800" i="1" dirty="0"/>
            </a:b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/>
              <a:t>/cache/junk/</a:t>
            </a:r>
            <a:r>
              <a:rPr lang="en-US" sz="1800" i="1" dirty="0" smtClean="0"/>
              <a:t>szscl21_xxxx_2316</a:t>
            </a:r>
            <a:r>
              <a:rPr lang="en-US" sz="1800" i="1" dirty="0"/>
              <a:t>.</a:t>
            </a:r>
            <a:r>
              <a:rPr lang="en-US" sz="1800" i="1" dirty="0" smtClean="0"/>
              <a:t>lime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2400" b="1" dirty="0" smtClean="0"/>
              <a:t>We can </a:t>
            </a:r>
            <a:r>
              <a:rPr lang="en-US" sz="2400" b="1" dirty="0"/>
              <a:t>change this </a:t>
            </a:r>
            <a:r>
              <a:rPr lang="en-US" sz="2400" b="1" dirty="0" smtClean="0"/>
              <a:t>behavior. Feedbacks are welcome!!!</a:t>
            </a:r>
            <a:endParaRPr lang="en-US" sz="2400" b="1" dirty="0"/>
          </a:p>
          <a:p>
            <a:pPr marL="0" indent="0">
              <a:buNone/>
            </a:pP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05515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WDM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Pin 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Any user in the group can pin files, but pin will fail if total pin in the group exceed 30% of total quota.</a:t>
            </a:r>
          </a:p>
          <a:p>
            <a:r>
              <a:rPr lang="en-US" dirty="0" smtClean="0"/>
              <a:t>Project manager can send a request to increase project quota if needed. </a:t>
            </a:r>
          </a:p>
          <a:p>
            <a:r>
              <a:rPr lang="en-US" dirty="0" smtClean="0"/>
              <a:t>File will </a:t>
            </a:r>
            <a:r>
              <a:rPr lang="en-US" dirty="0" smtClean="0">
                <a:solidFill>
                  <a:srgbClr val="FF0000"/>
                </a:solidFill>
              </a:rPr>
              <a:t>not been pinned </a:t>
            </a:r>
            <a:r>
              <a:rPr lang="en-US" dirty="0" smtClean="0"/>
              <a:t>when ‘get file’ is called. User will pin file after it is on disk.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1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552"/>
          </a:xfrm>
        </p:spPr>
        <p:txBody>
          <a:bodyPr/>
          <a:lstStyle/>
          <a:p>
            <a:r>
              <a:rPr lang="en-US" b="1" dirty="0" smtClean="0"/>
              <a:t>Best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98"/>
            <a:ext cx="8229600" cy="48115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create new directories:</a:t>
            </a:r>
          </a:p>
          <a:p>
            <a:pPr lvl="1"/>
            <a:r>
              <a:rPr lang="en-US" dirty="0" smtClean="0"/>
              <a:t>Set correct permission.</a:t>
            </a:r>
          </a:p>
          <a:p>
            <a:pPr lvl="1"/>
            <a:r>
              <a:rPr lang="en-US" dirty="0" smtClean="0"/>
              <a:t>Use ‘correct name’, which means project related name, should not rename any top directory.</a:t>
            </a:r>
            <a:endParaRPr lang="en-US" dirty="0"/>
          </a:p>
          <a:p>
            <a:r>
              <a:rPr lang="en-US" dirty="0" smtClean="0"/>
              <a:t>When create new files:</a:t>
            </a:r>
          </a:p>
          <a:p>
            <a:pPr lvl="1"/>
            <a:r>
              <a:rPr lang="en-US" dirty="0" smtClean="0"/>
              <a:t>Check files in /</a:t>
            </a:r>
            <a:r>
              <a:rPr lang="en-US" dirty="0" err="1" smtClean="0"/>
              <a:t>mss</a:t>
            </a:r>
            <a:r>
              <a:rPr lang="en-US" dirty="0" smtClean="0"/>
              <a:t>/</a:t>
            </a:r>
            <a:r>
              <a:rPr lang="en-US" dirty="0" err="1" smtClean="0"/>
              <a:t>halld</a:t>
            </a:r>
            <a:r>
              <a:rPr lang="en-US" dirty="0" smtClean="0"/>
              <a:t> (map to /cache/</a:t>
            </a:r>
            <a:r>
              <a:rPr lang="en-US" dirty="0" err="1" smtClean="0"/>
              <a:t>halld</a:t>
            </a:r>
            <a:r>
              <a:rPr lang="en-US" dirty="0" smtClean="0"/>
              <a:t>) </a:t>
            </a:r>
          </a:p>
          <a:p>
            <a:pPr marL="514350" indent="-457200"/>
            <a:r>
              <a:rPr lang="en-US" dirty="0" smtClean="0"/>
              <a:t>When cache the files:</a:t>
            </a:r>
          </a:p>
          <a:p>
            <a:pPr lvl="1">
              <a:buFontTx/>
              <a:buChar char="-"/>
            </a:pPr>
            <a:r>
              <a:rPr lang="en-US" dirty="0" smtClean="0"/>
              <a:t>Cache the total data size. Some files maybe flushed out of disk when large amount (more than the quota) of cache is called.</a:t>
            </a:r>
          </a:p>
        </p:txBody>
      </p:sp>
    </p:spTree>
    <p:extLst>
      <p:ext uri="{BB962C8B-B14F-4D97-AF65-F5344CB8AC3E}">
        <p14:creationId xmlns:p14="http://schemas.microsoft.com/office/powerpoint/2010/main" val="112549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37259</TotalTime>
  <Words>2293</Words>
  <Application>Microsoft Macintosh PowerPoint</Application>
  <PresentationFormat>On-screen Show (4:3)</PresentationFormat>
  <Paragraphs>208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Write-through Cache System</vt:lpstr>
      <vt:lpstr>Write-through Cache Disk</vt:lpstr>
      <vt:lpstr>Write-through Disk Manager (WDM)</vt:lpstr>
      <vt:lpstr>WDM (Backup Policy)</vt:lpstr>
      <vt:lpstr>WDM (Backup Policy)</vt:lpstr>
      <vt:lpstr>WDM (Deletion Policy)</vt:lpstr>
      <vt:lpstr>Duplicated File -email</vt:lpstr>
      <vt:lpstr>WDM (Pin Policy)</vt:lpstr>
      <vt:lpstr>Best Practice</vt:lpstr>
      <vt:lpstr>WDM Utility - wcache</vt:lpstr>
      <vt:lpstr>WDM Utility - wcache</vt:lpstr>
      <vt:lpstr>wcache projectInfo</vt:lpstr>
      <vt:lpstr>wcache get</vt:lpstr>
      <vt:lpstr>wcache get</vt:lpstr>
      <vt:lpstr>wcache put</vt:lpstr>
      <vt:lpstr>Wcache pendingRequest</vt:lpstr>
      <vt:lpstr>wcache requestStatus</vt:lpstr>
      <vt:lpstr>wcache pin</vt:lpstr>
      <vt:lpstr>wcache pinStatus</vt:lpstr>
      <vt:lpstr>wcache unpin</vt:lpstr>
      <vt:lpstr>Development Tasks</vt:lpstr>
      <vt:lpstr>Changes in Batch Job – jsub script</vt:lpstr>
      <vt:lpstr>Changes in Batch Job – jsub script</vt:lpstr>
      <vt:lpstr>Changes in Batch Job – file stage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Chen</dc:creator>
  <cp:lastModifiedBy>Ying Chen</cp:lastModifiedBy>
  <cp:revision>147</cp:revision>
  <dcterms:created xsi:type="dcterms:W3CDTF">2015-02-12T17:22:42Z</dcterms:created>
  <dcterms:modified xsi:type="dcterms:W3CDTF">2015-03-18T15:08:26Z</dcterms:modified>
</cp:coreProperties>
</file>