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84" r:id="rId3"/>
  </p:sldMasterIdLst>
  <p:notesMasterIdLst>
    <p:notesMasterId r:id="rId28"/>
  </p:notesMasterIdLst>
  <p:sldIdLst>
    <p:sldId id="256" r:id="rId4"/>
    <p:sldId id="284" r:id="rId5"/>
    <p:sldId id="258" r:id="rId6"/>
    <p:sldId id="274" r:id="rId7"/>
    <p:sldId id="272" r:id="rId8"/>
    <p:sldId id="275" r:id="rId9"/>
    <p:sldId id="268" r:id="rId10"/>
    <p:sldId id="269" r:id="rId11"/>
    <p:sldId id="265" r:id="rId12"/>
    <p:sldId id="271" r:id="rId13"/>
    <p:sldId id="263" r:id="rId14"/>
    <p:sldId id="285" r:id="rId15"/>
    <p:sldId id="273" r:id="rId16"/>
    <p:sldId id="282" r:id="rId17"/>
    <p:sldId id="286" r:id="rId18"/>
    <p:sldId id="276" r:id="rId19"/>
    <p:sldId id="277" r:id="rId20"/>
    <p:sldId id="278" r:id="rId21"/>
    <p:sldId id="280" r:id="rId22"/>
    <p:sldId id="281" r:id="rId23"/>
    <p:sldId id="279" r:id="rId24"/>
    <p:sldId id="260" r:id="rId25"/>
    <p:sldId id="287" r:id="rId26"/>
    <p:sldId id="262" r:id="rId27"/>
  </p:sldIdLst>
  <p:sldSz cx="9144000" cy="6858000" type="screen4x3"/>
  <p:notesSz cx="70104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91" d="100"/>
          <a:sy n="91" d="100"/>
        </p:scale>
        <p:origin x="-9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946" cy="469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71" y="0"/>
            <a:ext cx="3037946" cy="469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E0A9B-E9B8-4137-B98B-88CFF8E406EF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4" y="4462736"/>
            <a:ext cx="5607053" cy="4228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5471"/>
            <a:ext cx="3037946" cy="469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71" y="8925471"/>
            <a:ext cx="3037946" cy="469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048A3-C550-4CBF-8C54-2D5C38514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7ED47-8998-4A2F-A874-E1538C5AA7A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5626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1E64A-8719-452C-A773-C7573EC003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2134F-0B8F-4572-8391-E1C77DD2C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9BE5E-5175-47DC-B0EC-70CCF3320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F29748-B9B8-40AF-BBA6-5935323526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8888C-1FC0-4928-A823-A3C82B869A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633F0A-28BA-4C73-BB5A-8E89F7F605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804E01-B54B-4BAC-9B34-CDD5741CF6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F2B712-32CB-4377-BFBC-7CF12F6414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6C99CF-642D-4405-A4F0-DE61B45EB9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D0C577-51D3-45C0-BF69-0114E156D9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C10A08-D9D7-47FD-8367-9A49209493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5B4CD-7FAE-4065-A7DF-65357268AB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C388EA-2660-44C1-9B8C-6722487CD0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E8AA91-5BEF-4758-9E87-8E3B497121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B1CE65-DD95-4B45-B6DA-CEEDE02813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E64A-8719-452C-A773-C7573EC00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B4A5-2FC5-41D3-B9F5-D69D27739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6B5D-08A2-4C2A-9C50-9861E4BBF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DDDA-1664-4AB2-8EB9-4DACE18DC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5660-9355-4C53-B1EA-D375115D6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2DD1-90CA-487E-AEBF-1F2F9D97A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3B4A5-2FC5-41D3-B9F5-D69D277399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F941-E9A9-429D-9BA5-3D374113E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B3F2F9-1841-4C61-9DF7-9890784DDE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134F-0B8F-4572-8391-E1C77DD2C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BE5E-5175-47DC-B0EC-70CCF3320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A6B5D-08A2-4C2A-9C50-9861E4BBF4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FDDDA-1664-4AB2-8EB9-4DACE18DC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B5660-9355-4C53-B1EA-D375115D6B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E2DD1-90CA-487E-AEBF-1F2F9D97A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9F941-E9A9-429D-9BA5-3D374113EF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3F2F9-1841-4C61-9DF7-9890784DD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75B48A-2FF3-4197-BC1F-64C86D8F2B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8400" y="617220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en-US" sz="1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2004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400" dirty="0"/>
              <a:t>GLUEX Collaboration  </a:t>
            </a:r>
            <a:r>
              <a:rPr lang="en-US" sz="1400" dirty="0" smtClean="0"/>
              <a:t>May 11-13, 2009 </a:t>
            </a:r>
            <a:r>
              <a:rPr lang="en-US" sz="1400" dirty="0"/>
              <a:t>Tim </a:t>
            </a:r>
            <a:r>
              <a:rPr lang="en-US" sz="1400" dirty="0" err="1"/>
              <a:t>Whitlatch</a:t>
            </a:r>
            <a:endParaRPr lang="en-US" sz="1400" dirty="0"/>
          </a:p>
        </p:txBody>
      </p:sp>
      <p:pic>
        <p:nvPicPr>
          <p:cNvPr id="1033" name="Picture 9" descr="JLab_logo_white1"/>
          <p:cNvPicPr>
            <a:picLocks noChangeAspect="1" noChangeArrowheads="1"/>
          </p:cNvPicPr>
          <p:nvPr userDrawn="1"/>
        </p:nvPicPr>
        <p:blipFill>
          <a:blip r:embed="rId13" cstate="print"/>
          <a:srcRect b="14560"/>
          <a:stretch>
            <a:fillRect/>
          </a:stretch>
        </p:blipFill>
        <p:spPr bwMode="auto">
          <a:xfrm>
            <a:off x="685800" y="6172200"/>
            <a:ext cx="1846263" cy="4937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C15141-4698-44F4-9362-434FDD9F490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5607" name="Picture 7" descr="JLab_logo_white1"/>
          <p:cNvPicPr>
            <a:picLocks noChangeAspect="1" noChangeArrowheads="1"/>
          </p:cNvPicPr>
          <p:nvPr userDrawn="1"/>
        </p:nvPicPr>
        <p:blipFill>
          <a:blip r:embed="rId13" cstate="print"/>
          <a:srcRect b="14560"/>
          <a:stretch>
            <a:fillRect/>
          </a:stretch>
        </p:blipFill>
        <p:spPr bwMode="auto">
          <a:xfrm>
            <a:off x="685800" y="6172200"/>
            <a:ext cx="1846263" cy="493713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248400" y="617220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400"/>
              <a:t>Presented by Tim Whilatch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75B48A-2FF3-4197-BC1F-64C86D8F2BA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9" descr="JLab_logo_white1"/>
          <p:cNvPicPr>
            <a:picLocks noChangeAspect="1" noChangeArrowheads="1"/>
          </p:cNvPicPr>
          <p:nvPr userDrawn="1"/>
        </p:nvPicPr>
        <p:blipFill>
          <a:blip r:embed="rId13" cstate="print"/>
          <a:srcRect b="14560"/>
          <a:stretch>
            <a:fillRect/>
          </a:stretch>
        </p:blipFill>
        <p:spPr bwMode="auto">
          <a:xfrm>
            <a:off x="685800" y="6172200"/>
            <a:ext cx="1846263" cy="4937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Engineering/Design Status</a:t>
            </a:r>
            <a:endParaRPr lang="en-US" sz="5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505200"/>
            <a:ext cx="3200400" cy="838200"/>
          </a:xfrm>
        </p:spPr>
        <p:txBody>
          <a:bodyPr/>
          <a:lstStyle/>
          <a:p>
            <a:r>
              <a:rPr lang="en-US" dirty="0" smtClean="0"/>
              <a:t>We are Here!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200400" cy="365125"/>
          </a:xfrm>
        </p:spPr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E64A-8719-452C-A773-C7573EC0032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C:\Documents and Settings\whitey\Local Settings\Temporary Internet Files\Content.IE5\O6ZCIBFR\MM90035468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419600"/>
            <a:ext cx="1304925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TOF </a:t>
            </a:r>
            <a:r>
              <a:rPr lang="en-US" dirty="0" smtClean="0"/>
              <a:t>remaining work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smtClean="0"/>
              <a:t>detail design</a:t>
            </a:r>
            <a:endParaRPr lang="en-US" dirty="0"/>
          </a:p>
          <a:p>
            <a:r>
              <a:rPr lang="en-US" dirty="0"/>
              <a:t>Light </a:t>
            </a:r>
            <a:r>
              <a:rPr lang="en-US" dirty="0" smtClean="0"/>
              <a:t>collection design – prototypes at Florida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FCAL </a:t>
            </a:r>
            <a:r>
              <a:rPr lang="en-US" dirty="0" smtClean="0"/>
              <a:t>remaining work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229600" cy="4525963"/>
          </a:xfrm>
        </p:spPr>
        <p:txBody>
          <a:bodyPr/>
          <a:lstStyle/>
          <a:p>
            <a:r>
              <a:rPr lang="en-US" sz="2800" dirty="0" smtClean="0"/>
              <a:t>Work with IU on “insert” design (if required)</a:t>
            </a:r>
            <a:endParaRPr lang="en-US" sz="2800" dirty="0"/>
          </a:p>
          <a:p>
            <a:r>
              <a:rPr lang="en-US" sz="2800" dirty="0" smtClean="0"/>
              <a:t>Support frame design (JLAB)</a:t>
            </a:r>
            <a:endParaRPr lang="en-US" sz="2800" dirty="0"/>
          </a:p>
          <a:p>
            <a:r>
              <a:rPr lang="en-US" sz="2800" dirty="0" smtClean="0"/>
              <a:t>Dark room- cooling </a:t>
            </a:r>
            <a:r>
              <a:rPr lang="en-US" sz="2800" dirty="0" smtClean="0"/>
              <a:t>– </a:t>
            </a:r>
            <a:r>
              <a:rPr lang="en-US" sz="2800" dirty="0" smtClean="0"/>
              <a:t>IU</a:t>
            </a:r>
            <a:endParaRPr lang="en-US" sz="2800" dirty="0"/>
          </a:p>
          <a:p>
            <a:pPr>
              <a:buNone/>
            </a:pPr>
            <a:endParaRPr lang="en-US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AGGER_BLDG_LAYOUT.jpg"/>
          <p:cNvPicPr>
            <a:picLocks noChangeAspect="1"/>
          </p:cNvPicPr>
          <p:nvPr/>
        </p:nvPicPr>
        <p:blipFill>
          <a:blip r:embed="rId2" cstate="print">
            <a:lum bright="2000" contrast="2000"/>
          </a:blip>
          <a:stretch>
            <a:fillRect/>
          </a:stretch>
        </p:blipFill>
        <p:spPr>
          <a:xfrm>
            <a:off x="1524000" y="1219200"/>
            <a:ext cx="6705600" cy="4806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162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Tagger Area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762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Wall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410200" y="1066800"/>
            <a:ext cx="9144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4600" y="594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Shielding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1400" y="33528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Beamline</a:t>
            </a:r>
            <a:r>
              <a:rPr lang="en-US" dirty="0" smtClean="0"/>
              <a:t> encasement to Hall 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129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 ducts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352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Chamber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2590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4953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dump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571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Truck ramp entrance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05200" y="68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Permanent Magnet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4" idx="3"/>
          </p:cNvCxnSpPr>
          <p:nvPr/>
        </p:nvCxnSpPr>
        <p:spPr>
          <a:xfrm>
            <a:off x="3048000" y="1480066"/>
            <a:ext cx="990600" cy="15679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3162300" y="2095500"/>
            <a:ext cx="19812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</p:cNvCxnSpPr>
          <p:nvPr/>
        </p:nvCxnSpPr>
        <p:spPr>
          <a:xfrm rot="10800000">
            <a:off x="7010400" y="1447801"/>
            <a:ext cx="381000" cy="23666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4038600" y="3810000"/>
            <a:ext cx="10668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0"/>
          </p:cNvCxnSpPr>
          <p:nvPr/>
        </p:nvCxnSpPr>
        <p:spPr>
          <a:xfrm rot="16200000" flipV="1">
            <a:off x="2667000" y="5181600"/>
            <a:ext cx="12954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066800" y="3581400"/>
            <a:ext cx="14478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571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Tagger Magnet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1409700" y="4229100"/>
            <a:ext cx="1752600" cy="1676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43400" y="1371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</a:t>
            </a:r>
            <a:r>
              <a:rPr lang="en-US" dirty="0" err="1" smtClean="0"/>
              <a:t>Beamline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1181100" y="3086100"/>
            <a:ext cx="1752600" cy="12192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7200" y="175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Current Monitor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638800" y="1066800"/>
            <a:ext cx="1447800" cy="137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9" idx="1"/>
          </p:cNvCxnSpPr>
          <p:nvPr/>
        </p:nvCxnSpPr>
        <p:spPr>
          <a:xfrm rot="10800000">
            <a:off x="3657600" y="5334000"/>
            <a:ext cx="685800" cy="5656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5524500" y="3543300"/>
            <a:ext cx="243840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752600" y="2209800"/>
            <a:ext cx="2362200" cy="1295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4306094" y="2475706"/>
            <a:ext cx="990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10400" y="685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gages and pump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4419600" y="2514600"/>
            <a:ext cx="2362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V="1">
            <a:off x="3581400" y="2209800"/>
            <a:ext cx="2438400" cy="1600200"/>
          </a:xfrm>
          <a:prstGeom prst="line">
            <a:avLst/>
          </a:prstGeom>
          <a:solidFill>
            <a:srgbClr val="DDDDDD"/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5334000" y="3886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Beamline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6200000" flipV="1">
            <a:off x="5143500" y="3314700"/>
            <a:ext cx="7620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Gluex</a:t>
            </a:r>
            <a:r>
              <a:rPr lang="en-US" dirty="0" smtClean="0"/>
              <a:t> Collaboration Meeting May 2010 - Engineering Status - Presented by Tim </a:t>
            </a:r>
            <a:r>
              <a:rPr lang="en-US" dirty="0" err="1" smtClean="0"/>
              <a:t>Whitlatch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Tagger </a:t>
            </a:r>
            <a:r>
              <a:rPr lang="en-US" dirty="0" smtClean="0"/>
              <a:t>remaining work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Complete detail designs/drawings for;</a:t>
            </a:r>
          </a:p>
          <a:p>
            <a:pPr lvl="1"/>
            <a:r>
              <a:rPr lang="en-US" dirty="0" smtClean="0"/>
              <a:t>Steel</a:t>
            </a:r>
          </a:p>
          <a:p>
            <a:pPr lvl="1"/>
            <a:r>
              <a:rPr lang="en-US" dirty="0" smtClean="0"/>
              <a:t>Coils</a:t>
            </a:r>
          </a:p>
          <a:p>
            <a:pPr lvl="1"/>
            <a:r>
              <a:rPr lang="en-US" dirty="0" smtClean="0"/>
              <a:t>Support Frame</a:t>
            </a:r>
          </a:p>
          <a:p>
            <a:pPr lvl="1"/>
            <a:r>
              <a:rPr lang="en-US" dirty="0" smtClean="0"/>
              <a:t>Vacuum chamber</a:t>
            </a:r>
            <a:endParaRPr lang="en-US" dirty="0" smtClean="0"/>
          </a:p>
          <a:p>
            <a:r>
              <a:rPr lang="en-US" dirty="0" smtClean="0"/>
              <a:t>Procure all items above</a:t>
            </a:r>
          </a:p>
          <a:p>
            <a:r>
              <a:rPr lang="en-US" dirty="0" smtClean="0"/>
              <a:t>Work with Catholic U on modified fixed array</a:t>
            </a:r>
          </a:p>
          <a:p>
            <a:r>
              <a:rPr lang="en-US" dirty="0" smtClean="0"/>
              <a:t>Work with Connecticut U on Microscope mounting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Tagger Magnet Model</a:t>
            </a:r>
            <a:endParaRPr lang="en-US" dirty="0"/>
          </a:p>
        </p:txBody>
      </p:sp>
      <p:pic>
        <p:nvPicPr>
          <p:cNvPr id="6" name="Content Placeholder 5" descr="tagger steel - co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8421" y="1935163"/>
            <a:ext cx="6587158" cy="43894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833" t="10417" r="16333" b="31250"/>
          <a:stretch>
            <a:fillRect/>
          </a:stretch>
        </p:blipFill>
        <p:spPr bwMode="auto">
          <a:xfrm>
            <a:off x="457200" y="990600"/>
            <a:ext cx="798004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8200"/>
          </a:xfrm>
        </p:spPr>
        <p:txBody>
          <a:bodyPr/>
          <a:lstStyle/>
          <a:p>
            <a:r>
              <a:rPr lang="en-US" dirty="0" smtClean="0"/>
              <a:t>Collimator Cave Layout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5638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Kapton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Windows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2590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Active/Primary collimator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990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  <a:t>Permanent Sweep Magnet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5715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5000"/>
                    </a:srgbClr>
                  </a:outerShdw>
                </a:effectLst>
              </a:rPr>
              <a:t>Shielding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106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Collimator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5334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Sweep Magnet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6858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Spectrometer Radiator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4495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Concrete Shielding Wall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6200" y="1219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Wall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6200000" flipV="1">
            <a:off x="1447800" y="4953000"/>
            <a:ext cx="990600" cy="533400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0800000">
            <a:off x="1219200" y="4876800"/>
            <a:ext cx="989806" cy="762794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8" idx="2"/>
          </p:cNvCxnSpPr>
          <p:nvPr/>
        </p:nvCxnSpPr>
        <p:spPr bwMode="auto">
          <a:xfrm rot="5400000">
            <a:off x="1008967" y="3675966"/>
            <a:ext cx="1411069" cy="533398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H="1">
            <a:off x="4076700" y="2628900"/>
            <a:ext cx="1752600" cy="304800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16200000" flipH="1">
            <a:off x="1866900" y="2324100"/>
            <a:ext cx="2514600" cy="914400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V="1">
            <a:off x="2819400" y="4495800"/>
            <a:ext cx="1295400" cy="1295400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5400000" flipH="1" flipV="1">
            <a:off x="3314700" y="4762500"/>
            <a:ext cx="1905000" cy="304800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16200000" flipH="1">
            <a:off x="7905750" y="1962150"/>
            <a:ext cx="762000" cy="38100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6200000" flipV="1">
            <a:off x="6858000" y="3733800"/>
            <a:ext cx="1295400" cy="228600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16200000" flipV="1">
            <a:off x="4876800" y="4267200"/>
            <a:ext cx="1981200" cy="609600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5829300" y="1790700"/>
            <a:ext cx="1752600" cy="762000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5660-9355-4C53-B1EA-D375115D6BF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BeamLine</a:t>
            </a:r>
            <a:r>
              <a:rPr lang="en-US" dirty="0"/>
              <a:t> </a:t>
            </a:r>
            <a:r>
              <a:rPr lang="en-US" dirty="0" smtClean="0"/>
              <a:t>remaining work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Radiator/</a:t>
            </a:r>
            <a:r>
              <a:rPr lang="en-US" sz="2800" dirty="0" err="1"/>
              <a:t>Goniometer</a:t>
            </a:r>
            <a:r>
              <a:rPr lang="en-US" sz="2800" dirty="0"/>
              <a:t> – </a:t>
            </a:r>
            <a:r>
              <a:rPr lang="en-US" sz="2800" dirty="0" smtClean="0"/>
              <a:t>requirements/design</a:t>
            </a:r>
            <a:endParaRPr lang="en-US" sz="2800" dirty="0"/>
          </a:p>
          <a:p>
            <a:r>
              <a:rPr lang="en-US" sz="2800" dirty="0" err="1" smtClean="0"/>
              <a:t>Beamline</a:t>
            </a:r>
            <a:r>
              <a:rPr lang="en-US" sz="2800" dirty="0" smtClean="0"/>
              <a:t> component details – mostly </a:t>
            </a:r>
            <a:r>
              <a:rPr lang="en-US" sz="2800" dirty="0" smtClean="0"/>
              <a:t>designed</a:t>
            </a:r>
          </a:p>
          <a:p>
            <a:r>
              <a:rPr lang="en-US" sz="2800" dirty="0" smtClean="0"/>
              <a:t>Complete support stand details</a:t>
            </a:r>
            <a:endParaRPr lang="en-US" sz="2800" dirty="0"/>
          </a:p>
          <a:p>
            <a:r>
              <a:rPr lang="en-US" sz="2800" dirty="0"/>
              <a:t>Pair </a:t>
            </a:r>
            <a:r>
              <a:rPr lang="en-US" sz="2800" dirty="0" smtClean="0"/>
              <a:t>spectrometer Magnet– </a:t>
            </a:r>
            <a:r>
              <a:rPr lang="en-US" sz="2800" dirty="0" smtClean="0"/>
              <a:t>work with North Carolina on modifications</a:t>
            </a:r>
            <a:endParaRPr lang="en-US" sz="2800" dirty="0" smtClean="0"/>
          </a:p>
          <a:p>
            <a:r>
              <a:rPr lang="en-US" sz="2800" dirty="0" smtClean="0"/>
              <a:t>Pair converter – </a:t>
            </a:r>
            <a:r>
              <a:rPr lang="en-US" sz="2800" dirty="0" smtClean="0"/>
              <a:t>requirements/design</a:t>
            </a:r>
            <a:endParaRPr lang="en-US" sz="2800" dirty="0" smtClean="0"/>
          </a:p>
          <a:p>
            <a:r>
              <a:rPr lang="en-US" sz="2800" dirty="0" smtClean="0"/>
              <a:t>PS Detector </a:t>
            </a:r>
            <a:r>
              <a:rPr lang="en-US" sz="2800" dirty="0" smtClean="0"/>
              <a:t>detail design</a:t>
            </a:r>
            <a:endParaRPr lang="en-US" sz="2800" dirty="0" smtClean="0"/>
          </a:p>
          <a:p>
            <a:pPr>
              <a:buNone/>
            </a:pPr>
            <a:endParaRPr lang="en-US" sz="8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Solenoid </a:t>
            </a:r>
            <a:r>
              <a:rPr lang="en-US" sz="4000" dirty="0" smtClean="0"/>
              <a:t>remaining work </a:t>
            </a:r>
            <a:r>
              <a:rPr lang="en-US" sz="4000" dirty="0" smtClean="0"/>
              <a:t>(more detail from George)</a:t>
            </a:r>
            <a:endParaRPr lang="en-US" sz="4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Complete remaining detail designs and get parts fabricated for test</a:t>
            </a:r>
            <a:endParaRPr lang="en-US" sz="2800" dirty="0"/>
          </a:p>
          <a:p>
            <a:r>
              <a:rPr lang="en-US" sz="2800" dirty="0" smtClean="0"/>
              <a:t>Coil 2 repair/design</a:t>
            </a:r>
            <a:endParaRPr lang="en-US" sz="2800" dirty="0" smtClean="0"/>
          </a:p>
          <a:p>
            <a:r>
              <a:rPr lang="en-US" sz="2800" dirty="0" smtClean="0"/>
              <a:t>Testing of coils – to start Jun 2010 – April 2011</a:t>
            </a:r>
          </a:p>
          <a:p>
            <a:r>
              <a:rPr lang="en-US" sz="2800" dirty="0" smtClean="0"/>
              <a:t>Complete final drawings for installation in Hall</a:t>
            </a:r>
            <a:endParaRPr lang="en-US" sz="2800" dirty="0" smtClean="0"/>
          </a:p>
          <a:p>
            <a:pPr>
              <a:buNone/>
            </a:pPr>
            <a:endParaRPr lang="en-US" sz="2800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Infrastructure </a:t>
            </a:r>
            <a:r>
              <a:rPr lang="en-US" sz="4000" dirty="0" smtClean="0"/>
              <a:t>remaining work</a:t>
            </a:r>
            <a:endParaRPr lang="en-US" sz="4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Tooling design – needs lots of work</a:t>
            </a:r>
            <a:endParaRPr lang="en-US" sz="2000" dirty="0"/>
          </a:p>
          <a:p>
            <a:r>
              <a:rPr lang="en-US" sz="2000" dirty="0" smtClean="0"/>
              <a:t>Cooling systems design (liquid and air) – needs work, and there are many systems to design!</a:t>
            </a:r>
          </a:p>
          <a:p>
            <a:r>
              <a:rPr lang="en-US" sz="2000" dirty="0" smtClean="0"/>
              <a:t>Gas system design – details needed (</a:t>
            </a:r>
            <a:r>
              <a:rPr lang="en-US" sz="2000" dirty="0" err="1" smtClean="0"/>
              <a:t>Beni</a:t>
            </a:r>
            <a:r>
              <a:rPr lang="en-US" sz="2000" dirty="0" smtClean="0"/>
              <a:t> has started)</a:t>
            </a:r>
          </a:p>
          <a:p>
            <a:r>
              <a:rPr lang="en-US" sz="2000" dirty="0" smtClean="0"/>
              <a:t>Platform designs – details needed</a:t>
            </a:r>
          </a:p>
          <a:p>
            <a:r>
              <a:rPr lang="en-US" sz="2000" dirty="0" smtClean="0"/>
              <a:t>Electrical layouts - details needed</a:t>
            </a:r>
          </a:p>
          <a:p>
            <a:r>
              <a:rPr lang="en-US" sz="2000" dirty="0" smtClean="0"/>
              <a:t>Cable runs/support layouts - details needed</a:t>
            </a:r>
          </a:p>
          <a:p>
            <a:r>
              <a:rPr lang="en-US" sz="2000" dirty="0" smtClean="0"/>
              <a:t>Meetings, reviews, scheduling, procedures</a:t>
            </a:r>
          </a:p>
          <a:p>
            <a:r>
              <a:rPr lang="en-US" sz="2000" dirty="0" smtClean="0"/>
              <a:t>Cryogenics transfer line and can – </a:t>
            </a:r>
            <a:r>
              <a:rPr lang="en-US" sz="2000" dirty="0" smtClean="0"/>
              <a:t>almost complete</a:t>
            </a:r>
            <a:endParaRPr lang="en-US" sz="2000" dirty="0" smtClean="0"/>
          </a:p>
          <a:p>
            <a:pPr>
              <a:buNone/>
            </a:pPr>
            <a:endParaRPr lang="en-US" sz="2800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:\halld\Engineering\Pictures\Civil\Hall D constr\5.7.10 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550746" cy="56627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9342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Civil Construction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28600" y="3581400"/>
            <a:ext cx="2819400" cy="381000"/>
          </a:xfrm>
          <a:prstGeom prst="straightConnector1">
            <a:avLst/>
          </a:prstGeom>
          <a:ln w="412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50292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wall towards counting house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6172200" y="3810000"/>
            <a:ext cx="1676400" cy="1220788"/>
          </a:xfrm>
          <a:prstGeom prst="straightConnector1">
            <a:avLst/>
          </a:prstGeom>
          <a:ln w="412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0" y="4648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pump sump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762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Collimator cave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rot="5400000">
            <a:off x="6775966" y="1594366"/>
            <a:ext cx="1078468" cy="152400"/>
          </a:xfrm>
          <a:prstGeom prst="straightConnector1">
            <a:avLst/>
          </a:prstGeom>
          <a:ln w="412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23000"/>
          </a:blip>
          <a:srcRect l="5882" t="6651" r="5883" b="7838"/>
          <a:stretch>
            <a:fillRect/>
          </a:stretch>
        </p:blipFill>
        <p:spPr bwMode="auto">
          <a:xfrm>
            <a:off x="990600" y="91440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1828800" cy="838200"/>
          </a:xfrm>
        </p:spPr>
        <p:txBody>
          <a:bodyPr/>
          <a:lstStyle/>
          <a:p>
            <a:r>
              <a:rPr lang="en-US" dirty="0" smtClean="0"/>
              <a:t>Hall 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219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Wall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676900" y="1714500"/>
            <a:ext cx="99060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5000" y="533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Solenoid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2667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Overhead crane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91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 ducts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3505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Upstream platform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34200" y="4876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Downstream platform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3657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dump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90800" y="5867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Truck ramp entrance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1806833" y="1317367"/>
            <a:ext cx="653534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1"/>
          </p:cNvCxnSpPr>
          <p:nvPr/>
        </p:nvCxnSpPr>
        <p:spPr>
          <a:xfrm rot="10800000" flipV="1">
            <a:off x="4038600" y="1389966"/>
            <a:ext cx="609600" cy="158183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6324600" y="2990166"/>
            <a:ext cx="1219200" cy="578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1"/>
          </p:cNvCxnSpPr>
          <p:nvPr/>
        </p:nvCxnSpPr>
        <p:spPr>
          <a:xfrm rot="10800000">
            <a:off x="5410200" y="4114800"/>
            <a:ext cx="1524000" cy="10851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0"/>
          </p:cNvCxnSpPr>
          <p:nvPr/>
        </p:nvCxnSpPr>
        <p:spPr>
          <a:xfrm rot="5400000" flipH="1" flipV="1">
            <a:off x="2667000" y="3962400"/>
            <a:ext cx="152400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43000" y="3200400"/>
            <a:ext cx="9906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400" y="5029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Electronics racks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1866900" y="3924300"/>
            <a:ext cx="129540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3"/>
          </p:cNvCxnSpPr>
          <p:nvPr/>
        </p:nvCxnSpPr>
        <p:spPr>
          <a:xfrm flipV="1">
            <a:off x="1905000" y="4191000"/>
            <a:ext cx="1371600" cy="10228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53000" y="1600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Cable trays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572000" y="1828800"/>
            <a:ext cx="457200" cy="457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8600" y="2819400"/>
            <a:ext cx="1371600" cy="228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240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781800" y="1981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Penetrations for gas lines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638800" y="2286000"/>
            <a:ext cx="11430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19400" y="914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Spectrometer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1066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Cryogenics platform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 rot="5400000">
            <a:off x="1790700" y="1638300"/>
            <a:ext cx="1905000" cy="914400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019800" y="5867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FCAL/DARK ROOM</a:t>
            </a:r>
          </a:p>
        </p:txBody>
      </p:sp>
      <p:cxnSp>
        <p:nvCxnSpPr>
          <p:cNvPr id="47" name="Straight Arrow Connector 46"/>
          <p:cNvCxnSpPr>
            <a:stCxn id="45" idx="1"/>
          </p:cNvCxnSpPr>
          <p:nvPr/>
        </p:nvCxnSpPr>
        <p:spPr bwMode="auto">
          <a:xfrm rot="10800000">
            <a:off x="5181600" y="3810000"/>
            <a:ext cx="838200" cy="2242066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flipV="1">
            <a:off x="4648200" y="5410200"/>
            <a:ext cx="914400" cy="685800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5660-9355-4C53-B1EA-D375115D6BF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halld\Engineering\Pictures\Civil\Hall D constr\5.7.10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214012" cy="541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52578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Tagger Pit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1676400" y="3124200"/>
            <a:ext cx="5334000" cy="990600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5600" y="3352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Beamline</a:t>
            </a:r>
            <a:endParaRPr lang="en-US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Installation Support </a:t>
            </a:r>
            <a:r>
              <a:rPr lang="en-US" sz="4000" dirty="0" smtClean="0"/>
              <a:t>Required2011-2014</a:t>
            </a:r>
            <a:endParaRPr lang="en-US" sz="4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Update drawings/specs</a:t>
            </a:r>
            <a:endParaRPr lang="en-US" sz="2800" dirty="0"/>
          </a:p>
          <a:p>
            <a:r>
              <a:rPr lang="en-US" sz="2800" dirty="0" smtClean="0"/>
              <a:t>Review procedures</a:t>
            </a:r>
          </a:p>
          <a:p>
            <a:r>
              <a:rPr lang="en-US" sz="2800" dirty="0" smtClean="0"/>
              <a:t>Resolve ESH&amp;Q issues</a:t>
            </a:r>
          </a:p>
          <a:p>
            <a:r>
              <a:rPr lang="en-US" sz="2800" dirty="0" smtClean="0"/>
              <a:t>In process inspection</a:t>
            </a:r>
          </a:p>
          <a:p>
            <a:r>
              <a:rPr lang="en-US" sz="2800" dirty="0" smtClean="0"/>
              <a:t>Additional planning</a:t>
            </a:r>
          </a:p>
          <a:p>
            <a:r>
              <a:rPr lang="en-US" sz="2800" dirty="0" smtClean="0"/>
              <a:t>Actual hands on </a:t>
            </a:r>
            <a:r>
              <a:rPr lang="en-US" sz="2800" dirty="0" smtClean="0"/>
              <a:t>labor</a:t>
            </a:r>
          </a:p>
          <a:p>
            <a:r>
              <a:rPr lang="en-US" sz="2800" dirty="0" smtClean="0"/>
              <a:t>Infrastructure design</a:t>
            </a: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Reviews </a:t>
            </a:r>
            <a:r>
              <a:rPr lang="en-US" dirty="0"/>
              <a:t>for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Solenoid Repair/Test/ES&amp;H (Internal) (May)</a:t>
            </a:r>
            <a:endParaRPr lang="en-US" dirty="0"/>
          </a:p>
          <a:p>
            <a:r>
              <a:rPr lang="en-US" dirty="0" smtClean="0"/>
              <a:t>Tagger Magnet Design (June)</a:t>
            </a:r>
            <a:endParaRPr lang="en-US" dirty="0" smtClean="0"/>
          </a:p>
          <a:p>
            <a:r>
              <a:rPr lang="en-US" dirty="0" smtClean="0"/>
              <a:t>Cryogenic Design (June)</a:t>
            </a:r>
          </a:p>
          <a:p>
            <a:r>
              <a:rPr lang="en-US" dirty="0" smtClean="0"/>
              <a:t>Solenoid External (Aug/Sep)</a:t>
            </a:r>
          </a:p>
          <a:p>
            <a:r>
              <a:rPr lang="en-US" dirty="0" smtClean="0"/>
              <a:t>Lehman (Sept)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Installation Schedule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19" y="2209800"/>
            <a:ext cx="892649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 we get there from here?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6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smtClean="0">
                <a:solidFill>
                  <a:srgbClr val="FF0000"/>
                </a:solidFill>
              </a:rPr>
              <a:t>    </a:t>
            </a:r>
            <a:r>
              <a:rPr lang="en-US" sz="6000" dirty="0" smtClean="0">
                <a:solidFill>
                  <a:srgbClr val="FF0000"/>
                </a:solidFill>
              </a:rPr>
              <a:t>Keep Focused</a:t>
            </a:r>
            <a:r>
              <a:rPr lang="en-US" sz="115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en-US" sz="1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has JLAB Engineering group been working on?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Detail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design, fabrication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and drawings for CDC</a:t>
            </a:r>
            <a:endParaRPr lang="en-US" dirty="0">
              <a:solidFill>
                <a:srgbClr val="00B0F0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BCAL Wedge detail and </a:t>
            </a:r>
            <a:r>
              <a:rPr lang="en-US" dirty="0" err="1" smtClean="0">
                <a:solidFill>
                  <a:srgbClr val="00B0F0"/>
                </a:solidFill>
                <a:latin typeface="Arial Rounded MT Bold" pitchFamily="34" charset="0"/>
              </a:rPr>
              <a:t>assy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drawings and supporting fabrication</a:t>
            </a:r>
            <a:endParaRPr lang="en-US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BCAL readout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design layouts</a:t>
            </a:r>
            <a:endParaRPr lang="en-US" dirty="0">
              <a:solidFill>
                <a:srgbClr val="00B0F0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FCAL module details and assembly drawings (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IU J. Frye)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Magnetic shield testing (FCAL and TOF)</a:t>
            </a:r>
            <a:endParaRPr lang="en-US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FDC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redesign(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95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%) and fabrication/procurement</a:t>
            </a:r>
            <a:endParaRPr lang="en-US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FDC prototype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fabrication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Planning FDC construction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site</a:t>
            </a:r>
            <a:endParaRPr lang="en-US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Tagger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redesign, FEA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and procurement</a:t>
            </a:r>
            <a:endParaRPr lang="en-US" dirty="0">
              <a:solidFill>
                <a:srgbClr val="00B0F0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Preliminary design for platforms</a:t>
            </a:r>
            <a:endParaRPr lang="en-US" dirty="0">
              <a:solidFill>
                <a:srgbClr val="00B0F0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Preliminary design for Target, start counter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Design and fabrication of Solenoid components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Initial cryogenic supply design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Repair of solenoid coil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1 and coil 2</a:t>
            </a:r>
            <a:endParaRPr lang="en-US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Design and setup for solenoid coil tests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Staffing up for eng, des and tech (mostly)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Supporting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civil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construction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Support/setup design reviews (Tagger, Solenoid)</a:t>
            </a:r>
            <a:endParaRPr lang="en-US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is doing Engineering/</a:t>
            </a:r>
            <a:r>
              <a:rPr lang="en-US" dirty="0" err="1" smtClean="0"/>
              <a:t>Fab</a:t>
            </a:r>
            <a:r>
              <a:rPr lang="en-US" dirty="0" smtClean="0"/>
              <a:t> work at JLAB?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87375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 Rounded MT Bold" pitchFamily="34" charset="0"/>
              </a:rPr>
              <a:t>5 </a:t>
            </a:r>
            <a:r>
              <a:rPr lang="en-US" sz="2800" dirty="0">
                <a:latin typeface="Arial Rounded MT Bold" pitchFamily="34" charset="0"/>
              </a:rPr>
              <a:t>Mechanical Engineers – </a:t>
            </a:r>
            <a:r>
              <a:rPr lang="en-US" sz="2800" dirty="0" smtClean="0">
                <a:latin typeface="Arial Rounded MT Bold" pitchFamily="34" charset="0"/>
              </a:rPr>
              <a:t>       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W</a:t>
            </a:r>
            <a:r>
              <a:rPr lang="en-US" sz="2800" dirty="0">
                <a:solidFill>
                  <a:srgbClr val="00B0F0"/>
                </a:solidFill>
                <a:latin typeface="Arial Rounded MT Bold" pitchFamily="34" charset="0"/>
              </a:rPr>
              <a:t>. </a:t>
            </a:r>
            <a:r>
              <a:rPr lang="en-US" sz="2800" dirty="0" err="1">
                <a:solidFill>
                  <a:srgbClr val="00B0F0"/>
                </a:solidFill>
                <a:latin typeface="Arial Rounded MT Bold" pitchFamily="34" charset="0"/>
              </a:rPr>
              <a:t>Crahen</a:t>
            </a:r>
            <a:r>
              <a:rPr lang="en-US" sz="2800" dirty="0">
                <a:solidFill>
                  <a:srgbClr val="00B0F0"/>
                </a:solidFill>
                <a:latin typeface="Arial Rounded MT Bold" pitchFamily="34" charset="0"/>
              </a:rPr>
              <a:t>,    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(FDC, Tagger) </a:t>
            </a:r>
            <a:r>
              <a:rPr lang="en-US" sz="2800" dirty="0">
                <a:solidFill>
                  <a:srgbClr val="00B0F0"/>
                </a:solidFill>
                <a:latin typeface="Arial Rounded MT Bold" pitchFamily="34" charset="0"/>
              </a:rPr>
              <a:t>			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                 	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T</a:t>
            </a:r>
            <a:r>
              <a:rPr lang="en-US" sz="2800" dirty="0">
                <a:solidFill>
                  <a:srgbClr val="00B0F0"/>
                </a:solidFill>
                <a:latin typeface="Arial Rounded MT Bold" pitchFamily="34" charset="0"/>
              </a:rPr>
              <a:t>. </a:t>
            </a:r>
            <a:r>
              <a:rPr lang="en-US" sz="2800" dirty="0" err="1">
                <a:solidFill>
                  <a:srgbClr val="00B0F0"/>
                </a:solidFill>
                <a:latin typeface="Arial Rounded MT Bold" pitchFamily="34" charset="0"/>
              </a:rPr>
              <a:t>Whitlatch</a:t>
            </a:r>
            <a:r>
              <a:rPr lang="en-US" sz="2800" dirty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 (overall)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				             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   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J. </a:t>
            </a:r>
            <a:r>
              <a:rPr lang="en-US" sz="2800" dirty="0" err="1" smtClean="0">
                <a:solidFill>
                  <a:srgbClr val="00B0F0"/>
                </a:solidFill>
                <a:latin typeface="Arial Rounded MT Bold" pitchFamily="34" charset="0"/>
              </a:rPr>
              <a:t>Fochtman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 (Cryogenics)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     </a:t>
            </a:r>
            <a:r>
              <a:rPr lang="en-US" sz="2800" dirty="0">
                <a:latin typeface="Arial Rounded MT Bold" pitchFamily="34" charset="0"/>
              </a:rPr>
              <a:t>		</a:t>
            </a:r>
            <a:r>
              <a:rPr lang="en-US" sz="2800" dirty="0" smtClean="0">
                <a:latin typeface="Arial Rounded MT Bold" pitchFamily="34" charset="0"/>
              </a:rPr>
              <a:t>       	</a:t>
            </a:r>
            <a:r>
              <a:rPr lang="en-US" sz="2800" dirty="0" smtClean="0">
                <a:latin typeface="Arial Rounded MT Bold" pitchFamily="34" charset="0"/>
              </a:rPr>
              <a:t>               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G</a:t>
            </a:r>
            <a:r>
              <a:rPr lang="en-US" sz="2800" dirty="0">
                <a:solidFill>
                  <a:srgbClr val="00B0F0"/>
                </a:solidFill>
                <a:latin typeface="Arial Rounded MT Bold" pitchFamily="34" charset="0"/>
              </a:rPr>
              <a:t>. </a:t>
            </a:r>
            <a:r>
              <a:rPr lang="en-US" sz="2800" dirty="0" err="1">
                <a:solidFill>
                  <a:srgbClr val="00B0F0"/>
                </a:solidFill>
                <a:latin typeface="Arial Rounded MT Bold" pitchFamily="34" charset="0"/>
              </a:rPr>
              <a:t>Biallas</a:t>
            </a:r>
            <a:r>
              <a:rPr lang="en-US" sz="2800" dirty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(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Solenoid) 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				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               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J. Ballard </a:t>
            </a:r>
            <a:r>
              <a:rPr lang="en-US" sz="2800" dirty="0" smtClean="0">
                <a:latin typeface="Arial Rounded MT Bold" pitchFamily="34" charset="0"/>
              </a:rPr>
              <a:t>(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Solenoid) 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					New engineer this summer</a:t>
            </a:r>
            <a:endParaRPr lang="en-US" sz="2800" dirty="0">
              <a:solidFill>
                <a:srgbClr val="00B0F0"/>
              </a:solidFill>
              <a:latin typeface="Arial Rounded MT Bold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Rounded MT Bold" pitchFamily="34" charset="0"/>
              </a:rPr>
              <a:t>6 </a:t>
            </a:r>
            <a:r>
              <a:rPr lang="en-US" sz="2800" dirty="0">
                <a:latin typeface="Arial Rounded MT Bold" pitchFamily="34" charset="0"/>
              </a:rPr>
              <a:t>Mechanical Designers – 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C</a:t>
            </a:r>
            <a:r>
              <a:rPr lang="en-US" sz="2800" dirty="0">
                <a:solidFill>
                  <a:srgbClr val="00B0F0"/>
                </a:solidFill>
                <a:latin typeface="Arial Rounded MT Bold" pitchFamily="34" charset="0"/>
              </a:rPr>
              <a:t>. Hutton,   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(FCAL, </a:t>
            </a:r>
            <a:r>
              <a:rPr lang="en-US" sz="2800" dirty="0" err="1" smtClean="0">
                <a:solidFill>
                  <a:srgbClr val="00B0F0"/>
                </a:solidFill>
                <a:latin typeface="Arial Rounded MT Bold" pitchFamily="34" charset="0"/>
              </a:rPr>
              <a:t>SiPM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, FDC overall) </a:t>
            </a:r>
            <a:r>
              <a:rPr lang="en-US" sz="2800" dirty="0">
                <a:solidFill>
                  <a:srgbClr val="00B0F0"/>
                </a:solidFill>
                <a:latin typeface="Arial Rounded MT Bold" pitchFamily="34" charset="0"/>
              </a:rPr>
              <a:t>			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        J. </a:t>
            </a:r>
            <a:r>
              <a:rPr lang="en-US" sz="2800" dirty="0" err="1" smtClean="0">
                <a:solidFill>
                  <a:srgbClr val="00B0F0"/>
                </a:solidFill>
                <a:latin typeface="Arial Rounded MT Bold" pitchFamily="34" charset="0"/>
              </a:rPr>
              <a:t>Lagner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(BCAL, solenoid, Tagger)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				        V. </a:t>
            </a:r>
            <a:r>
              <a:rPr lang="en-US" sz="2800" dirty="0" err="1" smtClean="0">
                <a:solidFill>
                  <a:srgbClr val="00B0F0"/>
                </a:solidFill>
                <a:latin typeface="Arial Rounded MT Bold" pitchFamily="34" charset="0"/>
              </a:rPr>
              <a:t>Razmyslovich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 (CDC, 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solenoid)</a:t>
            </a:r>
            <a:endParaRPr lang="en-US" sz="2800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				        F. Martin (solenoid)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				       W. </a:t>
            </a:r>
            <a:r>
              <a:rPr lang="en-US" sz="2800" dirty="0" err="1" smtClean="0">
                <a:solidFill>
                  <a:srgbClr val="00B0F0"/>
                </a:solidFill>
                <a:latin typeface="Arial Rounded MT Bold" pitchFamily="34" charset="0"/>
              </a:rPr>
              <a:t>Sachleben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 (solenoid, platforms)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				        R. Getz (</a:t>
            </a:r>
            <a:r>
              <a:rPr lang="en-US" sz="2800" dirty="0" err="1" smtClean="0">
                <a:solidFill>
                  <a:srgbClr val="00B0F0"/>
                </a:solidFill>
                <a:latin typeface="Arial Rounded MT Bold" pitchFamily="34" charset="0"/>
              </a:rPr>
              <a:t>Cryo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Rounded MT Bold" pitchFamily="34" charset="0"/>
              </a:rPr>
              <a:t>7 Work Coordinator/Technicians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latin typeface="Arial Rounded MT Bold" pitchFamily="34" charset="0"/>
              </a:rPr>
              <a:t>						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T. </a:t>
            </a:r>
            <a:r>
              <a:rPr lang="en-US" sz="2800" dirty="0" err="1" smtClean="0">
                <a:solidFill>
                  <a:srgbClr val="00B0F0"/>
                </a:solidFill>
                <a:latin typeface="Arial Rounded MT Bold" pitchFamily="34" charset="0"/>
              </a:rPr>
              <a:t>Carstens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 (overall)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						M. Stevens (Solenoid, FDC)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						S. Spiegel (Solenoid)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						C. Heck (FDC, Solenoid)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						G. Humble (Solenoid)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						R. </a:t>
            </a:r>
            <a:r>
              <a:rPr lang="en-US" sz="2800" dirty="0" err="1" smtClean="0">
                <a:solidFill>
                  <a:srgbClr val="00B0F0"/>
                </a:solidFill>
                <a:latin typeface="Arial Rounded MT Bold" pitchFamily="34" charset="0"/>
              </a:rPr>
              <a:t>Bunton</a:t>
            </a: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 (Solenoid)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						K. Sullivan (Solenoid)</a:t>
            </a:r>
            <a:endParaRPr lang="en-US" sz="2800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Target </a:t>
            </a:r>
            <a:r>
              <a:rPr lang="en-US" dirty="0" smtClean="0"/>
              <a:t>work remaining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Specification/design</a:t>
            </a:r>
            <a:endParaRPr lang="en-US" dirty="0"/>
          </a:p>
          <a:p>
            <a:r>
              <a:rPr lang="en-US" dirty="0"/>
              <a:t>Cooling of liquid </a:t>
            </a:r>
            <a:r>
              <a:rPr lang="en-US" dirty="0" smtClean="0"/>
              <a:t>H (pulse tube </a:t>
            </a:r>
            <a:r>
              <a:rPr lang="en-US" dirty="0" err="1" smtClean="0"/>
              <a:t>refrig</a:t>
            </a:r>
            <a:r>
              <a:rPr lang="en-US" dirty="0" smtClean="0"/>
              <a:t>?)</a:t>
            </a:r>
            <a:endParaRPr lang="en-US" dirty="0"/>
          </a:p>
          <a:p>
            <a:r>
              <a:rPr lang="en-US" dirty="0"/>
              <a:t>Options for </a:t>
            </a:r>
            <a:r>
              <a:rPr lang="en-US" dirty="0" smtClean="0"/>
              <a:t>solid, </a:t>
            </a:r>
            <a:r>
              <a:rPr lang="en-US" dirty="0"/>
              <a:t>He</a:t>
            </a:r>
            <a:r>
              <a:rPr lang="en-US" dirty="0" smtClean="0"/>
              <a:t>? (</a:t>
            </a:r>
            <a:r>
              <a:rPr lang="en-US" dirty="0" err="1" smtClean="0"/>
              <a:t>Primex</a:t>
            </a:r>
            <a:r>
              <a:rPr lang="en-US" dirty="0" smtClean="0"/>
              <a:t> requirements? What shapes?)</a:t>
            </a:r>
          </a:p>
          <a:p>
            <a:r>
              <a:rPr lang="en-US" dirty="0" smtClean="0"/>
              <a:t>JLAB Target group to fabricate target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</a:t>
            </a:r>
            <a:r>
              <a:rPr lang="en-US" dirty="0" smtClean="0"/>
              <a:t>work remaining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Complete specification requirements</a:t>
            </a:r>
            <a:endParaRPr lang="en-US" dirty="0" smtClean="0"/>
          </a:p>
          <a:p>
            <a:r>
              <a:rPr lang="en-US" dirty="0" smtClean="0"/>
              <a:t>Complete design package</a:t>
            </a:r>
            <a:endParaRPr lang="en-US" dirty="0" smtClean="0"/>
          </a:p>
          <a:p>
            <a:r>
              <a:rPr lang="en-US" dirty="0" smtClean="0"/>
              <a:t>Prototyping/testing </a:t>
            </a:r>
            <a:r>
              <a:rPr lang="en-US" dirty="0" smtClean="0"/>
              <a:t>in Florida International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</a:t>
            </a:r>
            <a:r>
              <a:rPr lang="en-US" dirty="0" smtClean="0"/>
              <a:t>work remaining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straw tube </a:t>
            </a:r>
            <a:r>
              <a:rPr lang="en-US" dirty="0" smtClean="0"/>
              <a:t>procurements</a:t>
            </a:r>
            <a:endParaRPr lang="en-US" dirty="0"/>
          </a:p>
          <a:p>
            <a:r>
              <a:rPr lang="en-US" dirty="0" smtClean="0"/>
              <a:t>Upstream gas plenum detail drawings and fabrication</a:t>
            </a:r>
            <a:endParaRPr lang="en-US" dirty="0"/>
          </a:p>
          <a:p>
            <a:r>
              <a:rPr lang="en-US" dirty="0" smtClean="0"/>
              <a:t>Inner shell fabrication</a:t>
            </a:r>
            <a:endParaRPr lang="en-US" dirty="0" smtClean="0"/>
          </a:p>
          <a:p>
            <a:r>
              <a:rPr lang="en-US" dirty="0" smtClean="0"/>
              <a:t>Crimp pin – </a:t>
            </a:r>
            <a:r>
              <a:rPr lang="en-US" dirty="0" smtClean="0"/>
              <a:t>procurements</a:t>
            </a:r>
            <a:endParaRPr lang="en-US" dirty="0" smtClean="0"/>
          </a:p>
          <a:p>
            <a:r>
              <a:rPr lang="en-US" dirty="0" smtClean="0"/>
              <a:t>Gas system – </a:t>
            </a:r>
            <a:r>
              <a:rPr lang="en-US" dirty="0" smtClean="0"/>
              <a:t>detail design </a:t>
            </a: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FDC </a:t>
            </a:r>
            <a:r>
              <a:rPr lang="en-US" dirty="0" smtClean="0"/>
              <a:t>work remaining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final drawing package</a:t>
            </a:r>
            <a:endParaRPr lang="en-US" dirty="0"/>
          </a:p>
          <a:p>
            <a:r>
              <a:rPr lang="en-US" dirty="0" smtClean="0"/>
              <a:t>Procure production components</a:t>
            </a:r>
            <a:endParaRPr lang="en-US" dirty="0"/>
          </a:p>
          <a:p>
            <a:r>
              <a:rPr lang="en-US" dirty="0" smtClean="0"/>
              <a:t>Gas system </a:t>
            </a:r>
            <a:r>
              <a:rPr lang="en-US" dirty="0" smtClean="0"/>
              <a:t>detail design</a:t>
            </a:r>
            <a:endParaRPr lang="en-US" dirty="0" smtClean="0"/>
          </a:p>
          <a:p>
            <a:r>
              <a:rPr lang="en-US" dirty="0" smtClean="0"/>
              <a:t>Set up of fabrication area</a:t>
            </a:r>
          </a:p>
          <a:p>
            <a:r>
              <a:rPr lang="en-US" dirty="0" smtClean="0"/>
              <a:t>Complete fabrication procedures/travelers</a:t>
            </a:r>
            <a:endParaRPr lang="en-US" dirty="0" smtClean="0"/>
          </a:p>
          <a:p>
            <a:r>
              <a:rPr lang="en-US" dirty="0" smtClean="0"/>
              <a:t>Fabrication of FDC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BCAL </a:t>
            </a:r>
            <a:r>
              <a:rPr lang="en-US" dirty="0" smtClean="0"/>
              <a:t>work remaining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</a:t>
            </a:r>
            <a:r>
              <a:rPr lang="en-US" dirty="0" smtClean="0"/>
              <a:t>final delivery (additional sheets)</a:t>
            </a:r>
            <a:endParaRPr lang="en-US" dirty="0"/>
          </a:p>
          <a:p>
            <a:r>
              <a:rPr lang="en-US" dirty="0" smtClean="0"/>
              <a:t>Readout configuration – </a:t>
            </a:r>
            <a:r>
              <a:rPr lang="en-US" dirty="0" err="1" smtClean="0"/>
              <a:t>SiPm’s</a:t>
            </a:r>
            <a:r>
              <a:rPr lang="en-US" dirty="0" smtClean="0"/>
              <a:t> in work</a:t>
            </a:r>
            <a:endParaRPr lang="en-US" dirty="0"/>
          </a:p>
          <a:p>
            <a:r>
              <a:rPr lang="en-US" dirty="0" smtClean="0"/>
              <a:t>Temp stabilization of readout (what set point? How stable do we need to be? Can we use a calibration map?)</a:t>
            </a:r>
          </a:p>
          <a:p>
            <a:r>
              <a:rPr lang="en-US" dirty="0" smtClean="0"/>
              <a:t>Assembly tooling design – needs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Setup and QC wedges</a:t>
            </a: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 May 2010 - Engineering Status - Presented by Tim Whitlatch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B4CD-7FAE-4065-A7DF-65357268AB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41275">
          <a:solidFill>
            <a:srgbClr val="00B05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13861</TotalTime>
  <Words>1035</Words>
  <Application>Microsoft Office PowerPoint</Application>
  <PresentationFormat>On-screen Show (4:3)</PresentationFormat>
  <Paragraphs>223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Default Design</vt:lpstr>
      <vt:lpstr>Custom Design</vt:lpstr>
      <vt:lpstr>Flow</vt:lpstr>
      <vt:lpstr>Engineering/Design Status</vt:lpstr>
      <vt:lpstr>Hall D</vt:lpstr>
      <vt:lpstr>What has JLAB Engineering group been working on?</vt:lpstr>
      <vt:lpstr>Who is doing Engineering/Fab work at JLAB?</vt:lpstr>
      <vt:lpstr>Target work remaining</vt:lpstr>
      <vt:lpstr>Start work remaining</vt:lpstr>
      <vt:lpstr>CDC work remaining</vt:lpstr>
      <vt:lpstr>FDC work remaining</vt:lpstr>
      <vt:lpstr>BCAL work remaining</vt:lpstr>
      <vt:lpstr>TOF remaining work</vt:lpstr>
      <vt:lpstr>FCAL remaining work</vt:lpstr>
      <vt:lpstr>Tagger Area</vt:lpstr>
      <vt:lpstr>Tagger remaining work</vt:lpstr>
      <vt:lpstr>New Tagger Magnet Model</vt:lpstr>
      <vt:lpstr>Collimator Cave Layout</vt:lpstr>
      <vt:lpstr>BeamLine remaining work</vt:lpstr>
      <vt:lpstr>Solenoid remaining work (more detail from George)</vt:lpstr>
      <vt:lpstr>Infrastructure remaining work</vt:lpstr>
      <vt:lpstr>Civil Construction</vt:lpstr>
      <vt:lpstr>Tagger Pit</vt:lpstr>
      <vt:lpstr>Installation Support Required2011-2014</vt:lpstr>
      <vt:lpstr>Remaining Reviews for 2010</vt:lpstr>
      <vt:lpstr>Installation Schedule</vt:lpstr>
      <vt:lpstr>How do we get there from here?</vt:lpstr>
    </vt:vector>
  </TitlesOfParts>
  <Company> JLAB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100% Design</dc:title>
  <dc:creator>Tim Whitlatch</dc:creator>
  <cp:lastModifiedBy>whitey</cp:lastModifiedBy>
  <cp:revision>124</cp:revision>
  <dcterms:created xsi:type="dcterms:W3CDTF">2007-10-17T19:26:51Z</dcterms:created>
  <dcterms:modified xsi:type="dcterms:W3CDTF">2010-05-11T21:23:47Z</dcterms:modified>
</cp:coreProperties>
</file>