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88" r:id="rId3"/>
    <p:sldId id="289" r:id="rId4"/>
    <p:sldId id="287" r:id="rId5"/>
    <p:sldId id="290" r:id="rId6"/>
    <p:sldId id="291" r:id="rId7"/>
    <p:sldId id="292" r:id="rId8"/>
    <p:sldId id="293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DB3"/>
    <a:srgbClr val="3210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582" autoAdjust="0"/>
  </p:normalViewPr>
  <p:slideViewPr>
    <p:cSldViewPr>
      <p:cViewPr varScale="1">
        <p:scale>
          <a:sx n="73" d="100"/>
          <a:sy n="73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20A5C-086F-4B73-BBF7-AA5B21B9B45A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97743-C36D-440E-8E4F-2C7064FC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19050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Objectives: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Measure production of vector mesons (, ,) on nuclei in the energy range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5 &lt; E </a:t>
            </a:r>
            <a:r>
              <a:rPr lang="en-US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&lt; 12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Experimental challenge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-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Large rate of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coincidential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hits in tagger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-  Background (neutron) in the experimental hall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  <a:sym typeface="Symbol"/>
              </a:rPr>
              <a:t>Experimental Requirements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1219200"/>
            <a:ext cx="899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Tagger Rate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Beam current  10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(about 220 times smaller that the nominal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GlueX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current of  2.2 A)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Flux of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uncollimated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photons 10</a:t>
            </a:r>
            <a:r>
              <a:rPr lang="en-US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8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/sec   (1.2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MeV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&lt; 12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Coincidential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rate in the tagger in the energy range 4.5 – 6.5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is about 3 %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(in a 8 ns time window).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        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       Flux of collimated and tagged photons: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                                      2.3 x 10</a:t>
            </a:r>
            <a:r>
              <a:rPr lang="en-US" baseline="30000" dirty="0" smtClean="0">
                <a:latin typeface="Times New Roman" pitchFamily="18" charset="0"/>
                <a:sym typeface="Symbol"/>
              </a:rPr>
              <a:t>5</a:t>
            </a:r>
            <a:r>
              <a:rPr lang="en-US" dirty="0" smtClean="0">
                <a:latin typeface="Times New Roman" pitchFamily="18" charset="0"/>
                <a:sym typeface="Symbol"/>
              </a:rPr>
              <a:t> /sec    (5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6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  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                                      4.1 x 10</a:t>
            </a:r>
            <a:r>
              <a:rPr lang="en-US" baseline="30000" dirty="0" smtClean="0">
                <a:latin typeface="Times New Roman" pitchFamily="18" charset="0"/>
                <a:sym typeface="Symbol"/>
              </a:rPr>
              <a:t>5</a:t>
            </a:r>
            <a:r>
              <a:rPr lang="en-US" dirty="0" smtClean="0">
                <a:latin typeface="Times New Roman" pitchFamily="18" charset="0"/>
                <a:sym typeface="Symbol"/>
              </a:rPr>
              <a:t> /sec    (8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9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Hodoscope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sampling fraction in the range 5 – 6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about 0.3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 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  Microscope can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bepotentially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moved to the region around 6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  <a:sym typeface="Symbol"/>
              </a:rPr>
              <a:t>Experimental Requirements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1000" y="1371600"/>
            <a:ext cx="7772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Omega yield: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Thickness  of nuclei targets   – 7 % 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(400 m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Production rate of omega mesons in incoherent process on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target: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	R   =  7.8   /sec     </a:t>
            </a:r>
            <a:r>
              <a:rPr lang="en-US" dirty="0" smtClean="0">
                <a:latin typeface="Times New Roman" pitchFamily="18" charset="0"/>
                <a:sym typeface="Symbol"/>
              </a:rPr>
              <a:t>(5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6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0.28 reconstructed  /sec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R   =  7.3   /sec     </a:t>
            </a:r>
            <a:r>
              <a:rPr lang="en-US" dirty="0" smtClean="0">
                <a:latin typeface="Times New Roman" pitchFamily="18" charset="0"/>
                <a:sym typeface="Symbol"/>
              </a:rPr>
              <a:t>(8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9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</a:t>
            </a: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endParaRPr lang="en-US" baseline="-25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  <a:sym typeface="Symbol"/>
              </a:rPr>
              <a:t>Experimental Requirements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4114800"/>
          <a:ext cx="5080000" cy="154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Target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 </a:t>
                      </a:r>
                      <a:r>
                        <a:rPr lang="en-US" baseline="-250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INCOH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 (b)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en-US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REC  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per day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17600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17300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pic>
        <p:nvPicPr>
          <p:cNvPr id="9" name="Picture 8" descr="plot_cl_m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4213602" cy="2857500"/>
          </a:xfrm>
          <a:prstGeom prst="rect">
            <a:avLst/>
          </a:prstGeom>
        </p:spPr>
      </p:pic>
      <p:pic>
        <p:nvPicPr>
          <p:cNvPr id="10" name="Picture 9" descr="plot_cl_b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057400"/>
            <a:ext cx="4114800" cy="2790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7600" y="2133600"/>
            <a:ext cx="73770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2133600"/>
            <a:ext cx="109606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Pythia</a:t>
            </a:r>
            <a:r>
              <a:rPr lang="en-US" dirty="0" smtClean="0"/>
              <a:t> BG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1524000"/>
            <a:ext cx="682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Total number of reconstructed clusters (clusters from tracks removed)</a:t>
            </a:r>
            <a:endParaRPr lang="en-US" b="1" dirty="0">
              <a:solidFill>
                <a:srgbClr val="190DB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5334000"/>
            <a:ext cx="438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selection – 3 clusters in BCAL and FCAL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6451" y="1447800"/>
            <a:ext cx="7484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Number of clusters reconstructed in FCAL / BCAL for different beam energies</a:t>
            </a:r>
            <a:endParaRPr lang="en-US" b="1" dirty="0">
              <a:solidFill>
                <a:srgbClr val="190DB3"/>
              </a:solidFill>
            </a:endParaRPr>
          </a:p>
        </p:txBody>
      </p:sp>
      <p:pic>
        <p:nvPicPr>
          <p:cNvPr id="13" name="Picture 12" descr="plot_fcal_cl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431830"/>
            <a:ext cx="3886200" cy="2635469"/>
          </a:xfrm>
          <a:prstGeom prst="rect">
            <a:avLst/>
          </a:prstGeom>
        </p:spPr>
      </p:pic>
      <p:pic>
        <p:nvPicPr>
          <p:cNvPr id="14" name="Picture 13" descr="plot_fcal_cl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362200"/>
            <a:ext cx="4152900" cy="28163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24000" y="2133600"/>
            <a:ext cx="2034531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GeV</a:t>
            </a:r>
            <a:r>
              <a:rPr lang="en-US" dirty="0" smtClean="0"/>
              <a:t>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&lt; 8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33069" y="2133600"/>
            <a:ext cx="209704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&lt; 12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486400"/>
            <a:ext cx="5101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Reconstruction efficiency:    42 %  ( 5 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 &lt; 8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                                    46 %  ( 8 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 &lt; 12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pic>
        <p:nvPicPr>
          <p:cNvPr id="9" name="Picture 8" descr="plot_pi_m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905000"/>
            <a:ext cx="3314699" cy="22478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2057400"/>
            <a:ext cx="180876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 invariant </a:t>
            </a:r>
            <a:r>
              <a:rPr lang="en-US" dirty="0" err="1" smtClean="0">
                <a:sym typeface="Symbol"/>
              </a:rPr>
              <a:t>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209800"/>
            <a:ext cx="3516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 (m)  -  7 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(all FCAL)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8.7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(FCAL and BCAL)</a:t>
            </a:r>
            <a:endParaRPr lang="en-US" dirty="0"/>
          </a:p>
        </p:txBody>
      </p:sp>
      <p:pic>
        <p:nvPicPr>
          <p:cNvPr id="11" name="Picture 10" descr="plot_omega_m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203262"/>
            <a:ext cx="3352800" cy="2273738"/>
          </a:xfrm>
          <a:prstGeom prst="rect">
            <a:avLst/>
          </a:prstGeom>
        </p:spPr>
      </p:pic>
      <p:pic>
        <p:nvPicPr>
          <p:cNvPr id="17" name="Picture 16" descr="plot_omega_mas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4203262"/>
            <a:ext cx="3352800" cy="227373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04800" y="5029200"/>
            <a:ext cx="170937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 invariant </a:t>
            </a:r>
            <a:r>
              <a:rPr lang="en-US" dirty="0" err="1" smtClean="0">
                <a:sym typeface="Symbol"/>
              </a:rPr>
              <a:t>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72291" y="4992469"/>
            <a:ext cx="2795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 (m)  -  28 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(all FCAL)</a:t>
            </a:r>
            <a:br>
              <a:rPr lang="en-US" dirty="0" smtClean="0">
                <a:sym typeface="Symbol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8600" y="1219200"/>
            <a:ext cx="5439749" cy="4838700"/>
            <a:chOff x="1049878" y="1219200"/>
            <a:chExt cx="5439749" cy="4838700"/>
          </a:xfrm>
        </p:grpSpPr>
        <p:pic>
          <p:nvPicPr>
            <p:cNvPr id="12" name="Picture 11" descr="plot_mi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7800" y="1219200"/>
              <a:ext cx="3581400" cy="2428765"/>
            </a:xfrm>
            <a:prstGeom prst="rect">
              <a:avLst/>
            </a:prstGeom>
          </p:spPr>
        </p:pic>
        <p:pic>
          <p:nvPicPr>
            <p:cNvPr id="13" name="Picture 12" descr="plot_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0200" y="3810000"/>
              <a:ext cx="3314700" cy="22479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049878" y="1371600"/>
              <a:ext cx="1388522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Missing </a:t>
              </a:r>
              <a:r>
                <a:rPr lang="en-US" dirty="0" err="1" smtClean="0">
                  <a:sym typeface="Symbol"/>
                </a:rPr>
                <a:t>mas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02278" y="3886200"/>
              <a:ext cx="2274662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Momentum transfer t 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29000" y="2133600"/>
              <a:ext cx="1306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~ 200   </a:t>
              </a:r>
              <a:r>
                <a:rPr lang="en-US" dirty="0" err="1" smtClean="0">
                  <a:sym typeface="Symbol"/>
                </a:rPr>
                <a:t>MeV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24400" y="4724400"/>
              <a:ext cx="1765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 t = 0.017 GeV</a:t>
              </a:r>
              <a:r>
                <a:rPr lang="en-US" baseline="30000" dirty="0" smtClean="0">
                  <a:sym typeface="Symbol"/>
                </a:rPr>
                <a:t>2</a:t>
              </a:r>
              <a:endParaRPr lang="en-US" baseline="30000" dirty="0"/>
            </a:p>
          </p:txBody>
        </p:sp>
      </p:grpSp>
      <p:pic>
        <p:nvPicPr>
          <p:cNvPr id="10" name="Picture 9" descr="energy_di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1828800"/>
            <a:ext cx="3876514" cy="2628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91400" y="1905000"/>
            <a:ext cx="105182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BEAM </a:t>
            </a:r>
            <a:r>
              <a:rPr lang="en-US" dirty="0" smtClean="0">
                <a:sym typeface="Symbol"/>
              </a:rPr>
              <a:t>- E</a:t>
            </a:r>
            <a:r>
              <a:rPr lang="en-US" baseline="-25000" dirty="0" smtClean="0">
                <a:sym typeface="Symbol"/>
              </a:rPr>
              <a:t>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7350550" y="4267200"/>
            <a:ext cx="118385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ym typeface="Symbol"/>
              </a:rPr>
              <a:t>E</a:t>
            </a:r>
            <a:r>
              <a:rPr lang="en-US" sz="1200" baseline="-25000" dirty="0" smtClean="0">
                <a:sym typeface="Symbol"/>
              </a:rPr>
              <a:t>BEAM </a:t>
            </a:r>
            <a:r>
              <a:rPr lang="en-US" sz="1200" dirty="0" smtClean="0">
                <a:sym typeface="Symbol"/>
              </a:rPr>
              <a:t>- E</a:t>
            </a:r>
            <a:r>
              <a:rPr lang="en-US" sz="1200" baseline="-25000" dirty="0" smtClean="0">
                <a:sym typeface="Symbol"/>
              </a:rPr>
              <a:t>   </a:t>
            </a:r>
            <a:r>
              <a:rPr lang="en-US" sz="1200" dirty="0" smtClean="0">
                <a:sym typeface="Symbol"/>
              </a:rPr>
              <a:t>(</a:t>
            </a:r>
            <a:r>
              <a:rPr lang="en-US" sz="1200" dirty="0" err="1" smtClean="0">
                <a:sym typeface="Symbol"/>
              </a:rPr>
              <a:t>GeV</a:t>
            </a:r>
            <a:r>
              <a:rPr lang="en-US" sz="1200" dirty="0" smtClean="0">
                <a:sym typeface="Symbol"/>
              </a:rPr>
              <a:t>)</a:t>
            </a:r>
            <a:endParaRPr lang="en-US" sz="1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Pythia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Background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8" descr="pythia_b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832888" cy="32774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67400" y="48006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(</a:t>
            </a:r>
            <a:r>
              <a:rPr lang="en-US" dirty="0" smtClean="0">
                <a:sym typeface="Symbol"/>
              </a:rPr>
              <a:t>)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00600" y="2743200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86400" y="2514600"/>
            <a:ext cx="77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Pythia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30480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S/B ~ 4.5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Next Steps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8129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>
              <a:latin typeface="Arial" charset="0"/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04617" y="914400"/>
            <a:ext cx="554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       </a:t>
            </a:r>
          </a:p>
          <a:p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4400" y="1981200"/>
            <a:ext cx="785715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Work on physics motivations for production of vector mesons on nuclei</a:t>
            </a:r>
          </a:p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   (find people interested in this topic)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Continue with the simulation of main decay channels for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, , </a:t>
            </a:r>
          </a:p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and  on nucleon</a:t>
            </a:r>
          </a:p>
          <a:p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Study EM and </a:t>
            </a:r>
            <a:r>
              <a:rPr lang="en-US" sz="2000" dirty="0" err="1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hadronic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backrounds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originating from nuclear targets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263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Reconstruction of   0   </vt:lpstr>
      <vt:lpstr>Reconstruction of   0   </vt:lpstr>
      <vt:lpstr>Reconstruction of   0   </vt:lpstr>
      <vt:lpstr>Reconstruction of   0   </vt:lpstr>
      <vt:lpstr>Pythia Background  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246</cp:revision>
  <dcterms:created xsi:type="dcterms:W3CDTF">2006-08-16T00:00:00Z</dcterms:created>
  <dcterms:modified xsi:type="dcterms:W3CDTF">2015-08-10T15:38:57Z</dcterms:modified>
</cp:coreProperties>
</file>