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7" r:id="rId4"/>
    <p:sldId id="270" r:id="rId5"/>
    <p:sldId id="259" r:id="rId6"/>
    <p:sldId id="274" r:id="rId7"/>
    <p:sldId id="275" r:id="rId8"/>
    <p:sldId id="282" r:id="rId9"/>
    <p:sldId id="280" r:id="rId10"/>
    <p:sldId id="288" r:id="rId11"/>
    <p:sldId id="292" r:id="rId12"/>
    <p:sldId id="293" r:id="rId13"/>
    <p:sldId id="294" r:id="rId14"/>
    <p:sldId id="296" r:id="rId15"/>
    <p:sldId id="295" r:id="rId16"/>
    <p:sldId id="287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an Cern" initials="YC" lastIdx="4" clrIdx="0">
    <p:extLst>
      <p:ext uri="{19B8F6BF-5375-455C-9EA6-DF929625EA0E}">
        <p15:presenceInfo xmlns:p15="http://schemas.microsoft.com/office/powerpoint/2012/main" userId="3f508ffafb1078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2T20:07:42.329" idx="1">
    <p:pos x="10" y="10"/>
    <p:text>main methods. 2 features, upward, rotation. stir the melt, forced convention. no ratation, downward. the shape of the crucible, can be square or round, reduce the cost. more than 1 cx , 10/30 cx can be grown at the same tme within one furnace.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2T20:13:09.482" idx="2">
    <p:pos x="10" y="10"/>
    <p:text>where the melt is gradually cooled to be solid to get  the single crystal.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2T20:15:14.515" idx="3">
    <p:pos x="10" y="10"/>
    <p:text>firebricks. there are many curcibles located in alumina tubes.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2T20:18:19.912" idx="4">
    <p:pos x="10" y="10"/>
    <p:text>more than 10 steps to get one crystals.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4296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248400"/>
            <a:ext cx="332740" cy="34842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成组"/>
          <p:cNvGrpSpPr/>
          <p:nvPr/>
        </p:nvGrpSpPr>
        <p:grpSpPr>
          <a:xfrm>
            <a:off x="446087" y="142874"/>
            <a:ext cx="8434389" cy="622301"/>
            <a:chOff x="0" y="0"/>
            <a:chExt cx="8434387" cy="622299"/>
          </a:xfrm>
        </p:grpSpPr>
        <p:pic>
          <p:nvPicPr>
            <p:cNvPr id="2" name="11" descr="1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1878699" cy="5064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11" descr="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243637" y="36512"/>
              <a:ext cx="2190751" cy="517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线条"/>
            <p:cNvSpPr/>
            <p:nvPr/>
          </p:nvSpPr>
          <p:spPr>
            <a:xfrm>
              <a:off x="36512" y="620712"/>
              <a:ext cx="8397876" cy="1588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" name="标题文本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7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llaboration…"/>
          <p:cNvSpPr txBox="1"/>
          <p:nvPr/>
        </p:nvSpPr>
        <p:spPr>
          <a:xfrm>
            <a:off x="1341648" y="1084382"/>
            <a:ext cx="671830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200000"/>
              </a:lnSpc>
              <a:spcBef>
                <a:spcPts val="2100"/>
              </a:spcBef>
              <a:defRPr sz="3600" b="1">
                <a:solidFill>
                  <a:srgbClr val="CC3300"/>
                </a:solidFill>
                <a:latin typeface="华文中宋"/>
                <a:ea typeface="华文中宋"/>
                <a:cs typeface="华文中宋"/>
                <a:sym typeface="华文中宋"/>
              </a:defRPr>
            </a:pPr>
            <a:r>
              <a:rPr lang="en-US" altLang="zh-CN" dirty="0" smtClean="0">
                <a:solidFill>
                  <a:srgbClr val="FFFF00"/>
                </a:solidFill>
                <a:latin typeface="Didot" panose="02000503000000020003" pitchFamily="2" charset="0"/>
              </a:rPr>
              <a:t>PWO Crystal Production and Quality Control at SIC</a:t>
            </a:r>
            <a:endParaRPr dirty="0">
              <a:solidFill>
                <a:srgbClr val="FFFF00"/>
              </a:solidFill>
              <a:latin typeface="Didot" panose="02000503000000020003" pitchFamily="2" charset="0"/>
            </a:endParaRPr>
          </a:p>
        </p:txBody>
      </p:sp>
      <p:sp>
        <p:nvSpPr>
          <p:cNvPr id="39" name="Dr.  Hui  YUAN…"/>
          <p:cNvSpPr txBox="1"/>
          <p:nvPr/>
        </p:nvSpPr>
        <p:spPr>
          <a:xfrm>
            <a:off x="1431925" y="4086225"/>
            <a:ext cx="6372225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 b="1">
                <a:solidFill>
                  <a:srgbClr val="3333FF"/>
                </a:solidFill>
                <a:latin typeface="华文中宋"/>
                <a:ea typeface="华文中宋"/>
                <a:cs typeface="华文中宋"/>
                <a:sym typeface="华文中宋"/>
              </a:defRPr>
            </a:pPr>
            <a:endParaRPr dirty="0">
              <a:latin typeface="Century Gothic" panose="020B0502020202020204" pitchFamily="34" charset="0"/>
            </a:endParaRPr>
          </a:p>
          <a:p>
            <a:pPr algn="ctr">
              <a:spcBef>
                <a:spcPts val="1000"/>
              </a:spcBef>
              <a:defRPr sz="1800" b="1">
                <a:solidFill>
                  <a:srgbClr val="FFFFFF"/>
                </a:solidFill>
                <a:latin typeface="华文中宋"/>
                <a:ea typeface="华文中宋"/>
                <a:cs typeface="华文中宋"/>
                <a:sym typeface="华文中宋"/>
              </a:defRPr>
            </a:pPr>
            <a:r>
              <a:rPr dirty="0">
                <a:latin typeface="Century Gothic" panose="020B0502020202020204" pitchFamily="34" charset="0"/>
              </a:rPr>
              <a:t>Dr.  Hui  YUAN</a:t>
            </a:r>
          </a:p>
          <a:p>
            <a:pPr algn="ctr">
              <a:spcBef>
                <a:spcPts val="1000"/>
              </a:spcBef>
              <a:defRPr sz="1400" b="1">
                <a:solidFill>
                  <a:srgbClr val="FFFFFF"/>
                </a:solidFill>
                <a:latin typeface="华文中宋"/>
                <a:ea typeface="华文中宋"/>
                <a:cs typeface="华文中宋"/>
                <a:sym typeface="华文中宋"/>
              </a:defRPr>
            </a:pPr>
            <a:endParaRPr dirty="0">
              <a:latin typeface="Century Gothic" panose="020B0502020202020204" pitchFamily="34" charset="0"/>
            </a:endParaRPr>
          </a:p>
          <a:p>
            <a:pPr algn="ctr">
              <a:spcBef>
                <a:spcPts val="800"/>
              </a:spcBef>
              <a:defRPr sz="1400" b="1">
                <a:solidFill>
                  <a:srgbClr val="FFFFFF"/>
                </a:solidFill>
                <a:latin typeface="华文中宋"/>
                <a:ea typeface="华文中宋"/>
                <a:cs typeface="华文中宋"/>
                <a:sym typeface="华文中宋"/>
              </a:defRPr>
            </a:pPr>
            <a:r>
              <a:rPr lang="en-US" sz="1600" dirty="0" smtClean="0">
                <a:latin typeface="Century Gothic" panose="020B0502020202020204" pitchFamily="34" charset="0"/>
              </a:rPr>
              <a:t>SIC and </a:t>
            </a:r>
            <a:r>
              <a:rPr lang="en-US" sz="1600" dirty="0" err="1" smtClean="0">
                <a:latin typeface="Century Gothic" panose="020B0502020202020204" pitchFamily="34" charset="0"/>
              </a:rPr>
              <a:t>JLab</a:t>
            </a:r>
            <a:r>
              <a:rPr lang="en-US" sz="1600" dirty="0" smtClean="0">
                <a:latin typeface="Century Gothic" panose="020B0502020202020204" pitchFamily="34" charset="0"/>
              </a:rPr>
              <a:t>. Collaboration meeting, </a:t>
            </a:r>
            <a:r>
              <a:rPr sz="1600" dirty="0" smtClean="0">
                <a:latin typeface="Century Gothic" panose="020B0502020202020204" pitchFamily="34" charset="0"/>
              </a:rPr>
              <a:t>Shanghai, 20</a:t>
            </a:r>
            <a:r>
              <a:rPr lang="en-US" sz="1600" dirty="0" smtClean="0">
                <a:latin typeface="Century Gothic" panose="020B0502020202020204" pitchFamily="34" charset="0"/>
              </a:rPr>
              <a:t>18</a:t>
            </a:r>
            <a:r>
              <a:rPr sz="1600" dirty="0" smtClean="0">
                <a:latin typeface="Century Gothic" panose="020B0502020202020204" pitchFamily="34" charset="0"/>
              </a:rPr>
              <a:t>.0</a:t>
            </a:r>
            <a:r>
              <a:rPr lang="en-US" sz="1600" dirty="0" smtClean="0">
                <a:latin typeface="Century Gothic" panose="020B0502020202020204" pitchFamily="34" charset="0"/>
              </a:rPr>
              <a:t>7</a:t>
            </a:r>
            <a:r>
              <a:rPr sz="1600" dirty="0" smtClean="0">
                <a:latin typeface="Century Gothic" panose="020B0502020202020204" pitchFamily="34" charset="0"/>
              </a:rPr>
              <a:t>.2</a:t>
            </a:r>
            <a:r>
              <a:rPr lang="en-US" sz="1600" dirty="0" smtClean="0">
                <a:latin typeface="Century Gothic" panose="020B0502020202020204" pitchFamily="34" charset="0"/>
              </a:rPr>
              <a:t>3</a:t>
            </a:r>
            <a:endParaRPr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 July 23 at your institute…"/>
          <p:cNvSpPr txBox="1"/>
          <p:nvPr/>
        </p:nvSpPr>
        <p:spPr>
          <a:xfrm>
            <a:off x="1254174" y="1603089"/>
            <a:ext cx="7389493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14350" indent="-514350">
              <a:buAutoNum type="arabicPeriod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Weighting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     	</a:t>
            </a:r>
            <a:r>
              <a:rPr lang="en-US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PbO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/WO</a:t>
            </a:r>
            <a:r>
              <a:rPr lang="en-US" sz="2800" b="1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3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 + 150ppm Y</a:t>
            </a:r>
          </a:p>
          <a:p>
            <a:pPr marL="514350" indent="-514350">
              <a:buAutoNum type="arabicPeriod" startAt="2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Polycrystalline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    	Mixture sintered/melted</a:t>
            </a:r>
          </a:p>
          <a:p>
            <a:pPr marL="514350" indent="-514350">
              <a:buAutoNum type="arabicPeriod" startAt="3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Shaping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    	Compounds into crucibles with seeds</a:t>
            </a:r>
          </a:p>
          <a:p>
            <a:pPr marL="514350" indent="-514350">
              <a:buAutoNum type="arabicPeriod" startAt="4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Seeding</a:t>
            </a:r>
          </a:p>
          <a:p>
            <a:pPr lvl="3" indent="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	Crucibles into furnace and heated </a:t>
            </a:r>
          </a:p>
          <a:p>
            <a:pPr marL="514350" lvl="3" indent="-514350">
              <a:buAutoNum type="arabicPeriod" startAt="5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Crystal growth</a:t>
            </a:r>
          </a:p>
          <a:p>
            <a:pPr lvl="3" indent="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          Seeding temp reach and growth starts</a:t>
            </a:r>
            <a:endParaRPr sz="2800" b="1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PWO crystals and PrimEx"/>
          <p:cNvSpPr txBox="1"/>
          <p:nvPr/>
        </p:nvSpPr>
        <p:spPr>
          <a:xfrm>
            <a:off x="2155557" y="188912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Production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  <p:sp>
        <p:nvSpPr>
          <p:cNvPr id="4" name="PWO crystals and PrimEx"/>
          <p:cNvSpPr txBox="1"/>
          <p:nvPr/>
        </p:nvSpPr>
        <p:spPr>
          <a:xfrm>
            <a:off x="487781" y="927907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Production procedures:</a:t>
            </a:r>
            <a:endParaRPr sz="32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 July 23 at your institute…"/>
          <p:cNvSpPr txBox="1"/>
          <p:nvPr/>
        </p:nvSpPr>
        <p:spPr>
          <a:xfrm>
            <a:off x="1254174" y="1603089"/>
            <a:ext cx="7389493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14350" indent="-514350">
              <a:buAutoNum type="arabicPeriod" startAt="6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Ingots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	After finish, ingots got from crucibles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7.   Annealing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    	Low temp annealing to remove tension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8.   Machining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    	Cutting, grounding and polishing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ea typeface="+mn-ea"/>
              <a:cs typeface="Calibri" panose="020F0502020204030204" pitchFamily="34" charset="0"/>
            </a:endParaRPr>
          </a:p>
          <a:p>
            <a:pPr marL="514350" indent="-514350">
              <a:buAutoNum type="arabicPeriod" startAt="9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Test bench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	Transmittance, light yield and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RH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</a:p>
          <a:p>
            <a:pPr lvl="3" indent="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10. Products</a:t>
            </a:r>
          </a:p>
          <a:p>
            <a:pPr lvl="3" indent="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     	About 8 weeks needed</a:t>
            </a:r>
            <a:endParaRPr sz="2800" b="1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PWO crystals and PrimEx"/>
          <p:cNvSpPr txBox="1"/>
          <p:nvPr/>
        </p:nvSpPr>
        <p:spPr>
          <a:xfrm>
            <a:off x="2155557" y="188912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Production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  <p:sp>
        <p:nvSpPr>
          <p:cNvPr id="4" name="PWO crystals and PrimEx"/>
          <p:cNvSpPr txBox="1"/>
          <p:nvPr/>
        </p:nvSpPr>
        <p:spPr>
          <a:xfrm>
            <a:off x="487781" y="927907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Production procedures:</a:t>
            </a:r>
            <a:endParaRPr sz="32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4475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 July 23 at your institute…"/>
          <p:cNvSpPr txBox="1"/>
          <p:nvPr/>
        </p:nvSpPr>
        <p:spPr>
          <a:xfrm>
            <a:off x="1254174" y="1603089"/>
            <a:ext cx="7389493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14350" indent="-514350">
              <a:buAutoNum type="arabicPeriod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Lead time:  3-6 months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Furnace tuning, raw material ordering, Pt rental</a:t>
            </a:r>
          </a:p>
          <a:p>
            <a:pPr marL="514350" indent="-514350">
              <a:buAutoNum type="arabicPeriod" startAt="2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PbO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material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Environmental policy restrict the </a:t>
            </a:r>
            <a:r>
              <a:rPr lang="en-US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PbO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 production</a:t>
            </a:r>
          </a:p>
          <a:p>
            <a:pPr marL="514350" indent="-514350">
              <a:buFontTx/>
              <a:buAutoNum type="arabicPeriod" startAt="3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altLang="zh-CN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cs typeface="Calibri" panose="020F0502020204030204" pitchFamily="34" charset="0"/>
                <a:sym typeface="Calibri"/>
              </a:rPr>
              <a:t>Uniformity</a:t>
            </a:r>
          </a:p>
          <a:p>
            <a:pPr lvl="3" indent="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altLang="zh-CN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cs typeface="Calibri" panose="020F0502020204030204" pitchFamily="34" charset="0"/>
                <a:sym typeface="Calibri"/>
              </a:rPr>
              <a:t>30 cx in one growth, no forced convention </a:t>
            </a:r>
            <a:endParaRPr lang="en-US" altLang="zh-CN" sz="2800" b="1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cs typeface="Calibri" panose="020F0502020204030204" pitchFamily="34" charset="0"/>
              <a:sym typeface="Calibri"/>
            </a:endParaRPr>
          </a:p>
          <a:p>
            <a:pPr lvl="3" indent="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altLang="zh-CN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cs typeface="Calibri" panose="020F0502020204030204" pitchFamily="34" charset="0"/>
                <a:sym typeface="Calibri"/>
              </a:rPr>
              <a:t>4.   Crystal </a:t>
            </a:r>
            <a:r>
              <a:rPr lang="en-US" altLang="zh-C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cs typeface="Calibri" panose="020F0502020204030204" pitchFamily="34" charset="0"/>
                <a:sym typeface="Calibri"/>
              </a:rPr>
              <a:t>yield</a:t>
            </a:r>
          </a:p>
          <a:p>
            <a:pPr lvl="3" indent="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altLang="zh-C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cs typeface="Calibri" panose="020F0502020204030204" pitchFamily="34" charset="0"/>
                <a:sym typeface="Calibri"/>
              </a:rPr>
              <a:t>Growth * machining * performance</a:t>
            </a:r>
          </a:p>
          <a:p>
            <a:pPr marL="514350" indent="-514350">
              <a:buAutoNum type="arabicPeriod" startAt="3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ea typeface="+mn-ea"/>
              <a:cs typeface="Calibri" panose="020F0502020204030204" pitchFamily="34" charset="0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PWO crystals and PrimEx"/>
          <p:cNvSpPr txBox="1"/>
          <p:nvPr/>
        </p:nvSpPr>
        <p:spPr>
          <a:xfrm>
            <a:off x="2155557" y="188912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Production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  <p:sp>
        <p:nvSpPr>
          <p:cNvPr id="4" name="PWO crystals and PrimEx"/>
          <p:cNvSpPr txBox="1"/>
          <p:nvPr/>
        </p:nvSpPr>
        <p:spPr>
          <a:xfrm>
            <a:off x="487781" y="927907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Key points:</a:t>
            </a:r>
            <a:endParaRPr sz="32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2914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 July 23 at your institute…"/>
          <p:cNvSpPr txBox="1"/>
          <p:nvPr/>
        </p:nvSpPr>
        <p:spPr>
          <a:xfrm>
            <a:off x="879895" y="1016488"/>
            <a:ext cx="7608498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14350" indent="-514350">
              <a:buAutoNum type="arabicPeriod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err="1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PbO</a:t>
            </a: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 material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For each batch, to grow one sample to verify the quality. Second source may be needed.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sz="2800" b="1" dirty="0" smtClean="0">
              <a:solidFill>
                <a:srgbClr val="FFFFFF"/>
              </a:solidFill>
              <a:latin typeface="+mn-ea"/>
              <a:ea typeface="+mn-ea"/>
              <a:cs typeface="Calibri" panose="020F0502020204030204" pitchFamily="34" charset="0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2.   Uniformity</a:t>
            </a:r>
            <a:endParaRPr lang="en-US" sz="2800" b="1" dirty="0">
              <a:solidFill>
                <a:srgbClr val="FFFFFF"/>
              </a:solidFill>
              <a:latin typeface="+mn-ea"/>
              <a:ea typeface="+mn-ea"/>
              <a:cs typeface="Calibri" panose="020F0502020204030204" pitchFamily="34" charset="0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altLang="zh-CN" sz="2800" b="1" dirty="0">
                <a:solidFill>
                  <a:srgbClr val="FFFFFF"/>
                </a:solidFill>
                <a:latin typeface="+mn-ea"/>
                <a:cs typeface="Calibri" panose="020F0502020204030204" pitchFamily="34" charset="0"/>
                <a:sym typeface="Calibri"/>
              </a:rPr>
              <a:t>New furnaces are planned to be set up. </a:t>
            </a:r>
            <a:endParaRPr lang="en-US" altLang="zh-CN" sz="2800" b="1" dirty="0" smtClean="0">
              <a:solidFill>
                <a:srgbClr val="FFFFFF"/>
              </a:solidFill>
              <a:latin typeface="+mn-ea"/>
              <a:cs typeface="Calibri" panose="020F0502020204030204" pitchFamily="34" charset="0"/>
              <a:sym typeface="Calibri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altLang="zh-CN" sz="2800" b="1" dirty="0">
              <a:solidFill>
                <a:srgbClr val="FFFFFF"/>
              </a:solidFill>
              <a:latin typeface="+mn-ea"/>
              <a:cs typeface="Calibri" panose="020F0502020204030204" pitchFamily="34" charset="0"/>
              <a:sym typeface="Calibri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3.   Radiation hardness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G</a:t>
            </a: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amma-ray </a:t>
            </a:r>
            <a:r>
              <a:rPr lang="en-US" sz="2800" b="1" dirty="0" err="1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irrad</a:t>
            </a: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 facility has been moved. UV </a:t>
            </a:r>
            <a:r>
              <a:rPr lang="en-US" sz="2800" b="1" dirty="0" err="1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irrad</a:t>
            </a: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 will be applied to the ingots to verify its RH.</a:t>
            </a:r>
            <a:endParaRPr sz="2800" b="1" dirty="0">
              <a:solidFill>
                <a:srgbClr val="FFFFFF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PWO crystals and PrimEx"/>
          <p:cNvSpPr txBox="1"/>
          <p:nvPr/>
        </p:nvSpPr>
        <p:spPr>
          <a:xfrm>
            <a:off x="2155557" y="188912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Quality Control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59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 July 23 at your institute…"/>
          <p:cNvSpPr txBox="1"/>
          <p:nvPr/>
        </p:nvSpPr>
        <p:spPr>
          <a:xfrm>
            <a:off x="879895" y="1016488"/>
            <a:ext cx="7608498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14350" indent="-514350">
              <a:buAutoNum type="arabicPeriod"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err="1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PbO</a:t>
            </a: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 material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For each batch, to grow one sample to verify the quality. Second source may be needed.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sz="2800" b="1" dirty="0" smtClean="0">
              <a:solidFill>
                <a:srgbClr val="FFFFFF"/>
              </a:solidFill>
              <a:latin typeface="+mn-ea"/>
              <a:ea typeface="+mn-ea"/>
              <a:cs typeface="Calibri" panose="020F0502020204030204" pitchFamily="34" charset="0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2.   Uniformity</a:t>
            </a:r>
            <a:endParaRPr lang="en-US" sz="2800" b="1" dirty="0">
              <a:solidFill>
                <a:srgbClr val="FFFFFF"/>
              </a:solidFill>
              <a:latin typeface="+mn-ea"/>
              <a:ea typeface="+mn-ea"/>
              <a:cs typeface="Calibri" panose="020F0502020204030204" pitchFamily="34" charset="0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altLang="zh-CN" sz="2800" b="1" dirty="0">
                <a:solidFill>
                  <a:srgbClr val="FFFFFF"/>
                </a:solidFill>
                <a:latin typeface="+mn-ea"/>
                <a:cs typeface="Calibri" panose="020F0502020204030204" pitchFamily="34" charset="0"/>
                <a:sym typeface="Calibri"/>
              </a:rPr>
              <a:t>New furnaces are planned to be set up. </a:t>
            </a:r>
            <a:endParaRPr lang="en-US" altLang="zh-CN" sz="2800" b="1" dirty="0" smtClean="0">
              <a:solidFill>
                <a:srgbClr val="FFFFFF"/>
              </a:solidFill>
              <a:latin typeface="+mn-ea"/>
              <a:cs typeface="Calibri" panose="020F0502020204030204" pitchFamily="34" charset="0"/>
              <a:sym typeface="Calibri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 altLang="zh-CN" sz="2800" b="1" dirty="0">
              <a:solidFill>
                <a:srgbClr val="FFFFFF"/>
              </a:solidFill>
              <a:latin typeface="+mn-ea"/>
              <a:cs typeface="Calibri" panose="020F0502020204030204" pitchFamily="34" charset="0"/>
              <a:sym typeface="Calibri"/>
            </a:endParaRP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3.   Radiation hardness</a:t>
            </a:r>
          </a:p>
          <a:p>
            <a: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G</a:t>
            </a: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amma-ray </a:t>
            </a:r>
            <a:r>
              <a:rPr lang="en-US" sz="2800" b="1" dirty="0" err="1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irrad</a:t>
            </a: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 facility has been moved. UV </a:t>
            </a:r>
            <a:r>
              <a:rPr lang="en-US" sz="2800" b="1" dirty="0" err="1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irrad</a:t>
            </a:r>
            <a:r>
              <a:rPr lang="en-US" sz="2800" b="1" dirty="0" smtClean="0">
                <a:solidFill>
                  <a:srgbClr val="FFFFFF"/>
                </a:solidFill>
                <a:latin typeface="+mn-ea"/>
                <a:ea typeface="+mn-ea"/>
                <a:cs typeface="Calibri" panose="020F0502020204030204" pitchFamily="34" charset="0"/>
              </a:rPr>
              <a:t> will be applied to the ingots to verify its RH.</a:t>
            </a:r>
            <a:endParaRPr sz="2800" b="1" dirty="0">
              <a:solidFill>
                <a:srgbClr val="FFFFFF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PWO crystals and PrimEx"/>
          <p:cNvSpPr txBox="1"/>
          <p:nvPr/>
        </p:nvSpPr>
        <p:spPr>
          <a:xfrm>
            <a:off x="2155557" y="188912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Quality Control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38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 July 23 at your institute…"/>
          <p:cNvSpPr txBox="1"/>
          <p:nvPr/>
        </p:nvSpPr>
        <p:spPr>
          <a:xfrm>
            <a:off x="960876" y="1577210"/>
            <a:ext cx="7389493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1.  The PWO crystals can be produced with the </a:t>
            </a:r>
            <a:r>
              <a:rPr lang="en-US" altLang="zh-CN" sz="2800" b="1" dirty="0" smtClean="0">
                <a:solidFill>
                  <a:srgbClr val="FFFF00"/>
                </a:solidFill>
                <a:latin typeface="Didot" panose="02000503000000020003" pitchFamily="2" charset="0"/>
                <a:cs typeface="Calibri" panose="020F0502020204030204" pitchFamily="34" charset="0"/>
                <a:sym typeface="Calibri"/>
              </a:rPr>
              <a:t>Bridgeman technique</a:t>
            </a:r>
            <a:r>
              <a:rPr lang="en-US" sz="2800" b="1" dirty="0" smtClean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2.  Due to the environmental policy, </a:t>
            </a:r>
            <a:r>
              <a:rPr lang="en-US" sz="2800" b="1" dirty="0" err="1" smtClean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PbO</a:t>
            </a:r>
            <a:r>
              <a:rPr lang="en-US" sz="2800" b="1" dirty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material supply is being reduced, and there is no nearby Gamma ray </a:t>
            </a:r>
            <a:r>
              <a:rPr lang="en-US" sz="2800" b="1" dirty="0" err="1" smtClean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irrad</a:t>
            </a:r>
            <a:r>
              <a:rPr lang="en-US" sz="2800" b="1" dirty="0" smtClean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 facility. </a:t>
            </a:r>
            <a:endParaRPr lang="en-US" sz="2800" b="1" dirty="0" smtClean="0">
              <a:solidFill>
                <a:srgbClr val="FFFF00"/>
              </a:solidFill>
              <a:latin typeface="Didot" panose="02000503000000020003" pitchFamily="2" charset="0"/>
              <a:ea typeface="+mn-ea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800" b="1" dirty="0" smtClean="0">
                <a:solidFill>
                  <a:srgbClr val="FFFF00"/>
                </a:solidFill>
                <a:latin typeface="Didot" panose="02000503000000020003" pitchFamily="2" charset="0"/>
                <a:ea typeface="+mn-ea"/>
                <a:cs typeface="Calibri" panose="020F0502020204030204" pitchFamily="34" charset="0"/>
              </a:rPr>
              <a:t>3.   New furnaces are planning to be set up.</a:t>
            </a:r>
          </a:p>
        </p:txBody>
      </p:sp>
      <p:sp>
        <p:nvSpPr>
          <p:cNvPr id="5" name="PWO crystals and PrimEx"/>
          <p:cNvSpPr txBox="1"/>
          <p:nvPr/>
        </p:nvSpPr>
        <p:spPr>
          <a:xfrm>
            <a:off x="2155557" y="188912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Summary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32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hanks!"/>
          <p:cNvSpPr txBox="1"/>
          <p:nvPr/>
        </p:nvSpPr>
        <p:spPr>
          <a:xfrm>
            <a:off x="1249362" y="1676400"/>
            <a:ext cx="3505201" cy="127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40000"/>
              </a:lnSpc>
              <a:defRPr sz="6000" b="1">
                <a:solidFill>
                  <a:srgbClr val="C000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dirty="0">
                <a:latin typeface="Didot" panose="02000503000000020003" pitchFamily="2" charset="0"/>
              </a:rPr>
              <a:t>Thanks!</a:t>
            </a:r>
          </a:p>
        </p:txBody>
      </p:sp>
      <p:pic>
        <p:nvPicPr>
          <p:cNvPr id="38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4562" y="3429000"/>
            <a:ext cx="4195763" cy="277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O crystals and L3…"/>
          <p:cNvSpPr txBox="1"/>
          <p:nvPr/>
        </p:nvSpPr>
        <p:spPr>
          <a:xfrm>
            <a:off x="1611072" y="1404158"/>
            <a:ext cx="7273100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lnSpc>
                <a:spcPct val="200000"/>
              </a:lnSpc>
              <a:buSzPct val="100000"/>
              <a:buAutoNum type="arabicPeriod"/>
              <a:defRPr sz="2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altLang="zh-CN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cs typeface="Comic Sans MS"/>
                <a:sym typeface="Comic Sans MS"/>
              </a:rPr>
              <a:t>Modified </a:t>
            </a:r>
            <a:r>
              <a:rPr lang="en-US" altLang="zh-C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cs typeface="Comic Sans MS"/>
                <a:sym typeface="Comic Sans MS"/>
              </a:rPr>
              <a:t>Bridgman </a:t>
            </a:r>
            <a:r>
              <a:rPr lang="en-US" altLang="zh-CN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cs typeface="Comic Sans MS"/>
                <a:sym typeface="Comic Sans MS"/>
              </a:rPr>
              <a:t>method </a:t>
            </a:r>
          </a:p>
          <a:p>
            <a:pPr marL="457200" indent="-457200">
              <a:lnSpc>
                <a:spcPct val="200000"/>
              </a:lnSpc>
              <a:buSzPct val="100000"/>
              <a:buAutoNum type="arabicPeriod"/>
              <a:defRPr sz="2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altLang="zh-CN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cs typeface="Comic Sans MS"/>
                <a:sym typeface="Comic Sans MS"/>
              </a:rPr>
              <a:t>PWO crystals production</a:t>
            </a:r>
          </a:p>
          <a:p>
            <a:pPr marL="457200" indent="-457200">
              <a:lnSpc>
                <a:spcPct val="200000"/>
              </a:lnSpc>
              <a:buSzPct val="100000"/>
              <a:buAutoNum type="arabicPeriod"/>
              <a:defRPr sz="2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altLang="zh-CN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cs typeface="Comic Sans MS"/>
                <a:sym typeface="Comic Sans MS"/>
              </a:rPr>
              <a:t>PWO quality control</a:t>
            </a:r>
          </a:p>
          <a:p>
            <a:pPr marL="457200" indent="-457200">
              <a:lnSpc>
                <a:spcPct val="200000"/>
              </a:lnSpc>
              <a:buSzPct val="100000"/>
              <a:buAutoNum type="arabicPeriod"/>
              <a:defRPr sz="2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altLang="zh-CN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cs typeface="Comic Sans MS"/>
                <a:sym typeface="Comic Sans MS"/>
              </a:rPr>
              <a:t>Summary</a:t>
            </a:r>
            <a:endParaRPr dirty="0">
              <a:solidFill>
                <a:schemeClr val="accent5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  <p:sp>
        <p:nvSpPr>
          <p:cNvPr id="5" name="Scintillation Crystal Growth"/>
          <p:cNvSpPr txBox="1"/>
          <p:nvPr/>
        </p:nvSpPr>
        <p:spPr>
          <a:xfrm>
            <a:off x="3889222" y="180286"/>
            <a:ext cx="15590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Outline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zochralski"/>
          <p:cNvSpPr txBox="1"/>
          <p:nvPr/>
        </p:nvSpPr>
        <p:spPr>
          <a:xfrm>
            <a:off x="1475863" y="817181"/>
            <a:ext cx="191928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/>
            <a:r>
              <a:rPr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Czochralski</a:t>
            </a: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154" name="Bridgman"/>
          <p:cNvSpPr txBox="1"/>
          <p:nvPr/>
        </p:nvSpPr>
        <p:spPr>
          <a:xfrm>
            <a:off x="5069125" y="817180"/>
            <a:ext cx="36512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Bridgman</a:t>
            </a:r>
          </a:p>
        </p:txBody>
      </p:sp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355" y="1352551"/>
            <a:ext cx="3908245" cy="4088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825" y="1373187"/>
            <a:ext cx="3651250" cy="403066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cintillation Crystal Growth"/>
          <p:cNvSpPr txBox="1"/>
          <p:nvPr/>
        </p:nvSpPr>
        <p:spPr>
          <a:xfrm>
            <a:off x="3170273" y="188912"/>
            <a:ext cx="299697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pPr algn="ctr"/>
            <a:r>
              <a:rPr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Crystal </a:t>
            </a:r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Growth</a:t>
            </a:r>
          </a:p>
        </p:txBody>
      </p:sp>
      <p:sp>
        <p:nvSpPr>
          <p:cNvPr id="158" name="High quality…"/>
          <p:cNvSpPr txBox="1"/>
          <p:nvPr/>
        </p:nvSpPr>
        <p:spPr>
          <a:xfrm>
            <a:off x="1050925" y="5484812"/>
            <a:ext cx="290830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High quality</a:t>
            </a:r>
          </a:p>
          <a:p>
            <a:pPr>
              <a:defRPr sz="1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High cost </a:t>
            </a:r>
          </a:p>
          <a:p>
            <a:pPr>
              <a:defRPr sz="1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High temperature</a:t>
            </a:r>
          </a:p>
        </p:txBody>
      </p:sp>
      <p:sp>
        <p:nvSpPr>
          <p:cNvPr id="159" name="High efficiency…"/>
          <p:cNvSpPr txBox="1"/>
          <p:nvPr/>
        </p:nvSpPr>
        <p:spPr>
          <a:xfrm>
            <a:off x="5732462" y="5484812"/>
            <a:ext cx="2746376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High efficiency</a:t>
            </a:r>
          </a:p>
          <a:p>
            <a:pPr>
              <a:defRPr sz="18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Low cost</a:t>
            </a:r>
          </a:p>
          <a:p>
            <a:pPr>
              <a:defRPr sz="18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High flexibility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4834" y="836612"/>
            <a:ext cx="4356100" cy="540067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peed：0.4-0.6 mm/h…"/>
          <p:cNvSpPr/>
          <p:nvPr/>
        </p:nvSpPr>
        <p:spPr>
          <a:xfrm>
            <a:off x="327025" y="2328387"/>
            <a:ext cx="3584575" cy="1477328"/>
          </a:xfrm>
          <a:prstGeom prst="rect">
            <a:avLst/>
          </a:prstGeom>
          <a:ln w="19050">
            <a:solidFill>
              <a:srgbClr val="33996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Char char="✓"/>
              <a:defRPr sz="20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Speed</a:t>
            </a: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楷体_GB2312"/>
                <a:sym typeface="楷体_GB2312"/>
              </a:rPr>
              <a:t>：</a:t>
            </a: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0.4-0.6 mm/h</a:t>
            </a:r>
          </a:p>
          <a:p>
            <a:pPr marL="342900" indent="-342900">
              <a:spcBef>
                <a:spcPts val="400"/>
              </a:spcBef>
              <a:buSzPct val="100000"/>
              <a:buChar char="✓"/>
              <a:defRPr sz="20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Gradient</a:t>
            </a: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楷体_GB2312"/>
                <a:sym typeface="楷体_GB2312"/>
              </a:rPr>
              <a:t>：</a:t>
            </a: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20-50 C/cm</a:t>
            </a:r>
          </a:p>
          <a:p>
            <a:pPr marL="342900" indent="-342900">
              <a:spcBef>
                <a:spcPts val="400"/>
              </a:spcBef>
              <a:buSzPct val="100000"/>
              <a:buChar char="✓"/>
              <a:defRPr sz="20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Furnace </a:t>
            </a:r>
            <a:r>
              <a:rPr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temp</a:t>
            </a:r>
            <a:r>
              <a:rPr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楷体_GB2312"/>
                <a:sym typeface="楷体_GB2312"/>
              </a:rPr>
              <a:t>：</a:t>
            </a:r>
            <a:r>
              <a:rPr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1170 </a:t>
            </a: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C</a:t>
            </a:r>
          </a:p>
          <a:p>
            <a:pPr marL="342900" indent="-342900">
              <a:spcBef>
                <a:spcPts val="400"/>
              </a:spcBef>
              <a:buSzPct val="100000"/>
              <a:buChar char="✓"/>
              <a:defRPr sz="20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Seeding </a:t>
            </a:r>
            <a:r>
              <a:rPr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temp: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</a:t>
            </a:r>
            <a:r>
              <a:rPr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1045 </a:t>
            </a:r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C</a:t>
            </a:r>
          </a:p>
        </p:txBody>
      </p:sp>
      <p:sp>
        <p:nvSpPr>
          <p:cNvPr id="240" name="Temperature profile"/>
          <p:cNvSpPr txBox="1"/>
          <p:nvPr/>
        </p:nvSpPr>
        <p:spPr>
          <a:xfrm>
            <a:off x="4194834" y="6237288"/>
            <a:ext cx="43561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defRPr sz="1800" b="1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r"/>
            <a:r>
              <a:rPr lang="en-US" altLang="zh-CN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Furnace t</a:t>
            </a:r>
            <a:r>
              <a:rPr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emperature </a:t>
            </a: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profile</a:t>
            </a:r>
          </a:p>
        </p:txBody>
      </p:sp>
      <p:sp>
        <p:nvSpPr>
          <p:cNvPr id="241" name="Crystal Growth Parameters"/>
          <p:cNvSpPr txBox="1"/>
          <p:nvPr/>
        </p:nvSpPr>
        <p:spPr>
          <a:xfrm>
            <a:off x="394329" y="836612"/>
            <a:ext cx="310799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PWO </a:t>
            </a:r>
            <a:r>
              <a:rPr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Crystal 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Growth Parameters</a:t>
            </a:r>
          </a:p>
        </p:txBody>
      </p:sp>
      <p:sp>
        <p:nvSpPr>
          <p:cNvPr id="7" name="Modified Bridgman Method"/>
          <p:cNvSpPr txBox="1"/>
          <p:nvPr/>
        </p:nvSpPr>
        <p:spPr>
          <a:xfrm>
            <a:off x="2186141" y="171660"/>
            <a:ext cx="538384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Modified Bridgman Method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28炉" descr="28炉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806720"/>
            <a:ext cx="8150225" cy="598227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rofile of modified multi-crucibles Bridgman furnace"/>
          <p:cNvSpPr/>
          <p:nvPr/>
        </p:nvSpPr>
        <p:spPr>
          <a:xfrm>
            <a:off x="2928937" y="5095875"/>
            <a:ext cx="3067051" cy="12926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2600" b="1">
                <a:solidFill>
                  <a:srgbClr val="3333FF"/>
                </a:solidFill>
              </a:defRPr>
            </a:lvl1pPr>
          </a:lstStyle>
          <a:p>
            <a:r>
              <a:rPr dirty="0">
                <a:solidFill>
                  <a:srgbClr val="C00000"/>
                </a:solidFill>
                <a:latin typeface="+mn-ea"/>
                <a:ea typeface="+mn-ea"/>
              </a:rPr>
              <a:t>Profile of </a:t>
            </a:r>
            <a:r>
              <a:rPr dirty="0" smtClean="0">
                <a:solidFill>
                  <a:srgbClr val="C00000"/>
                </a:solidFill>
                <a:latin typeface="+mn-ea"/>
                <a:ea typeface="+mn-ea"/>
              </a:rPr>
              <a:t>m</a:t>
            </a:r>
            <a:r>
              <a:rPr lang="en-US" dirty="0">
                <a:solidFill>
                  <a:srgbClr val="C00000"/>
                </a:solidFill>
                <a:latin typeface="+mn-ea"/>
                <a:ea typeface="+mn-ea"/>
              </a:rPr>
              <a:t>o</a:t>
            </a:r>
            <a:r>
              <a:rPr dirty="0" smtClean="0">
                <a:solidFill>
                  <a:srgbClr val="C00000"/>
                </a:solidFill>
                <a:latin typeface="+mn-ea"/>
                <a:ea typeface="+mn-ea"/>
              </a:rPr>
              <a:t>dified </a:t>
            </a:r>
            <a:r>
              <a:rPr dirty="0">
                <a:solidFill>
                  <a:srgbClr val="C00000"/>
                </a:solidFill>
                <a:latin typeface="+mn-ea"/>
                <a:ea typeface="+mn-ea"/>
              </a:rPr>
              <a:t>multi-crucibles Bridgman furnace</a:t>
            </a:r>
          </a:p>
        </p:txBody>
      </p:sp>
      <p:sp>
        <p:nvSpPr>
          <p:cNvPr id="5" name="Modified Bridgman Method"/>
          <p:cNvSpPr txBox="1"/>
          <p:nvPr/>
        </p:nvSpPr>
        <p:spPr>
          <a:xfrm>
            <a:off x="2186141" y="171660"/>
            <a:ext cx="538384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Modified Bridgman Method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030625_136.jpg" descr="030625_1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518" y="847529"/>
            <a:ext cx="7629520" cy="500574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2001.5-2002.6, SICCAS provided PrimEx (JLab) all  1275 PWO crystals, totally about 1.0 ton."/>
          <p:cNvSpPr txBox="1"/>
          <p:nvPr/>
        </p:nvSpPr>
        <p:spPr>
          <a:xfrm>
            <a:off x="353683" y="6119336"/>
            <a:ext cx="85703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800" b="1">
                <a:solidFill>
                  <a:srgbClr val="FFFFFF"/>
                </a:solidFill>
                <a:latin typeface="华文中宋"/>
                <a:ea typeface="华文中宋"/>
                <a:cs typeface="华文中宋"/>
                <a:sym typeface="华文中宋"/>
              </a:defRPr>
            </a:pP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2001.5-2002.6, SICCAS provided </a:t>
            </a:r>
            <a:r>
              <a:rPr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PrimEx</a:t>
            </a: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 </a:t>
            </a:r>
            <a:r>
              <a:rPr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all  </a:t>
            </a: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1275 </a:t>
            </a:r>
            <a:r>
              <a:rPr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PWOs. </a:t>
            </a:r>
            <a:endParaRPr sz="2800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PWO crystals and PrimEx"/>
          <p:cNvSpPr txBox="1"/>
          <p:nvPr/>
        </p:nvSpPr>
        <p:spPr>
          <a:xfrm>
            <a:off x="2225615" y="188912"/>
            <a:ext cx="460989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CX for</a:t>
            </a:r>
            <a:r>
              <a:rPr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 </a:t>
            </a:r>
            <a:r>
              <a:rPr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PrimEx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62" y="800100"/>
            <a:ext cx="7991476" cy="59928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WO crystals and PrimEx"/>
          <p:cNvSpPr txBox="1"/>
          <p:nvPr/>
        </p:nvSpPr>
        <p:spPr>
          <a:xfrm>
            <a:off x="2225615" y="188912"/>
            <a:ext cx="460989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CX for</a:t>
            </a:r>
            <a:r>
              <a:rPr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 </a:t>
            </a:r>
            <a:r>
              <a:rPr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PrimEx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017.jpg" descr="0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06127"/>
            <a:ext cx="9144000" cy="594836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PWO crystal for CMS"/>
          <p:cNvSpPr txBox="1"/>
          <p:nvPr/>
        </p:nvSpPr>
        <p:spPr>
          <a:xfrm>
            <a:off x="2162175" y="192030"/>
            <a:ext cx="478313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CX</a:t>
            </a:r>
            <a:r>
              <a:rPr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 </a:t>
            </a:r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for CMS</a:t>
            </a:r>
          </a:p>
        </p:txBody>
      </p:sp>
      <p:sp>
        <p:nvSpPr>
          <p:cNvPr id="371" name="2005.6-2008.3, SICCAS provided CMS (CERN) more than 5000 PWO crystals, totally about 7.6 tons."/>
          <p:cNvSpPr txBox="1"/>
          <p:nvPr/>
        </p:nvSpPr>
        <p:spPr>
          <a:xfrm>
            <a:off x="3562710" y="5233595"/>
            <a:ext cx="538288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800" b="1">
                <a:solidFill>
                  <a:srgbClr val="FFFFFF"/>
                </a:solidFill>
                <a:latin typeface="华文中宋"/>
                <a:ea typeface="华文中宋"/>
                <a:cs typeface="华文中宋"/>
                <a:sym typeface="华文中宋"/>
              </a:defRPr>
            </a:pP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2005.6-2008.3, SICCAS provided CMS </a:t>
            </a:r>
            <a:r>
              <a:rPr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more </a:t>
            </a:r>
            <a:r>
              <a:rPr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than 5000 PWO crystals, totally about 7.6 tons.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线条"/>
          <p:cNvSpPr/>
          <p:nvPr/>
        </p:nvSpPr>
        <p:spPr>
          <a:xfrm>
            <a:off x="6305550" y="3970337"/>
            <a:ext cx="588963" cy="158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线条"/>
          <p:cNvSpPr/>
          <p:nvPr/>
        </p:nvSpPr>
        <p:spPr>
          <a:xfrm>
            <a:off x="4068762" y="3105150"/>
            <a:ext cx="1" cy="179388"/>
          </a:xfrm>
          <a:prstGeom prst="line">
            <a:avLst/>
          </a:prstGeom>
          <a:ln>
            <a:solidFill>
              <a:srgbClr val="008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Crystals Growth Chain"/>
          <p:cNvSpPr txBox="1"/>
          <p:nvPr/>
        </p:nvSpPr>
        <p:spPr>
          <a:xfrm>
            <a:off x="284671" y="763568"/>
            <a:ext cx="264830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1800" b="1">
                <a:solidFill>
                  <a:srgbClr val="FFFFFF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Process flow diagram</a:t>
            </a:r>
            <a:r>
              <a:rPr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 </a:t>
            </a:r>
            <a:endParaRPr sz="28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345" name="成组"/>
          <p:cNvGrpSpPr/>
          <p:nvPr/>
        </p:nvGrpSpPr>
        <p:grpSpPr>
          <a:xfrm>
            <a:off x="1797049" y="1019172"/>
            <a:ext cx="5621342" cy="5446160"/>
            <a:chOff x="0" y="-2"/>
            <a:chExt cx="5621340" cy="5446158"/>
          </a:xfrm>
        </p:grpSpPr>
        <p:sp>
          <p:nvSpPr>
            <p:cNvPr id="284" name="Recycle"/>
            <p:cNvSpPr txBox="1"/>
            <p:nvPr/>
          </p:nvSpPr>
          <p:spPr>
            <a:xfrm>
              <a:off x="0" y="3070234"/>
              <a:ext cx="1277948" cy="369330"/>
            </a:xfrm>
            <a:prstGeom prst="rect">
              <a:avLst/>
            </a:prstGeom>
            <a:ln w="3175">
              <a:solidFill>
                <a:srgbClr val="00B050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rPr>
                <a:t>Recycle</a:t>
              </a:r>
            </a:p>
          </p:txBody>
        </p:sp>
        <p:grpSp>
          <p:nvGrpSpPr>
            <p:cNvPr id="344" name="成组"/>
            <p:cNvGrpSpPr/>
            <p:nvPr/>
          </p:nvGrpSpPr>
          <p:grpSpPr>
            <a:xfrm>
              <a:off x="650907" y="-2"/>
              <a:ext cx="4970433" cy="5446158"/>
              <a:chOff x="-1" y="-1"/>
              <a:chExt cx="4970432" cy="5446156"/>
            </a:xfrm>
          </p:grpSpPr>
          <p:sp>
            <p:nvSpPr>
              <p:cNvPr id="286" name="线条"/>
              <p:cNvSpPr/>
              <p:nvPr/>
            </p:nvSpPr>
            <p:spPr>
              <a:xfrm flipH="1">
                <a:off x="2663806" y="1368425"/>
                <a:ext cx="360362" cy="1589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89" name="成组"/>
              <p:cNvGrpSpPr/>
              <p:nvPr/>
            </p:nvGrpSpPr>
            <p:grpSpPr>
              <a:xfrm>
                <a:off x="719133" y="-1"/>
                <a:ext cx="1909751" cy="369330"/>
                <a:chOff x="0" y="0"/>
                <a:chExt cx="1909749" cy="369328"/>
              </a:xfrm>
            </p:grpSpPr>
            <p:sp>
              <p:nvSpPr>
                <p:cNvPr id="287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88" name="Weighting"/>
                <p:cNvSpPr txBox="1"/>
                <p:nvPr/>
              </p:nvSpPr>
              <p:spPr>
                <a:xfrm>
                  <a:off x="0" y="0"/>
                  <a:ext cx="1909749" cy="369328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Weighting</a:t>
                  </a:r>
                </a:p>
              </p:txBody>
            </p:sp>
          </p:grpSp>
          <p:grpSp>
            <p:nvGrpSpPr>
              <p:cNvPr id="292" name="成组"/>
              <p:cNvGrpSpPr/>
              <p:nvPr/>
            </p:nvGrpSpPr>
            <p:grpSpPr>
              <a:xfrm>
                <a:off x="719133" y="612775"/>
                <a:ext cx="1909751" cy="369330"/>
                <a:chOff x="0" y="0"/>
                <a:chExt cx="1909749" cy="369329"/>
              </a:xfrm>
            </p:grpSpPr>
            <p:sp>
              <p:nvSpPr>
                <p:cNvPr id="290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 b="1">
                      <a:solidFill>
                        <a:srgbClr val="CC3300"/>
                      </a:solidFill>
                      <a:latin typeface="楷体_GB2312"/>
                      <a:ea typeface="楷体_GB2312"/>
                      <a:cs typeface="楷体_GB2312"/>
                      <a:sym typeface="楷体_GB2312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91" name="PolyCrystalline"/>
                <p:cNvSpPr txBox="1"/>
                <p:nvPr/>
              </p:nvSpPr>
              <p:spPr>
                <a:xfrm>
                  <a:off x="0" y="0"/>
                  <a:ext cx="1909749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ctr">
                    <a:defRPr sz="1800">
                      <a:solidFill>
                        <a:srgbClr val="CC33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r>
                    <a:rPr sz="1800" b="1" dirty="0" smtClean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Polycrystalline</a:t>
                  </a:r>
                  <a:endParaRPr sz="18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  <a:cs typeface="楷体_GB2312"/>
                    <a:sym typeface="楷体_GB2312"/>
                  </a:endParaRPr>
                </a:p>
              </p:txBody>
            </p:sp>
          </p:grpSp>
          <p:grpSp>
            <p:nvGrpSpPr>
              <p:cNvPr id="295" name="成组"/>
              <p:cNvGrpSpPr/>
              <p:nvPr/>
            </p:nvGrpSpPr>
            <p:grpSpPr>
              <a:xfrm>
                <a:off x="720720" y="1189038"/>
                <a:ext cx="1909752" cy="369330"/>
                <a:chOff x="0" y="0"/>
                <a:chExt cx="1909750" cy="369329"/>
              </a:xfrm>
            </p:grpSpPr>
            <p:sp>
              <p:nvSpPr>
                <p:cNvPr id="293" name="矩形"/>
                <p:cNvSpPr/>
                <p:nvPr/>
              </p:nvSpPr>
              <p:spPr>
                <a:xfrm>
                  <a:off x="0" y="0"/>
                  <a:ext cx="1909750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C33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94" name="Shaping"/>
                <p:cNvSpPr txBox="1"/>
                <p:nvPr/>
              </p:nvSpPr>
              <p:spPr>
                <a:xfrm>
                  <a:off x="0" y="0"/>
                  <a:ext cx="1909750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C33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Shaping</a:t>
                  </a:r>
                </a:p>
              </p:txBody>
            </p:sp>
          </p:grpSp>
          <p:grpSp>
            <p:nvGrpSpPr>
              <p:cNvPr id="298" name="成组"/>
              <p:cNvGrpSpPr/>
              <p:nvPr/>
            </p:nvGrpSpPr>
            <p:grpSpPr>
              <a:xfrm>
                <a:off x="719133" y="1728788"/>
                <a:ext cx="1909751" cy="369330"/>
                <a:chOff x="0" y="0"/>
                <a:chExt cx="1909749" cy="369329"/>
              </a:xfrm>
            </p:grpSpPr>
            <p:sp>
              <p:nvSpPr>
                <p:cNvPr id="296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97" name="Seeding"/>
                <p:cNvSpPr txBox="1"/>
                <p:nvPr/>
              </p:nvSpPr>
              <p:spPr>
                <a:xfrm>
                  <a:off x="0" y="0"/>
                  <a:ext cx="1909749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Seeding</a:t>
                  </a:r>
                </a:p>
              </p:txBody>
            </p:sp>
          </p:grpSp>
          <p:grpSp>
            <p:nvGrpSpPr>
              <p:cNvPr id="301" name="成组"/>
              <p:cNvGrpSpPr/>
              <p:nvPr/>
            </p:nvGrpSpPr>
            <p:grpSpPr>
              <a:xfrm>
                <a:off x="719133" y="2268538"/>
                <a:ext cx="1909751" cy="369330"/>
                <a:chOff x="0" y="0"/>
                <a:chExt cx="1909749" cy="369329"/>
              </a:xfrm>
            </p:grpSpPr>
            <p:sp>
              <p:nvSpPr>
                <p:cNvPr id="299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0" name="Crystal Growth"/>
                <p:cNvSpPr txBox="1"/>
                <p:nvPr/>
              </p:nvSpPr>
              <p:spPr>
                <a:xfrm>
                  <a:off x="0" y="0"/>
                  <a:ext cx="1909749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Crystal </a:t>
                  </a:r>
                  <a:r>
                    <a:rPr b="1" dirty="0" smtClean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Growth</a:t>
                  </a:r>
                  <a:endParaRPr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04" name="成组"/>
              <p:cNvGrpSpPr/>
              <p:nvPr/>
            </p:nvGrpSpPr>
            <p:grpSpPr>
              <a:xfrm>
                <a:off x="719133" y="2844800"/>
                <a:ext cx="1909751" cy="369330"/>
                <a:chOff x="0" y="0"/>
                <a:chExt cx="1909749" cy="369329"/>
              </a:xfrm>
            </p:grpSpPr>
            <p:sp>
              <p:nvSpPr>
                <p:cNvPr id="302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3" name="Ingots"/>
                <p:cNvSpPr txBox="1"/>
                <p:nvPr/>
              </p:nvSpPr>
              <p:spPr>
                <a:xfrm>
                  <a:off x="0" y="0"/>
                  <a:ext cx="1909749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Ingots</a:t>
                  </a:r>
                </a:p>
              </p:txBody>
            </p:sp>
          </p:grpSp>
          <p:grpSp>
            <p:nvGrpSpPr>
              <p:cNvPr id="307" name="成组"/>
              <p:cNvGrpSpPr/>
              <p:nvPr/>
            </p:nvGrpSpPr>
            <p:grpSpPr>
              <a:xfrm>
                <a:off x="719133" y="3384550"/>
                <a:ext cx="1909751" cy="369330"/>
                <a:chOff x="0" y="0"/>
                <a:chExt cx="1909749" cy="369329"/>
              </a:xfrm>
            </p:grpSpPr>
            <p:sp>
              <p:nvSpPr>
                <p:cNvPr id="305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C33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6" name="Annealing"/>
                <p:cNvSpPr txBox="1"/>
                <p:nvPr/>
              </p:nvSpPr>
              <p:spPr>
                <a:xfrm>
                  <a:off x="0" y="0"/>
                  <a:ext cx="1909749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C33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Annealing</a:t>
                  </a:r>
                </a:p>
              </p:txBody>
            </p:sp>
          </p:grpSp>
          <p:grpSp>
            <p:nvGrpSpPr>
              <p:cNvPr id="310" name="成组"/>
              <p:cNvGrpSpPr/>
              <p:nvPr/>
            </p:nvGrpSpPr>
            <p:grpSpPr>
              <a:xfrm>
                <a:off x="719133" y="3925888"/>
                <a:ext cx="1909751" cy="369330"/>
                <a:chOff x="0" y="0"/>
                <a:chExt cx="1909749" cy="369329"/>
              </a:xfrm>
            </p:grpSpPr>
            <p:sp>
              <p:nvSpPr>
                <p:cNvPr id="308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9" name="Machining"/>
                <p:cNvSpPr txBox="1"/>
                <p:nvPr/>
              </p:nvSpPr>
              <p:spPr>
                <a:xfrm>
                  <a:off x="0" y="0"/>
                  <a:ext cx="1909749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Machining</a:t>
                  </a:r>
                </a:p>
              </p:txBody>
            </p:sp>
          </p:grpSp>
          <p:grpSp>
            <p:nvGrpSpPr>
              <p:cNvPr id="313" name="成组"/>
              <p:cNvGrpSpPr/>
              <p:nvPr/>
            </p:nvGrpSpPr>
            <p:grpSpPr>
              <a:xfrm>
                <a:off x="719133" y="4500563"/>
                <a:ext cx="1909751" cy="369330"/>
                <a:chOff x="0" y="0"/>
                <a:chExt cx="1909749" cy="369329"/>
              </a:xfrm>
            </p:grpSpPr>
            <p:sp>
              <p:nvSpPr>
                <p:cNvPr id="311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12" name="Test Bench"/>
                <p:cNvSpPr txBox="1"/>
                <p:nvPr/>
              </p:nvSpPr>
              <p:spPr>
                <a:xfrm>
                  <a:off x="0" y="0"/>
                  <a:ext cx="1909749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Test Bench</a:t>
                  </a:r>
                </a:p>
              </p:txBody>
            </p:sp>
          </p:grpSp>
          <p:grpSp>
            <p:nvGrpSpPr>
              <p:cNvPr id="316" name="成组"/>
              <p:cNvGrpSpPr/>
              <p:nvPr/>
            </p:nvGrpSpPr>
            <p:grpSpPr>
              <a:xfrm>
                <a:off x="719133" y="5076825"/>
                <a:ext cx="1909751" cy="369330"/>
                <a:chOff x="0" y="0"/>
                <a:chExt cx="1909749" cy="369329"/>
              </a:xfrm>
            </p:grpSpPr>
            <p:sp>
              <p:nvSpPr>
                <p:cNvPr id="314" name="矩形"/>
                <p:cNvSpPr/>
                <p:nvPr/>
              </p:nvSpPr>
              <p:spPr>
                <a:xfrm>
                  <a:off x="0" y="0"/>
                  <a:ext cx="1909749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15" name="Products"/>
                <p:cNvSpPr txBox="1"/>
                <p:nvPr/>
              </p:nvSpPr>
              <p:spPr>
                <a:xfrm>
                  <a:off x="0" y="0"/>
                  <a:ext cx="1909749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 smtClean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Products</a:t>
                  </a:r>
                  <a:endParaRPr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18" name="Making Crucibles"/>
              <p:cNvSpPr txBox="1"/>
              <p:nvPr/>
            </p:nvSpPr>
            <p:spPr>
              <a:xfrm>
                <a:off x="3052681" y="1762707"/>
                <a:ext cx="1917750" cy="369330"/>
              </a:xfrm>
              <a:prstGeom prst="rect">
                <a:avLst/>
              </a:prstGeom>
              <a:ln w="3175">
                <a:solidFill>
                  <a:srgbClr val="00B050"/>
                </a:solidFill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>
                    <a:solidFill>
                      <a:srgbClr val="CC3300"/>
                    </a:solidFill>
                    <a:latin typeface="Arial Unicode MS"/>
                    <a:ea typeface="Arial Unicode MS"/>
                    <a:cs typeface="Arial Unicode MS"/>
                    <a:sym typeface="Arial Unicode MS"/>
                  </a:defRPr>
                </a:lvl1pPr>
              </a:lstStyle>
              <a:p>
                <a:r>
                  <a:rPr sz="18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rPr>
                  <a:t>Crucibles</a:t>
                </a:r>
                <a:endParaRPr sz="18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1" name="Pt Refining"/>
              <p:cNvSpPr txBox="1"/>
              <p:nvPr/>
            </p:nvSpPr>
            <p:spPr>
              <a:xfrm>
                <a:off x="3060679" y="2305050"/>
                <a:ext cx="1909752" cy="338552"/>
              </a:xfrm>
              <a:prstGeom prst="rect">
                <a:avLst/>
              </a:prstGeom>
              <a:ln w="3175">
                <a:solidFill>
                  <a:srgbClr val="00B050"/>
                </a:solidFill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800">
                    <a:solidFill>
                      <a:srgbClr val="CC3300"/>
                    </a:solidFill>
                    <a:latin typeface="Arial Unicode MS"/>
                    <a:ea typeface="Arial Unicode MS"/>
                    <a:cs typeface="Arial Unicode MS"/>
                    <a:sym typeface="Arial Unicode MS"/>
                  </a:defRPr>
                </a:lvl1pPr>
              </a:lstStyle>
              <a:p>
                <a:r>
                  <a:rPr sz="16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rPr>
                  <a:t>Refining</a:t>
                </a:r>
                <a:endParaRPr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4" name="Pt Fragments Cleaning"/>
              <p:cNvSpPr txBox="1"/>
              <p:nvPr/>
            </p:nvSpPr>
            <p:spPr>
              <a:xfrm>
                <a:off x="3060679" y="2881313"/>
                <a:ext cx="1909752" cy="369330"/>
              </a:xfrm>
              <a:prstGeom prst="rect">
                <a:avLst/>
              </a:prstGeom>
              <a:ln w="3175">
                <a:solidFill>
                  <a:srgbClr val="00B050"/>
                </a:solidFill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>
                    <a:solidFill>
                      <a:srgbClr val="CC3300"/>
                    </a:solidFill>
                    <a:latin typeface="Arial Unicode MS"/>
                    <a:ea typeface="Arial Unicode MS"/>
                    <a:cs typeface="Arial Unicode MS"/>
                    <a:sym typeface="Arial Unicode MS"/>
                  </a:defRPr>
                </a:lvl1pPr>
              </a:lstStyle>
              <a:p>
                <a:r>
                  <a:rPr sz="18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rPr>
                  <a:t>Pt </a:t>
                </a:r>
                <a:r>
                  <a:rPr sz="18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rPr>
                  <a:t>Fragments</a:t>
                </a:r>
                <a:endParaRPr sz="18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328" name="成组"/>
              <p:cNvGrpSpPr/>
              <p:nvPr/>
            </p:nvGrpSpPr>
            <p:grpSpPr>
              <a:xfrm>
                <a:off x="3060679" y="1189038"/>
                <a:ext cx="1909752" cy="369330"/>
                <a:chOff x="0" y="0"/>
                <a:chExt cx="1909750" cy="369329"/>
              </a:xfrm>
            </p:grpSpPr>
            <p:sp>
              <p:nvSpPr>
                <p:cNvPr id="326" name="矩形"/>
                <p:cNvSpPr/>
                <p:nvPr/>
              </p:nvSpPr>
              <p:spPr>
                <a:xfrm>
                  <a:off x="0" y="0"/>
                  <a:ext cx="1909750" cy="358775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pPr>
                  <a:endParaRPr sz="18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7" name="Leak Checking"/>
                <p:cNvSpPr txBox="1"/>
                <p:nvPr/>
              </p:nvSpPr>
              <p:spPr>
                <a:xfrm>
                  <a:off x="0" y="0"/>
                  <a:ext cx="1909750" cy="369329"/>
                </a:xfrm>
                <a:prstGeom prst="rect">
                  <a:avLst/>
                </a:prstGeom>
                <a:ln w="3175">
                  <a:solidFill>
                    <a:srgbClr val="00B05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C00000"/>
                      </a:solidFill>
                      <a:latin typeface="Arial Unicode MS"/>
                      <a:ea typeface="Arial Unicode MS"/>
                      <a:cs typeface="Arial Unicode MS"/>
                      <a:sym typeface="Arial Unicode MS"/>
                    </a:defRPr>
                  </a:lvl1pPr>
                </a:lstStyle>
                <a:p>
                  <a:r>
                    <a:rPr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j-ea"/>
                      <a:ea typeface="+mj-ea"/>
                    </a:rPr>
                    <a:t>Leak Checking</a:t>
                  </a:r>
                </a:p>
              </p:txBody>
            </p:sp>
          </p:grpSp>
          <p:sp>
            <p:nvSpPr>
              <p:cNvPr id="329" name="线条"/>
              <p:cNvSpPr/>
              <p:nvPr/>
            </p:nvSpPr>
            <p:spPr>
              <a:xfrm flipV="1">
                <a:off x="-1" y="3503612"/>
                <a:ext cx="0" cy="601664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0" name="线条"/>
              <p:cNvSpPr/>
              <p:nvPr/>
            </p:nvSpPr>
            <p:spPr>
              <a:xfrm flipH="1">
                <a:off x="0" y="4105275"/>
                <a:ext cx="720721" cy="1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1" name="线条"/>
              <p:cNvSpPr/>
              <p:nvPr/>
            </p:nvSpPr>
            <p:spPr>
              <a:xfrm>
                <a:off x="0" y="809711"/>
                <a:ext cx="720721" cy="1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2" name="线条"/>
              <p:cNvSpPr/>
              <p:nvPr/>
            </p:nvSpPr>
            <p:spPr>
              <a:xfrm>
                <a:off x="1620826" y="361950"/>
                <a:ext cx="1588" cy="250826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3" name="线条"/>
              <p:cNvSpPr/>
              <p:nvPr/>
            </p:nvSpPr>
            <p:spPr>
              <a:xfrm>
                <a:off x="1620826" y="1009650"/>
                <a:ext cx="1" cy="179389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4" name="线条"/>
              <p:cNvSpPr/>
              <p:nvPr/>
            </p:nvSpPr>
            <p:spPr>
              <a:xfrm>
                <a:off x="1620826" y="1549400"/>
                <a:ext cx="1" cy="179389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5" name="线条"/>
              <p:cNvSpPr/>
              <p:nvPr/>
            </p:nvSpPr>
            <p:spPr>
              <a:xfrm>
                <a:off x="1620826" y="2665413"/>
                <a:ext cx="1" cy="179388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6" name="线条"/>
              <p:cNvSpPr/>
              <p:nvPr/>
            </p:nvSpPr>
            <p:spPr>
              <a:xfrm>
                <a:off x="1584314" y="3205163"/>
                <a:ext cx="1" cy="179388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7" name="线条"/>
              <p:cNvSpPr/>
              <p:nvPr/>
            </p:nvSpPr>
            <p:spPr>
              <a:xfrm>
                <a:off x="1584314" y="3744913"/>
                <a:ext cx="1" cy="179388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8" name="线条"/>
              <p:cNvSpPr/>
              <p:nvPr/>
            </p:nvSpPr>
            <p:spPr>
              <a:xfrm>
                <a:off x="1584314" y="4321175"/>
                <a:ext cx="1" cy="179389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9" name="线条"/>
              <p:cNvSpPr/>
              <p:nvPr/>
            </p:nvSpPr>
            <p:spPr>
              <a:xfrm>
                <a:off x="1584314" y="4897438"/>
                <a:ext cx="1" cy="179388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0" name="线条"/>
              <p:cNvSpPr/>
              <p:nvPr/>
            </p:nvSpPr>
            <p:spPr>
              <a:xfrm flipV="1">
                <a:off x="3997297" y="1549400"/>
                <a:ext cx="1" cy="215901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1" name="线条"/>
              <p:cNvSpPr/>
              <p:nvPr/>
            </p:nvSpPr>
            <p:spPr>
              <a:xfrm flipV="1">
                <a:off x="3997297" y="2089150"/>
                <a:ext cx="1" cy="215901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2" name="线条"/>
              <p:cNvSpPr/>
              <p:nvPr/>
            </p:nvSpPr>
            <p:spPr>
              <a:xfrm flipV="1">
                <a:off x="3997297" y="2665413"/>
                <a:ext cx="1" cy="215901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3" name="线条"/>
              <p:cNvSpPr/>
              <p:nvPr/>
            </p:nvSpPr>
            <p:spPr>
              <a:xfrm>
                <a:off x="2663806" y="3060700"/>
                <a:ext cx="360362" cy="1"/>
              </a:xfrm>
              <a:prstGeom prst="line">
                <a:avLst/>
              </a:prstGeom>
              <a:ln w="3175">
                <a:solidFill>
                  <a:srgbClr val="00B050"/>
                </a:solidFill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pic>
        <p:nvPicPr>
          <p:cNvPr id="346" name="照片 010furna" descr="照片 010furn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287" y="4524375"/>
            <a:ext cx="1492251" cy="188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照片 014--" descr="照片 014--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" y="2168525"/>
            <a:ext cx="1914525" cy="74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照片 008weight" descr="照片 008weigh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6237" y="690562"/>
            <a:ext cx="1512888" cy="1446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ICT3417-1" descr="PICT3417-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0362" y="5013325"/>
            <a:ext cx="2016126" cy="1374775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线条"/>
          <p:cNvSpPr/>
          <p:nvPr/>
        </p:nvSpPr>
        <p:spPr>
          <a:xfrm flipH="1">
            <a:off x="2447956" y="1828885"/>
            <a:ext cx="323" cy="2260524"/>
          </a:xfrm>
          <a:prstGeom prst="line">
            <a:avLst/>
          </a:prstGeom>
          <a:ln w="6350">
            <a:solidFill>
              <a:srgbClr val="00B05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PWO crystals and PrimEx"/>
          <p:cNvSpPr txBox="1"/>
          <p:nvPr/>
        </p:nvSpPr>
        <p:spPr>
          <a:xfrm>
            <a:off x="2155557" y="188912"/>
            <a:ext cx="46799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3300"/>
                </a:solidFill>
                <a:latin typeface="华文中宋"/>
                <a:ea typeface="华文中宋"/>
                <a:cs typeface="华文中宋"/>
                <a:sym typeface="华文中宋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Didot" panose="02000503000000020003" pitchFamily="2" charset="0"/>
              </a:rPr>
              <a:t>PWO Production</a:t>
            </a:r>
            <a:endParaRPr sz="3200" dirty="0">
              <a:solidFill>
                <a:schemeClr val="accent6">
                  <a:lumMod val="40000"/>
                  <a:lumOff val="60000"/>
                </a:schemeClr>
              </a:solidFill>
              <a:latin typeface="Didot" panose="02000503000000020003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14959</TotalTime>
  <Words>380</Words>
  <Application>Microsoft Office PowerPoint</Application>
  <PresentationFormat>全屏显示(4:3)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 Unicode MS</vt:lpstr>
      <vt:lpstr>华文中宋</vt:lpstr>
      <vt:lpstr>楷体_GB2312</vt:lpstr>
      <vt:lpstr>Arial</vt:lpstr>
      <vt:lpstr>Calibri</vt:lpstr>
      <vt:lpstr>Century Gothic</vt:lpstr>
      <vt:lpstr>Comic Sans MS</vt:lpstr>
      <vt:lpstr>Didot</vt:lpstr>
      <vt:lpstr>Helvetica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Yuan Cern</cp:lastModifiedBy>
  <cp:revision>81</cp:revision>
  <dcterms:modified xsi:type="dcterms:W3CDTF">2018-07-22T12:20:55Z</dcterms:modified>
</cp:coreProperties>
</file>