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26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DC5AF-FA3E-F64C-B138-2883A100532F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9616-F057-0E40-8DB3-1C8487DA6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0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6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0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7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623F-5263-3749-A670-3225A4CFF39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71"/>
            <a:ext cx="8229600" cy="620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November 2013 Review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97" y="697730"/>
            <a:ext cx="8837510" cy="613708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Calibri"/>
                <a:cs typeface="Calibri"/>
              </a:rPr>
              <a:t>Morning Plenary Talk 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CLAS12 Software Overview and Progress (20 + 10)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Current Status with Emphasis on Past Year’s Progress:                                        </a:t>
            </a:r>
            <a:r>
              <a:rPr lang="en-US" sz="1400" b="0" dirty="0" smtClean="0">
                <a:solidFill>
                  <a:srgbClr val="0000CC"/>
                </a:solidFill>
                <a:latin typeface="Calibri"/>
                <a:cs typeface="Calibri"/>
              </a:rPr>
              <a:t>	</a:t>
            </a:r>
            <a:r>
              <a:rPr lang="en-US" sz="1400" b="0" dirty="0" smtClean="0">
                <a:latin typeface="Calibri"/>
                <a:cs typeface="Calibri"/>
              </a:rPr>
              <a:t>	</a:t>
            </a:r>
            <a:endParaRPr lang="en-US" sz="1400" b="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Timelines and Milestones	</a:t>
            </a:r>
            <a:endParaRPr lang="en-US" sz="1100" dirty="0" smtClean="0">
              <a:latin typeface="Calibri"/>
              <a:cs typeface="Calibri"/>
            </a:endParaRPr>
          </a:p>
          <a:p>
            <a:pPr lvl="2"/>
            <a:r>
              <a:rPr lang="en-US" sz="1400" dirty="0" err="1" smtClean="0">
                <a:latin typeface="Calibri"/>
                <a:cs typeface="Calibri"/>
              </a:rPr>
              <a:t>Useability</a:t>
            </a:r>
            <a:r>
              <a:rPr lang="en-US" sz="1400" dirty="0" smtClean="0">
                <a:latin typeface="Calibri"/>
                <a:cs typeface="Calibri"/>
              </a:rPr>
              <a:t> of the Software					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Software Project Management					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Summary and Response to Previous Review	</a:t>
            </a:r>
          </a:p>
          <a:p>
            <a:pPr lvl="2"/>
            <a:endParaRPr lang="en-US" sz="1200" dirty="0" smtClean="0">
              <a:latin typeface="Calibri"/>
              <a:cs typeface="Calibri"/>
            </a:endParaRPr>
          </a:p>
          <a:p>
            <a:r>
              <a:rPr lang="en-US" sz="1800" b="1" dirty="0" smtClean="0">
                <a:solidFill>
                  <a:srgbClr val="0000FF"/>
                </a:solidFill>
                <a:latin typeface="Calibri"/>
                <a:cs typeface="Calibri"/>
              </a:rPr>
              <a:t>Afternoon Break-Out Sessions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Simulation, Event Visualization and Reconstruction (~ 30 + 15)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Advances since last review:</a:t>
            </a:r>
          </a:p>
          <a:p>
            <a:pPr lvl="4"/>
            <a:r>
              <a:rPr lang="en-US" sz="1200" dirty="0" smtClean="0">
                <a:latin typeface="Calibri"/>
                <a:cs typeface="Calibri"/>
              </a:rPr>
              <a:t>Simulations</a:t>
            </a:r>
          </a:p>
          <a:p>
            <a:pPr lvl="4"/>
            <a:r>
              <a:rPr lang="en-US" sz="1200" dirty="0" smtClean="0">
                <a:latin typeface="Calibri"/>
                <a:cs typeface="Calibri"/>
              </a:rPr>
              <a:t>Event Reconstruction &amp; Calibration</a:t>
            </a:r>
          </a:p>
          <a:p>
            <a:pPr lvl="4"/>
            <a:r>
              <a:rPr lang="en-US" sz="1200" dirty="0" smtClean="0">
                <a:latin typeface="Calibri"/>
                <a:cs typeface="Calibri"/>
              </a:rPr>
              <a:t>Event displays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Timeline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Use of CLARA for CLAS Data Distribution (~ 15 + 5)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CLAS12 data management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Enhanced utilization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Utilization of IT resources of collaborating Universities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Software Utilization (~ 15 + 5)</a:t>
            </a:r>
          </a:p>
          <a:p>
            <a:pPr lvl="2"/>
            <a:r>
              <a:rPr lang="en-US" sz="1400" spc="-5" dirty="0" smtClean="0">
                <a:latin typeface="Calibri"/>
                <a:cs typeface="Calibri"/>
              </a:rPr>
              <a:t>S</a:t>
            </a:r>
            <a:r>
              <a:rPr lang="en-US" sz="1400" spc="0" dirty="0" smtClean="0">
                <a:latin typeface="Calibri"/>
                <a:cs typeface="Calibri"/>
              </a:rPr>
              <a:t>o</a:t>
            </a:r>
            <a:r>
              <a:rPr lang="en-US" sz="1400" spc="-5" dirty="0" smtClean="0">
                <a:latin typeface="Calibri"/>
                <a:cs typeface="Calibri"/>
              </a:rPr>
              <a:t>ft</a:t>
            </a:r>
            <a:r>
              <a:rPr lang="en-US" sz="1400" spc="-40" dirty="0" smtClean="0">
                <a:latin typeface="Calibri"/>
                <a:cs typeface="Calibri"/>
              </a:rPr>
              <a:t>w</a:t>
            </a:r>
            <a:r>
              <a:rPr lang="en-US" sz="1400" spc="0" dirty="0" smtClean="0">
                <a:latin typeface="Calibri"/>
                <a:cs typeface="Calibri"/>
              </a:rPr>
              <a:t>a</a:t>
            </a:r>
            <a:r>
              <a:rPr lang="en-US" sz="1400" spc="-5" dirty="0" smtClean="0">
                <a:latin typeface="Calibri"/>
                <a:cs typeface="Calibri"/>
              </a:rPr>
              <a:t>r</a:t>
            </a:r>
            <a:r>
              <a:rPr lang="en-US" sz="1400" spc="0" dirty="0" smtClean="0">
                <a:latin typeface="Calibri"/>
                <a:cs typeface="Calibri"/>
              </a:rPr>
              <a:t>e</a:t>
            </a:r>
            <a:r>
              <a:rPr lang="en-US" sz="1400" spc="10" dirty="0" smtClean="0">
                <a:latin typeface="Calibri"/>
                <a:cs typeface="Calibri"/>
              </a:rPr>
              <a:t> </a:t>
            </a:r>
            <a:r>
              <a:rPr lang="en-US" sz="1400" spc="-5" dirty="0" smtClean="0">
                <a:latin typeface="Calibri"/>
                <a:cs typeface="Calibri"/>
              </a:rPr>
              <a:t>t</a:t>
            </a:r>
            <a:r>
              <a:rPr lang="en-US" sz="1400" spc="0" dirty="0" smtClean="0">
                <a:latin typeface="Calibri"/>
                <a:cs typeface="Calibri"/>
              </a:rPr>
              <a:t>ask</a:t>
            </a:r>
            <a:r>
              <a:rPr lang="en-US" sz="1400" spc="-35" dirty="0" smtClean="0">
                <a:latin typeface="Calibri"/>
                <a:cs typeface="Calibri"/>
              </a:rPr>
              <a:t>s</a:t>
            </a:r>
            <a:r>
              <a:rPr lang="en-US" sz="1400" spc="0" dirty="0" smtClean="0">
                <a:latin typeface="Calibri"/>
                <a:cs typeface="Calibri"/>
              </a:rPr>
              <a:t>,</a:t>
            </a:r>
            <a:r>
              <a:rPr lang="en-US" sz="1400" spc="-10" dirty="0" smtClean="0">
                <a:latin typeface="Calibri"/>
                <a:cs typeface="Calibri"/>
              </a:rPr>
              <a:t> </a:t>
            </a:r>
            <a:r>
              <a:rPr lang="en-US" sz="1400" spc="0" dirty="0" smtClean="0">
                <a:latin typeface="Calibri"/>
                <a:cs typeface="Calibri"/>
              </a:rPr>
              <a:t>use</a:t>
            </a:r>
            <a:r>
              <a:rPr lang="en-US" sz="1400" spc="-5" dirty="0" smtClean="0">
                <a:latin typeface="Calibri"/>
                <a:cs typeface="Calibri"/>
              </a:rPr>
              <a:t>r</a:t>
            </a:r>
            <a:r>
              <a:rPr lang="en-US" sz="1400" spc="-35" dirty="0" smtClean="0">
                <a:latin typeface="Calibri"/>
                <a:cs typeface="Calibri"/>
              </a:rPr>
              <a:t>s</a:t>
            </a:r>
            <a:r>
              <a:rPr lang="en-US" sz="1400" spc="0" dirty="0" smtClean="0">
                <a:latin typeface="Calibri"/>
                <a:cs typeface="Calibri"/>
              </a:rPr>
              <a:t>,</a:t>
            </a:r>
            <a:r>
              <a:rPr lang="en-US" sz="1400" spc="-10" dirty="0" smtClean="0">
                <a:latin typeface="Calibri"/>
                <a:cs typeface="Calibri"/>
              </a:rPr>
              <a:t> </a:t>
            </a:r>
            <a:r>
              <a:rPr lang="en-US" sz="1400" spc="0" dirty="0" smtClean="0">
                <a:latin typeface="Calibri"/>
                <a:cs typeface="Calibri"/>
              </a:rPr>
              <a:t>p</a:t>
            </a:r>
            <a:r>
              <a:rPr lang="en-US" sz="1400" spc="-5" dirty="0" smtClean="0">
                <a:latin typeface="Calibri"/>
                <a:cs typeface="Calibri"/>
              </a:rPr>
              <a:t>r</a:t>
            </a:r>
            <a:r>
              <a:rPr lang="en-US" sz="1400" spc="0" dirty="0" smtClean="0">
                <a:latin typeface="Calibri"/>
                <a:cs typeface="Calibri"/>
              </a:rPr>
              <a:t>o</a:t>
            </a:r>
            <a:r>
              <a:rPr lang="en-US" sz="1400" spc="-5" dirty="0" smtClean="0">
                <a:latin typeface="Calibri"/>
                <a:cs typeface="Calibri"/>
              </a:rPr>
              <a:t>j</a:t>
            </a:r>
            <a:r>
              <a:rPr lang="en-US" sz="1400" spc="0" dirty="0" smtClean="0">
                <a:latin typeface="Calibri"/>
                <a:cs typeface="Calibri"/>
              </a:rPr>
              <a:t>ec</a:t>
            </a:r>
            <a:r>
              <a:rPr lang="en-US" sz="1400" spc="-5" dirty="0" smtClean="0">
                <a:latin typeface="Calibri"/>
                <a:cs typeface="Calibri"/>
              </a:rPr>
              <a:t>t</a:t>
            </a:r>
            <a:r>
              <a:rPr lang="en-US" sz="1400" spc="-35" dirty="0" smtClean="0">
                <a:latin typeface="Calibri"/>
                <a:cs typeface="Calibri"/>
              </a:rPr>
              <a:t>s</a:t>
            </a:r>
          </a:p>
          <a:p>
            <a:pPr lvl="2"/>
            <a:r>
              <a:rPr lang="en-US" sz="1400" spc="-35" dirty="0" smtClean="0">
                <a:latin typeface="Calibri"/>
                <a:cs typeface="Calibri"/>
              </a:rPr>
              <a:t>Tools</a:t>
            </a:r>
          </a:p>
          <a:p>
            <a:pPr lvl="2"/>
            <a:r>
              <a:rPr lang="en-US" sz="1400" spc="-35" dirty="0" smtClean="0">
                <a:latin typeface="Calibri"/>
                <a:cs typeface="Calibri"/>
              </a:rPr>
              <a:t>Physics Analysis</a:t>
            </a:r>
            <a:endParaRPr 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7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71"/>
            <a:ext cx="8229600" cy="620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February 2015 Review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97" y="697730"/>
            <a:ext cx="8837510" cy="613708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Calibri"/>
                <a:cs typeface="Calibri"/>
              </a:rPr>
              <a:t>Morning Plenary Talk 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CLAS12 Software Overview and Progress 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(30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mins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lang="en-US" sz="16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Current Status with Emphasis on Past Year’s Progress</a:t>
            </a:r>
          </a:p>
          <a:p>
            <a:pPr lvl="3"/>
            <a:r>
              <a:rPr lang="en-US" sz="1200" dirty="0" smtClean="0">
                <a:latin typeface="Calibri"/>
                <a:cs typeface="Calibri"/>
              </a:rPr>
              <a:t>Tools, event builder, …</a:t>
            </a:r>
            <a:r>
              <a:rPr lang="en-US" sz="1200" b="0" dirty="0" smtClean="0">
                <a:latin typeface="Calibri"/>
                <a:cs typeface="Calibri"/>
              </a:rPr>
              <a:t>	</a:t>
            </a:r>
            <a:endParaRPr lang="en-US" sz="1200" b="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Timelines and Milestones	</a:t>
            </a:r>
            <a:endParaRPr lang="en-US" sz="10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3"/>
            <a:r>
              <a:rPr lang="en-US" sz="1200" dirty="0" smtClean="0">
                <a:latin typeface="Calibri"/>
                <a:cs typeface="Calibri"/>
              </a:rPr>
              <a:t>Plans for 2015/2016	</a:t>
            </a:r>
            <a:r>
              <a:rPr lang="en-US" sz="1000" dirty="0" smtClean="0">
                <a:latin typeface="Calibri"/>
                <a:cs typeface="Calibri"/>
              </a:rPr>
              <a:t>				</a:t>
            </a:r>
            <a:endParaRPr lang="en-US" sz="10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Software Project Management	</a:t>
            </a:r>
          </a:p>
          <a:p>
            <a:pPr lvl="3"/>
            <a:r>
              <a:rPr lang="en-US" sz="1200" dirty="0" smtClean="0">
                <a:latin typeface="Calibri"/>
                <a:cs typeface="Calibri"/>
              </a:rPr>
              <a:t>Release mechanism, manpower</a:t>
            </a:r>
            <a:r>
              <a:rPr lang="en-US" sz="1200" dirty="0" smtClean="0">
                <a:latin typeface="Calibri"/>
                <a:cs typeface="Calibri"/>
              </a:rPr>
              <a:t>	</a:t>
            </a:r>
            <a:r>
              <a:rPr lang="en-US" sz="1000" dirty="0" smtClean="0">
                <a:latin typeface="Calibri"/>
                <a:cs typeface="Calibri"/>
              </a:rPr>
              <a:t>				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Summary and Response to Previous Review	</a:t>
            </a:r>
            <a:endParaRPr lang="en-US" sz="1200" dirty="0" smtClean="0">
              <a:latin typeface="Calibri"/>
              <a:cs typeface="Calibri"/>
            </a:endParaRPr>
          </a:p>
          <a:p>
            <a:r>
              <a:rPr lang="en-US" sz="1800" b="1" dirty="0" smtClean="0">
                <a:solidFill>
                  <a:srgbClr val="0000FF"/>
                </a:solidFill>
                <a:latin typeface="Calibri"/>
                <a:cs typeface="Calibri"/>
              </a:rPr>
              <a:t>Afternoon </a:t>
            </a:r>
            <a:r>
              <a:rPr lang="en-US" sz="1800" b="1" dirty="0" smtClean="0">
                <a:solidFill>
                  <a:srgbClr val="0000FF"/>
                </a:solidFill>
                <a:latin typeface="Calibri"/>
                <a:cs typeface="Calibri"/>
              </a:rPr>
              <a:t>Talks</a:t>
            </a:r>
            <a:endParaRPr lang="en-US" sz="1800" b="1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Online/Offline Tools  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(30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mins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lang="en-US" sz="16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600" dirty="0" smtClean="0">
                <a:latin typeface="Calibri"/>
                <a:cs typeface="Calibri"/>
              </a:rPr>
              <a:t>Common Tools:</a:t>
            </a:r>
          </a:p>
          <a:p>
            <a:pPr lvl="4">
              <a:lnSpc>
                <a:spcPct val="60000"/>
              </a:lnSpc>
            </a:pPr>
            <a:r>
              <a:rPr lang="en-US" sz="1400" dirty="0" smtClean="0">
                <a:latin typeface="Calibri"/>
                <a:cs typeface="Calibri"/>
              </a:rPr>
              <a:t>I/O</a:t>
            </a:r>
          </a:p>
          <a:p>
            <a:pPr lvl="4">
              <a:lnSpc>
                <a:spcPct val="60000"/>
              </a:lnSpc>
            </a:pPr>
            <a:r>
              <a:rPr lang="en-US" sz="1400" dirty="0" smtClean="0">
                <a:latin typeface="Calibri"/>
                <a:cs typeface="Calibri"/>
              </a:rPr>
              <a:t>Geometry</a:t>
            </a:r>
          </a:p>
          <a:p>
            <a:pPr lvl="4">
              <a:lnSpc>
                <a:spcPct val="60000"/>
              </a:lnSpc>
            </a:pPr>
            <a:r>
              <a:rPr lang="en-US" sz="1400" dirty="0" smtClean="0">
                <a:latin typeface="Calibri"/>
                <a:cs typeface="Calibri"/>
              </a:rPr>
              <a:t>Plotting</a:t>
            </a:r>
          </a:p>
          <a:p>
            <a:pPr lvl="2"/>
            <a:r>
              <a:rPr lang="en-US" sz="1600" dirty="0" smtClean="0">
                <a:latin typeface="Calibri"/>
                <a:cs typeface="Calibri"/>
              </a:rPr>
              <a:t>Release</a:t>
            </a:r>
          </a:p>
          <a:p>
            <a:pPr lvl="2"/>
            <a:r>
              <a:rPr lang="en-US" sz="1400" dirty="0" smtClean="0">
                <a:latin typeface="Calibri"/>
                <a:cs typeface="Calibri"/>
              </a:rPr>
              <a:t>Path from raw data to publication </a:t>
            </a:r>
          </a:p>
          <a:p>
            <a:pPr lvl="3"/>
            <a:r>
              <a:rPr lang="en-US" sz="1200" dirty="0" smtClean="0">
                <a:latin typeface="Calibri"/>
                <a:cs typeface="Calibri"/>
              </a:rPr>
              <a:t>Workflow</a:t>
            </a:r>
          </a:p>
          <a:p>
            <a:pPr lvl="3"/>
            <a:r>
              <a:rPr lang="en-US" sz="1200" dirty="0" smtClean="0">
                <a:latin typeface="Calibri"/>
                <a:cs typeface="Calibri"/>
              </a:rPr>
              <a:t>Digitization status, acceptance correction, …</a:t>
            </a:r>
          </a:p>
          <a:p>
            <a:pPr lvl="3"/>
            <a:r>
              <a:rPr lang="en-US" sz="1200" dirty="0" smtClean="0">
                <a:latin typeface="Calibri"/>
                <a:cs typeface="Calibri"/>
              </a:rPr>
              <a:t>Reconstruction &amp; </a:t>
            </a:r>
            <a:r>
              <a:rPr lang="en-US" sz="1200" dirty="0" smtClean="0">
                <a:latin typeface="Calibri"/>
                <a:cs typeface="Calibri"/>
              </a:rPr>
              <a:t>analysis  tools </a:t>
            </a:r>
            <a:r>
              <a:rPr lang="en-US" sz="1200" dirty="0" smtClean="0">
                <a:latin typeface="Calibri"/>
                <a:cs typeface="Calibri"/>
              </a:rPr>
              <a:t>readiness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Software Utilization (~ 15 + 5)</a:t>
            </a:r>
          </a:p>
          <a:p>
            <a:pPr lvl="2"/>
            <a:r>
              <a:rPr lang="en-US" sz="1400" spc="-5" dirty="0" smtClean="0">
                <a:latin typeface="Calibri"/>
                <a:cs typeface="Calibri"/>
              </a:rPr>
              <a:t>Reconstruction validation and beta-testing</a:t>
            </a:r>
            <a:endParaRPr lang="en-US" sz="1400" spc="-35" dirty="0" smtClean="0">
              <a:latin typeface="Calibri"/>
              <a:cs typeface="Calibri"/>
            </a:endParaRPr>
          </a:p>
          <a:p>
            <a:pPr lvl="2"/>
            <a:r>
              <a:rPr lang="en-US" sz="1400" spc="-35" dirty="0" smtClean="0">
                <a:latin typeface="Calibri"/>
                <a:cs typeface="Calibri"/>
              </a:rPr>
              <a:t>Calibration monitoring suite</a:t>
            </a:r>
            <a:endParaRPr lang="en-US" sz="1400" spc="-35" dirty="0" smtClean="0">
              <a:latin typeface="Calibri"/>
              <a:cs typeface="Calibri"/>
            </a:endParaRPr>
          </a:p>
          <a:p>
            <a:pPr lvl="2"/>
            <a:r>
              <a:rPr lang="en-US" sz="1400" spc="-35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Getting ready for Physics </a:t>
            </a:r>
            <a:r>
              <a:rPr lang="en-US" sz="1400" spc="-35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Analysis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4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2840" y="1173522"/>
            <a:ext cx="74985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    1. overview of software to be used and status</a:t>
            </a:r>
          </a:p>
          <a:p>
            <a:r>
              <a:rPr lang="en-US" dirty="0"/>
              <a:t>         e.g. GEANT-4 for simulation, ...</a:t>
            </a:r>
          </a:p>
          <a:p>
            <a:r>
              <a:rPr lang="en-US" dirty="0"/>
              <a:t>     2. overview of databases used and how</a:t>
            </a:r>
          </a:p>
          <a:p>
            <a:r>
              <a:rPr lang="en-US" dirty="0"/>
              <a:t>         e.g. geometry, calibration, ...</a:t>
            </a:r>
          </a:p>
          <a:p>
            <a:r>
              <a:rPr lang="en-US" dirty="0"/>
              <a:t>     3. overview of computing requirements +</a:t>
            </a:r>
          </a:p>
          <a:p>
            <a:r>
              <a:rPr lang="en-US" dirty="0"/>
              <a:t>         spreadsheets showing all bottoms-up calculations</a:t>
            </a:r>
          </a:p>
          <a:p>
            <a:r>
              <a:rPr lang="en-US" dirty="0"/>
              <a:t>         and assumed running days for next 2-3 years</a:t>
            </a:r>
          </a:p>
          <a:p>
            <a:r>
              <a:rPr lang="en-US" dirty="0"/>
              <a:t>         level of detail: core-seconds per event for</a:t>
            </a:r>
          </a:p>
          <a:p>
            <a:r>
              <a:rPr lang="en-US" dirty="0"/>
              <a:t>         a specific (named) core, e.g. </a:t>
            </a:r>
            <a:r>
              <a:rPr lang="en-US" dirty="0" err="1"/>
              <a:t>Haswell</a:t>
            </a:r>
            <a:r>
              <a:rPr lang="en-US" dirty="0"/>
              <a:t> 2.7 GHz</a:t>
            </a:r>
          </a:p>
          <a:p>
            <a:r>
              <a:rPr lang="en-US" dirty="0"/>
              <a:t>     4. overview of computing model showing</a:t>
            </a:r>
          </a:p>
          <a:p>
            <a:r>
              <a:rPr lang="en-US" dirty="0"/>
              <a:t>         flow of data from detector to </a:t>
            </a:r>
            <a:r>
              <a:rPr lang="en-US" dirty="0" err="1"/>
              <a:t>Phys</a:t>
            </a:r>
            <a:r>
              <a:rPr lang="en-US" dirty="0"/>
              <a:t> Rev Letter</a:t>
            </a:r>
          </a:p>
          <a:p>
            <a:r>
              <a:rPr lang="en-US" dirty="0"/>
              <a:t>         (simulation, calibration, reconstruction, ...)</a:t>
            </a:r>
          </a:p>
          <a:p>
            <a:r>
              <a:rPr lang="en-US" dirty="0"/>
              <a:t>         including how physicists will work, what software</a:t>
            </a:r>
          </a:p>
          <a:p>
            <a:r>
              <a:rPr lang="en-US" dirty="0"/>
              <a:t>         tools / applications you plan to use</a:t>
            </a:r>
          </a:p>
        </p:txBody>
      </p:sp>
    </p:spTree>
    <p:extLst>
      <p:ext uri="{BB962C8B-B14F-4D97-AF65-F5344CB8AC3E}">
        <p14:creationId xmlns:p14="http://schemas.microsoft.com/office/powerpoint/2010/main" val="6957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10167</TotalTime>
  <Words>56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November 2013 Review Talks</vt:lpstr>
      <vt:lpstr>February 2015 Review Talks</vt:lpstr>
      <vt:lpstr>PowerPoint Presentation</vt:lpstr>
    </vt:vector>
  </TitlesOfParts>
  <Company>Jefferson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 Ziegler</dc:creator>
  <cp:lastModifiedBy>Veronique Ziegler</cp:lastModifiedBy>
  <cp:revision>13</cp:revision>
  <cp:lastPrinted>2015-01-16T17:52:05Z</cp:lastPrinted>
  <dcterms:created xsi:type="dcterms:W3CDTF">2015-01-13T18:30:51Z</dcterms:created>
  <dcterms:modified xsi:type="dcterms:W3CDTF">2015-01-20T20:09:51Z</dcterms:modified>
</cp:coreProperties>
</file>