
<file path=[Content_Types].xml><?xml version="1.0" encoding="utf-8"?>
<Types xmlns="http://schemas.openxmlformats.org/package/2006/content-types">
  <Override PartName="/_rels/.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_rels/notesSlide18.xml.rels" ContentType="application/vnd.openxmlformats-package.relationships+xml"/>
  <Override PartName="/ppt/notesSlides/_rels/notesSlide11.xml.rels" ContentType="application/vnd.openxmlformats-package.relationships+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35.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9.png" ContentType="image/png"/>
  <Override PartName="/ppt/media/image10.png" ContentType="image/png"/>
  <Override PartName="/ppt/media/image23.png" ContentType="image/png"/>
  <Override PartName="/ppt/media/image8.png" ContentType="image/png"/>
  <Override PartName="/ppt/media/image39.png" ContentType="image/png"/>
  <Override PartName="/ppt/media/image4.png" ContentType="image/png"/>
  <Override PartName="/ppt/media/image38.png" ContentType="image/png"/>
  <Override PartName="/ppt/media/image3.png" ContentType="image/png"/>
  <Override PartName="/ppt/media/image37.png" ContentType="image/png"/>
  <Override PartName="/ppt/media/image2.png" ContentType="image/png"/>
  <Override PartName="/ppt/media/image7.png" ContentType="image/png"/>
  <Override PartName="/ppt/media/image22.png" ContentType="image/png"/>
  <Override PartName="/ppt/media/image36.png" ContentType="image/png"/>
  <Override PartName="/ppt/media/image1.png" ContentType="image/png"/>
  <Override PartName="/ppt/media/image6.png" ContentType="image/png"/>
  <Override PartName="/ppt/media/image21.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5.png" ContentType="image/png"/>
  <Override PartName="/ppt/media/image20.png" ContentType="image/png"/>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lIns="0" rIns="0" tIns="0" bIns="0"/>
          <a:p>
            <a:r>
              <a:rPr b="0" lang="en-GB" sz="2000" spc="-1" strike="noStrike">
                <a:solidFill>
                  <a:srgbClr val="000000"/>
                </a:solidFill>
                <a:uFill>
                  <a:solidFill>
                    <a:srgbClr val="ffffff"/>
                  </a:solidFill>
                </a:uFill>
                <a:latin typeface="Arial"/>
              </a:rPr>
              <a:t>Click to edit the notes format</a:t>
            </a:r>
            <a:endParaRPr b="0" lang="en-GB" sz="2000" spc="-1" strike="noStrike">
              <a:solidFill>
                <a:srgbClr val="000000"/>
              </a:solidFill>
              <a:uFill>
                <a:solidFill>
                  <a:srgbClr val="ffffff"/>
                </a:solidFill>
              </a:uFill>
              <a:latin typeface="Arial"/>
            </a:endParaRPr>
          </a:p>
        </p:txBody>
      </p:sp>
      <p:sp>
        <p:nvSpPr>
          <p:cNvPr id="73" name="PlaceHolder 2"/>
          <p:cNvSpPr>
            <a:spLocks noGrp="1"/>
          </p:cNvSpPr>
          <p:nvPr>
            <p:ph type="hdr"/>
          </p:nvPr>
        </p:nvSpPr>
        <p:spPr>
          <a:xfrm>
            <a:off x="0" y="0"/>
            <a:ext cx="3280680" cy="534240"/>
          </a:xfrm>
          <a:prstGeom prst="rect">
            <a:avLst/>
          </a:prstGeom>
        </p:spPr>
        <p:txBody>
          <a:bodyPr lIns="0" rIns="0" tIns="0" bIns="0"/>
          <a:p>
            <a:r>
              <a:rPr b="0" lang="en-GB" sz="1400" spc="-1" strike="noStrike">
                <a:solidFill>
                  <a:srgbClr val="000000"/>
                </a:solidFill>
                <a:uFill>
                  <a:solidFill>
                    <a:srgbClr val="ffffff"/>
                  </a:solidFill>
                </a:uFill>
                <a:latin typeface="Times New Roman"/>
              </a:rPr>
              <a:t>&lt;header&gt;</a:t>
            </a:r>
            <a:endParaRPr b="0" lang="en-GB" sz="1400" spc="-1" strike="noStrike">
              <a:solidFill>
                <a:srgbClr val="000000"/>
              </a:solidFill>
              <a:uFill>
                <a:solidFill>
                  <a:srgbClr val="ffffff"/>
                </a:solidFill>
              </a:uFill>
              <a:latin typeface="Times New Roman"/>
            </a:endParaRPr>
          </a:p>
        </p:txBody>
      </p:sp>
      <p:sp>
        <p:nvSpPr>
          <p:cNvPr id="74" name="PlaceHolder 3"/>
          <p:cNvSpPr>
            <a:spLocks noGrp="1"/>
          </p:cNvSpPr>
          <p:nvPr>
            <p:ph type="dt"/>
          </p:nvPr>
        </p:nvSpPr>
        <p:spPr>
          <a:xfrm>
            <a:off x="4278960" y="0"/>
            <a:ext cx="3280680" cy="534240"/>
          </a:xfrm>
          <a:prstGeom prst="rect">
            <a:avLst/>
          </a:prstGeom>
        </p:spPr>
        <p:txBody>
          <a:bodyPr lIns="0" rIns="0" tIns="0" bIns="0"/>
          <a:p>
            <a:pPr algn="r"/>
            <a:r>
              <a:rPr b="0" lang="en-GB" sz="1400" spc="-1" strike="noStrike">
                <a:solidFill>
                  <a:srgbClr val="000000"/>
                </a:solidFill>
                <a:uFill>
                  <a:solidFill>
                    <a:srgbClr val="ffffff"/>
                  </a:solidFill>
                </a:uFill>
                <a:latin typeface="Times New Roman"/>
              </a:rPr>
              <a:t>&lt;date/time&gt;</a:t>
            </a:r>
            <a:endParaRPr b="0" lang="en-GB" sz="1400" spc="-1" strike="noStrike">
              <a:solidFill>
                <a:srgbClr val="000000"/>
              </a:solidFill>
              <a:uFill>
                <a:solidFill>
                  <a:srgbClr val="ffffff"/>
                </a:solidFill>
              </a:uFill>
              <a:latin typeface="Times New Roman"/>
            </a:endParaRPr>
          </a:p>
        </p:txBody>
      </p:sp>
      <p:sp>
        <p:nvSpPr>
          <p:cNvPr id="75" name="PlaceHolder 4"/>
          <p:cNvSpPr>
            <a:spLocks noGrp="1"/>
          </p:cNvSpPr>
          <p:nvPr>
            <p:ph type="ftr"/>
          </p:nvPr>
        </p:nvSpPr>
        <p:spPr>
          <a:xfrm>
            <a:off x="0" y="10157400"/>
            <a:ext cx="3280680" cy="534240"/>
          </a:xfrm>
          <a:prstGeom prst="rect">
            <a:avLst/>
          </a:prstGeom>
        </p:spPr>
        <p:txBody>
          <a:bodyPr lIns="0" rIns="0" tIns="0" bIns="0" anchor="b"/>
          <a:p>
            <a:r>
              <a:rPr b="0" lang="en-GB" sz="1400" spc="-1" strike="noStrike">
                <a:solidFill>
                  <a:srgbClr val="000000"/>
                </a:solidFill>
                <a:uFill>
                  <a:solidFill>
                    <a:srgbClr val="ffffff"/>
                  </a:solidFill>
                </a:uFill>
                <a:latin typeface="Times New Roman"/>
              </a:rPr>
              <a:t>&lt;footer&gt;</a:t>
            </a:r>
            <a:endParaRPr b="0" lang="en-GB" sz="1400" spc="-1" strike="noStrike">
              <a:solidFill>
                <a:srgbClr val="000000"/>
              </a:solidFill>
              <a:uFill>
                <a:solidFill>
                  <a:srgbClr val="ffffff"/>
                </a:solidFill>
              </a:uFill>
              <a:latin typeface="Times New Roman"/>
            </a:endParaRPr>
          </a:p>
        </p:txBody>
      </p:sp>
      <p:sp>
        <p:nvSpPr>
          <p:cNvPr id="76" name="PlaceHolder 5"/>
          <p:cNvSpPr>
            <a:spLocks noGrp="1"/>
          </p:cNvSpPr>
          <p:nvPr>
            <p:ph type="sldNum"/>
          </p:nvPr>
        </p:nvSpPr>
        <p:spPr>
          <a:xfrm>
            <a:off x="4278960" y="10157400"/>
            <a:ext cx="3280680" cy="534240"/>
          </a:xfrm>
          <a:prstGeom prst="rect">
            <a:avLst/>
          </a:prstGeom>
        </p:spPr>
        <p:txBody>
          <a:bodyPr lIns="0" rIns="0" tIns="0" bIns="0" anchor="b"/>
          <a:p>
            <a:pPr algn="r"/>
            <a:fld id="{3D010089-5A1A-4B39-9C7B-E189EAC0DCD1}" type="slidenum">
              <a:rPr b="0" lang="en-GB" sz="1400" spc="-1" strike="noStrike">
                <a:solidFill>
                  <a:srgbClr val="000000"/>
                </a:solidFill>
                <a:uFill>
                  <a:solidFill>
                    <a:srgbClr val="ffffff"/>
                  </a:solidFill>
                </a:uFill>
                <a:latin typeface="Times New Roman"/>
              </a:rPr>
              <a:t>&lt;number&gt;</a:t>
            </a:fld>
            <a:endParaRPr b="0" lang="en-GB"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19EBD098-EFE3-4D3C-A849-CC2AD6274995}"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79"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F9AA5687-5A5A-4CF8-9B6A-9F6C67432101}"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95"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CC352D0C-3D96-4DB1-BC4A-95E2E6809D66}"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2DEF2F55-118B-4216-B559-3E7CE2A912CB}"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99"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F5DF54DB-1BEF-4559-8AE1-9A4F878545F6}"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201"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A24ABF87-239A-4832-A493-52185989E14D}"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203"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58552A95-377F-4003-8F36-C0BAE7072AF4}"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205"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D9CDFB9C-6FB2-4729-946D-B187D3682235}"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207"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51EA530E-4923-4455-BA30-908C760B0720}"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209"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193B613B-73F7-429F-90CA-2CEC1270B218}"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211"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BB4B23C6-FF1F-43FA-9C51-10D63D8FACA4}"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81"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2C9504C3-6A51-4FF3-8A38-15CF69552891}"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83"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83D5DB45-1451-4B5C-8363-2C2F9B0F263B}"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85"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C74F599E-66F6-4123-A2CF-80A3E0FDEDBA}"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87"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30D22F58-3093-4B7B-8122-63D87C80CE3B}"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89"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2D206C91-0C61-4405-A980-72D2D9CC75B5}"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91"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CustomShape 1"/>
          <p:cNvSpPr/>
          <p:nvPr/>
        </p:nvSpPr>
        <p:spPr>
          <a:xfrm>
            <a:off x="4278960" y="10157400"/>
            <a:ext cx="3278880" cy="532440"/>
          </a:xfrm>
          <a:prstGeom prst="rect">
            <a:avLst/>
          </a:prstGeom>
          <a:noFill/>
          <a:ln>
            <a:noFill/>
          </a:ln>
        </p:spPr>
        <p:style>
          <a:lnRef idx="0"/>
          <a:fillRef idx="0"/>
          <a:effectRef idx="0"/>
          <a:fontRef idx="minor"/>
        </p:style>
        <p:txBody>
          <a:bodyPr lIns="0" rIns="0" tIns="0" bIns="0" anchor="b"/>
          <a:p>
            <a:pPr algn="r">
              <a:lnSpc>
                <a:spcPct val="100000"/>
              </a:lnSpc>
            </a:pPr>
            <a:fld id="{5D27F352-1EFF-4294-928F-A1AA12BD8848}" type="slidenum">
              <a:rPr b="0" lang="en-GB" sz="18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
        <p:nvSpPr>
          <p:cNvPr id="193" name="PlaceHolder 2"/>
          <p:cNvSpPr>
            <a:spLocks noGrp="1"/>
          </p:cNvSpPr>
          <p:nvPr>
            <p:ph type="body"/>
          </p:nvPr>
        </p:nvSpPr>
        <p:spPr>
          <a:xfrm>
            <a:off x="756000" y="5078520"/>
            <a:ext cx="6045840" cy="4809240"/>
          </a:xfrm>
          <a:prstGeom prst="rect">
            <a:avLst/>
          </a:prstGeom>
        </p:spPr>
        <p:txBody>
          <a:bodyPr lIns="0" rIns="0" tIns="0" bIns="0"/>
          <a:p>
            <a:endParaRPr b="0" lang="en-GB"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292480" y="1768680"/>
            <a:ext cx="5494680" cy="4384080"/>
          </a:xfrm>
          <a:prstGeom prst="rect">
            <a:avLst/>
          </a:prstGeom>
          <a:ln>
            <a:noFill/>
          </a:ln>
        </p:spPr>
      </p:pic>
      <p:pic>
        <p:nvPicPr>
          <p:cNvPr id="35" name="" descr=""/>
          <p:cNvPicPr/>
          <p:nvPr/>
        </p:nvPicPr>
        <p:blipFill>
          <a:blip r:embed="rId3"/>
          <a:stretch/>
        </p:blipFill>
        <p:spPr>
          <a:xfrm>
            <a:off x="2292480" y="176868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504000" y="1768680"/>
            <a:ext cx="442692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5152680" y="1768680"/>
            <a:ext cx="442692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50400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504000" y="405864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5152680" y="1768680"/>
            <a:ext cx="442692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515268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5152680" y="405864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50400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504000" y="4058640"/>
            <a:ext cx="907200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504000" y="1768680"/>
            <a:ext cx="907200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504000" y="4058640"/>
            <a:ext cx="907200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50400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504000" y="405864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504000" y="1768680"/>
            <a:ext cx="907200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504000" y="1768680"/>
            <a:ext cx="907200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2292480" y="1768680"/>
            <a:ext cx="5494680" cy="4384080"/>
          </a:xfrm>
          <a:prstGeom prst="rect">
            <a:avLst/>
          </a:prstGeom>
          <a:ln>
            <a:noFill/>
          </a:ln>
        </p:spPr>
      </p:pic>
      <p:pic>
        <p:nvPicPr>
          <p:cNvPr id="71" name="" descr=""/>
          <p:cNvPicPr/>
          <p:nvPr/>
        </p:nvPicPr>
        <p:blipFill>
          <a:blip r:embed="rId3"/>
          <a:stretch/>
        </p:blipFill>
        <p:spPr>
          <a:xfrm>
            <a:off x="2292480" y="1768680"/>
            <a:ext cx="5494680" cy="43840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b="0" lang="en-GB" sz="4400" spc="-1" strike="noStrike">
                <a:solidFill>
                  <a:srgbClr val="000000"/>
                </a:solidFill>
                <a:uFill>
                  <a:solidFill>
                    <a:srgbClr val="ffffff"/>
                  </a:solidFill>
                </a:uFill>
                <a:latin typeface="Arial"/>
              </a:rPr>
              <a:t>Click to edit the title text format</a:t>
            </a:r>
            <a:endParaRPr b="0" lang="en-GB"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b="0" lang="en-GB" sz="3200" spc="-1" strike="noStrike">
                <a:solidFill>
                  <a:srgbClr val="000000"/>
                </a:solidFill>
                <a:uFill>
                  <a:solidFill>
                    <a:srgbClr val="ffffff"/>
                  </a:solidFill>
                </a:uFill>
                <a:latin typeface="Arial"/>
              </a:rPr>
              <a:t>Click to edit the outline text format</a:t>
            </a:r>
            <a:endParaRPr b="0" lang="en-GB"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2800" spc="-1" strike="noStrike">
                <a:solidFill>
                  <a:srgbClr val="000000"/>
                </a:solidFill>
                <a:uFill>
                  <a:solidFill>
                    <a:srgbClr val="ffffff"/>
                  </a:solidFill>
                </a:uFill>
                <a:latin typeface="Arial"/>
              </a:rPr>
              <a:t>Second Outline Level</a:t>
            </a:r>
            <a:endParaRPr b="0" lang="en-GB"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2400" spc="-1" strike="noStrike">
                <a:solidFill>
                  <a:srgbClr val="000000"/>
                </a:solidFill>
                <a:uFill>
                  <a:solidFill>
                    <a:srgbClr val="ffffff"/>
                  </a:solidFill>
                </a:uFill>
                <a:latin typeface="Arial"/>
              </a:rPr>
              <a:t>Third Outline Level</a:t>
            </a:r>
            <a:endParaRPr b="0" lang="en-GB"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2000" spc="-1" strike="noStrike">
                <a:solidFill>
                  <a:srgbClr val="000000"/>
                </a:solidFill>
                <a:uFill>
                  <a:solidFill>
                    <a:srgbClr val="ffffff"/>
                  </a:solidFill>
                </a:uFill>
                <a:latin typeface="Arial"/>
              </a:rPr>
              <a:t>Fourth Outline Level</a:t>
            </a:r>
            <a:endParaRPr b="0" lang="en-GB"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Fifth Outline Level</a:t>
            </a:r>
            <a:endParaRPr b="0" lang="en-GB"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Sixth Outline Level</a:t>
            </a:r>
            <a:endParaRPr b="0" lang="en-GB"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Seventh Outline Level</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1640" cy="126144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504000" y="1768680"/>
            <a:ext cx="9071640" cy="4383720"/>
          </a:xfrm>
          <a:prstGeom prst="rect">
            <a:avLst/>
          </a:prstGeom>
        </p:spPr>
        <p:txBody>
          <a:bodyPr lIns="0" rIns="0" tIns="0" bIns="0"/>
          <a:p>
            <a:pPr marL="432000" indent="-324000">
              <a:buClr>
                <a:srgbClr val="000000"/>
              </a:buClr>
              <a:buSzPct val="45000"/>
              <a:buFont typeface="Wingdings" charset="2"/>
              <a:buChar char=""/>
            </a:pPr>
            <a:r>
              <a:rPr b="0" lang="en-GB" sz="1800" spc="-1" strike="noStrike">
                <a:solidFill>
                  <a:srgbClr val="000000"/>
                </a:solidFill>
                <a:uFill>
                  <a:solidFill>
                    <a:srgbClr val="ffffff"/>
                  </a:solidFill>
                </a:uFill>
                <a:latin typeface="Arial"/>
              </a:rPr>
              <a:t>Click to edit the outline text format</a:t>
            </a:r>
            <a:endParaRPr b="0" lang="en-GB"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800" spc="-1" strike="noStrike">
                <a:solidFill>
                  <a:srgbClr val="000000"/>
                </a:solidFill>
                <a:uFill>
                  <a:solidFill>
                    <a:srgbClr val="ffffff"/>
                  </a:solidFill>
                </a:uFill>
                <a:latin typeface="Arial"/>
              </a:rPr>
              <a:t>Second Outline Level</a:t>
            </a:r>
            <a:endParaRPr b="0" lang="en-GB"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800" spc="-1" strike="noStrike">
                <a:solidFill>
                  <a:srgbClr val="000000"/>
                </a:solidFill>
                <a:uFill>
                  <a:solidFill>
                    <a:srgbClr val="ffffff"/>
                  </a:solidFill>
                </a:uFill>
                <a:latin typeface="Arial"/>
              </a:rPr>
              <a:t>Third Outline Level</a:t>
            </a:r>
            <a:endParaRPr b="0" lang="en-GB"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800" spc="-1" strike="noStrike">
                <a:solidFill>
                  <a:srgbClr val="000000"/>
                </a:solidFill>
                <a:uFill>
                  <a:solidFill>
                    <a:srgbClr val="ffffff"/>
                  </a:solidFill>
                </a:uFill>
                <a:latin typeface="Arial"/>
              </a:rPr>
              <a:t>Fourth Outline Level</a:t>
            </a:r>
            <a:endParaRPr b="0" lang="en-GB"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Fifth Outline Level</a:t>
            </a:r>
            <a:endParaRPr b="0" lang="en-GB"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Sixth Outline Level</a:t>
            </a:r>
            <a:endParaRPr b="0" lang="en-GB"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Seventh Outline Level</a:t>
            </a:r>
            <a:endParaRPr b="0" lang="en-GB"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7" name="Image 6" descr=""/>
          <p:cNvPicPr/>
          <p:nvPr/>
        </p:nvPicPr>
        <p:blipFill>
          <a:blip r:embed="rId1"/>
          <a:stretch/>
        </p:blipFill>
        <p:spPr>
          <a:xfrm>
            <a:off x="0" y="7920"/>
            <a:ext cx="10078920" cy="7549920"/>
          </a:xfrm>
          <a:prstGeom prst="rect">
            <a:avLst/>
          </a:prstGeom>
          <a:ln>
            <a:noFill/>
          </a:ln>
        </p:spPr>
      </p:pic>
      <p:sp>
        <p:nvSpPr>
          <p:cNvPr id="78" name="CustomShape 1"/>
          <p:cNvSpPr/>
          <p:nvPr/>
        </p:nvSpPr>
        <p:spPr>
          <a:xfrm>
            <a:off x="584640" y="588600"/>
            <a:ext cx="8909640" cy="1063080"/>
          </a:xfrm>
          <a:prstGeom prst="rect">
            <a:avLst/>
          </a:prstGeom>
          <a:gradFill>
            <a:gsLst>
              <a:gs pos="0">
                <a:srgbClr val="a8b7df"/>
              </a:gs>
              <a:gs pos="100000">
                <a:srgbClr val="9aabd9"/>
              </a:gs>
            </a:gsLst>
            <a:lin ang="5400000"/>
          </a:gradFill>
          <a:ln w="6480">
            <a:solidFill>
              <a:srgbClr val="4472c4"/>
            </a:solidFill>
            <a:miter/>
          </a:ln>
        </p:spPr>
        <p:style>
          <a:lnRef idx="0"/>
          <a:fillRef idx="0"/>
          <a:effectRef idx="0"/>
          <a:fontRef idx="minor"/>
        </p:style>
        <p:txBody>
          <a:bodyPr lIns="90000" rIns="90000" tIns="45000" bIns="45000"/>
          <a:p>
            <a:pPr>
              <a:lnSpc>
                <a:spcPct val="100000"/>
              </a:lnSpc>
            </a:pPr>
            <a:r>
              <a:rPr b="0" lang="en-GB" sz="3200" spc="-1" strike="noStrike">
                <a:solidFill>
                  <a:srgbClr val="000000"/>
                </a:solidFill>
                <a:uFill>
                  <a:solidFill>
                    <a:srgbClr val="ffffff"/>
                  </a:solidFill>
                </a:uFill>
                <a:latin typeface="Arial"/>
                <a:ea typeface="WenQuanYi Zen Hei Sharp"/>
              </a:rPr>
              <a:t>     </a:t>
            </a:r>
            <a:r>
              <a:rPr b="0" lang="en-GB" sz="3200" spc="-1" strike="noStrike">
                <a:solidFill>
                  <a:srgbClr val="000000"/>
                </a:solidFill>
                <a:uFill>
                  <a:solidFill>
                    <a:srgbClr val="ffffff"/>
                  </a:solidFill>
                </a:uFill>
                <a:latin typeface="Arial"/>
                <a:ea typeface="WenQuanYi Zen Hei Sharp"/>
              </a:rPr>
              <a:t>Measuring the  Charged Pion Polarizability </a:t>
            </a:r>
            <a:endParaRPr b="0" lang="en-GB" sz="1800" spc="-1" strike="noStrike">
              <a:solidFill>
                <a:srgbClr val="000000"/>
              </a:solidFill>
              <a:uFill>
                <a:solidFill>
                  <a:srgbClr val="ffffff"/>
                </a:solidFill>
              </a:uFill>
              <a:latin typeface="Arial"/>
            </a:endParaRPr>
          </a:p>
          <a:p>
            <a:pPr algn="ctr">
              <a:lnSpc>
                <a:spcPct val="100000"/>
              </a:lnSpc>
            </a:pPr>
            <a:r>
              <a:rPr b="0" lang="en-GB" sz="3200" spc="-1" strike="noStrike">
                <a:solidFill>
                  <a:srgbClr val="000000"/>
                </a:solidFill>
                <a:uFill>
                  <a:solidFill>
                    <a:srgbClr val="ffffff"/>
                  </a:solidFill>
                </a:uFill>
                <a:latin typeface="Arial"/>
                <a:ea typeface="WenQuanYi Zen Hei Sharp"/>
              </a:rPr>
              <a:t>in  the</a:t>
            </a:r>
            <a:r>
              <a:rPr b="0" lang="en-GB" sz="3200" spc="-1" strike="noStrike">
                <a:solidFill>
                  <a:srgbClr val="000000"/>
                </a:solidFill>
                <a:uFill>
                  <a:solidFill>
                    <a:srgbClr val="ffffff"/>
                  </a:solidFill>
                </a:uFill>
                <a:latin typeface="Arial"/>
                <a:ea typeface="Arial"/>
              </a:rPr>
              <a:t> </a:t>
            </a:r>
            <a:r>
              <a:rPr b="0" lang="en-GB" sz="3200" spc="-1" strike="noStrike">
                <a:solidFill>
                  <a:srgbClr val="000000"/>
                </a:solidFill>
                <a:uFill>
                  <a:solidFill>
                    <a:srgbClr val="ffffff"/>
                  </a:solidFill>
                </a:uFill>
                <a:latin typeface="OpenSymbol"/>
                <a:ea typeface="Arial"/>
              </a:rPr>
              <a:t>γγ</a:t>
            </a:r>
            <a:r>
              <a:rPr b="0" lang="en-GB" sz="3200" spc="-1" strike="noStrike">
                <a:solidFill>
                  <a:srgbClr val="000000"/>
                </a:solidFill>
                <a:uFill>
                  <a:solidFill>
                    <a:srgbClr val="ffffff"/>
                  </a:solidFill>
                </a:uFill>
                <a:latin typeface="Arial"/>
                <a:ea typeface="Arial"/>
              </a:rPr>
              <a:t>-&gt;π+π-  Reaction</a:t>
            </a:r>
            <a:endParaRPr b="0" lang="en-GB" sz="1800" spc="-1" strike="noStrike">
              <a:solidFill>
                <a:srgbClr val="000000"/>
              </a:solidFill>
              <a:uFill>
                <a:solidFill>
                  <a:srgbClr val="ffffff"/>
                </a:solidFill>
              </a:uFill>
              <a:latin typeface="Arial"/>
            </a:endParaRPr>
          </a:p>
        </p:txBody>
      </p:sp>
      <p:sp>
        <p:nvSpPr>
          <p:cNvPr id="79" name="CustomShape 2"/>
          <p:cNvSpPr/>
          <p:nvPr/>
        </p:nvSpPr>
        <p:spPr>
          <a:xfrm>
            <a:off x="3667680" y="1713240"/>
            <a:ext cx="2743560" cy="57564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solidFill>
                  <a:srgbClr val="000000"/>
                </a:solidFill>
                <a:uFill>
                  <a:solidFill>
                    <a:srgbClr val="ffffff"/>
                  </a:solidFill>
                </a:uFill>
                <a:latin typeface="Arial"/>
                <a:ea typeface="WenQuanYi Zen Hei Sharp"/>
              </a:rPr>
              <a:t> </a:t>
            </a:r>
            <a:r>
              <a:rPr b="0" lang="en-GB" sz="3200" spc="-1" strike="noStrike">
                <a:solidFill>
                  <a:srgbClr val="000000"/>
                </a:solidFill>
                <a:uFill>
                  <a:solidFill>
                    <a:srgbClr val="ffffff"/>
                  </a:solidFill>
                </a:uFill>
                <a:latin typeface="Arial"/>
                <a:ea typeface="WenQuanYi Zen Hei Sharp"/>
              </a:rPr>
              <a:t>Presented by</a:t>
            </a:r>
            <a:endParaRPr b="0" lang="en-GB" sz="1800" spc="-1" strike="noStrike">
              <a:solidFill>
                <a:srgbClr val="000000"/>
              </a:solidFill>
              <a:uFill>
                <a:solidFill>
                  <a:srgbClr val="ffffff"/>
                </a:solidFill>
              </a:uFill>
              <a:latin typeface="Arial"/>
            </a:endParaRPr>
          </a:p>
        </p:txBody>
      </p:sp>
      <p:sp>
        <p:nvSpPr>
          <p:cNvPr id="80" name="CustomShape 3"/>
          <p:cNvSpPr/>
          <p:nvPr/>
        </p:nvSpPr>
        <p:spPr>
          <a:xfrm>
            <a:off x="2772000" y="2366280"/>
            <a:ext cx="5141880" cy="6368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3600" spc="-1" strike="noStrike">
                <a:solidFill>
                  <a:srgbClr val="000000"/>
                </a:solidFill>
                <a:uFill>
                  <a:solidFill>
                    <a:srgbClr val="ffffff"/>
                  </a:solidFill>
                </a:uFill>
                <a:latin typeface="Arial"/>
                <a:ea typeface="WenQuanYi Zen Hei Sharp"/>
              </a:rPr>
              <a:t>Ebode Onyie Fabien</a:t>
            </a:r>
            <a:endParaRPr b="0" lang="en-GB" sz="1800" spc="-1" strike="noStrike">
              <a:solidFill>
                <a:srgbClr val="000000"/>
              </a:solidFill>
              <a:uFill>
                <a:solidFill>
                  <a:srgbClr val="ffffff"/>
                </a:solidFill>
              </a:uFill>
              <a:latin typeface="Arial"/>
            </a:endParaRPr>
          </a:p>
        </p:txBody>
      </p:sp>
      <p:sp>
        <p:nvSpPr>
          <p:cNvPr id="81" name="CustomShape 4"/>
          <p:cNvSpPr/>
          <p:nvPr/>
        </p:nvSpPr>
        <p:spPr>
          <a:xfrm>
            <a:off x="2609640" y="2988000"/>
            <a:ext cx="4295880" cy="514800"/>
          </a:xfrm>
          <a:prstGeom prst="rect">
            <a:avLst/>
          </a:prstGeom>
          <a:noFill/>
          <a:ln>
            <a:noFill/>
          </a:ln>
        </p:spPr>
        <p:style>
          <a:lnRef idx="0"/>
          <a:fillRef idx="0"/>
          <a:effectRef idx="0"/>
          <a:fontRef idx="minor"/>
        </p:style>
        <p:txBody>
          <a:bodyPr wrap="none"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2800" spc="-1" strike="noStrike">
                <a:solidFill>
                  <a:srgbClr val="000000"/>
                </a:solidFill>
                <a:uFill>
                  <a:solidFill>
                    <a:srgbClr val="ffffff"/>
                  </a:solidFill>
                </a:uFill>
                <a:latin typeface="Arial"/>
                <a:ea typeface="WenQuanYi Zen Hei Sharp"/>
              </a:rPr>
              <a:t>Under the supervision of</a:t>
            </a:r>
            <a:endParaRPr b="0" lang="en-GB" sz="1800" spc="-1" strike="noStrike">
              <a:solidFill>
                <a:srgbClr val="000000"/>
              </a:solidFill>
              <a:uFill>
                <a:solidFill>
                  <a:srgbClr val="ffffff"/>
                </a:solidFill>
              </a:uFill>
              <a:latin typeface="Arial"/>
            </a:endParaRPr>
          </a:p>
        </p:txBody>
      </p:sp>
      <p:sp>
        <p:nvSpPr>
          <p:cNvPr id="82" name="CustomShape 5"/>
          <p:cNvSpPr/>
          <p:nvPr/>
        </p:nvSpPr>
        <p:spPr>
          <a:xfrm>
            <a:off x="2262600" y="3954600"/>
            <a:ext cx="5650920" cy="1977120"/>
          </a:xfrm>
          <a:prstGeom prst="rect">
            <a:avLst/>
          </a:prstGeom>
          <a:ln>
            <a:solidFill>
              <a:srgbClr val="4a7ebb"/>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p>
            <a:pPr algn="ctr">
              <a:lnSpc>
                <a:spcPct val="100000"/>
              </a:lnSpc>
            </a:pPr>
            <a:r>
              <a:rPr b="0" i="1" lang="en-GB" sz="3200" spc="-1" strike="noStrike">
                <a:solidFill>
                  <a:srgbClr val="000000"/>
                </a:solidFill>
                <a:uFill>
                  <a:solidFill>
                    <a:srgbClr val="ffffff"/>
                  </a:solidFill>
                </a:uFill>
                <a:latin typeface="Arial"/>
                <a:ea typeface="WenQuanYi Zen Hei Sharp"/>
              </a:rPr>
              <a:t>Dr. David  Lawrence</a:t>
            </a:r>
            <a:endParaRPr b="0" lang="en-GB" sz="1800" spc="-1" strike="noStrike">
              <a:solidFill>
                <a:srgbClr val="000000"/>
              </a:solidFill>
              <a:uFill>
                <a:solidFill>
                  <a:srgbClr val="ffffff"/>
                </a:solidFill>
              </a:uFill>
              <a:latin typeface="Arial"/>
            </a:endParaRPr>
          </a:p>
          <a:p>
            <a:pPr>
              <a:lnSpc>
                <a:spcPct val="100000"/>
              </a:lnSpc>
            </a:pPr>
            <a:r>
              <a:rPr b="0" i="1" lang="en-GB" sz="3200" spc="-1" strike="noStrike">
                <a:solidFill>
                  <a:srgbClr val="000000"/>
                </a:solidFill>
                <a:uFill>
                  <a:solidFill>
                    <a:srgbClr val="ffffff"/>
                  </a:solidFill>
                </a:uFill>
                <a:latin typeface="Arial"/>
                <a:ea typeface="WenQuanYi Zen Hei Sharp"/>
              </a:rPr>
              <a:t>           </a:t>
            </a:r>
            <a:r>
              <a:rPr b="0" i="1" lang="en-GB" sz="3200" spc="-1" strike="noStrike">
                <a:solidFill>
                  <a:srgbClr val="000000"/>
                </a:solidFill>
                <a:uFill>
                  <a:solidFill>
                    <a:srgbClr val="ffffff"/>
                  </a:solidFill>
                </a:uFill>
                <a:latin typeface="Arial"/>
                <a:ea typeface="WenQuanYi Zen Hei Sharp"/>
              </a:rPr>
              <a:t>Staff Scientist </a:t>
            </a:r>
            <a:endParaRPr b="0" lang="en-GB" sz="1800" spc="-1" strike="noStrike">
              <a:solidFill>
                <a:srgbClr val="000000"/>
              </a:solidFill>
              <a:uFill>
                <a:solidFill>
                  <a:srgbClr val="ffffff"/>
                </a:solidFill>
              </a:uFill>
              <a:latin typeface="Arial"/>
            </a:endParaRPr>
          </a:p>
          <a:p>
            <a:pPr>
              <a:lnSpc>
                <a:spcPct val="100000"/>
              </a:lnSpc>
            </a:pPr>
            <a:r>
              <a:rPr b="0" i="1" lang="en-GB" sz="2800" spc="-1" strike="noStrike">
                <a:solidFill>
                  <a:srgbClr val="000000"/>
                </a:solidFill>
                <a:uFill>
                  <a:solidFill>
                    <a:srgbClr val="ffffff"/>
                  </a:solidFill>
                </a:uFill>
                <a:latin typeface="Calibri"/>
                <a:ea typeface="WenQuanYi Zen Hei Sharp"/>
              </a:rPr>
              <a:t>Jefferson Lab Newport News VA, USA</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0" name="Image 3" descr=""/>
          <p:cNvPicPr/>
          <p:nvPr/>
        </p:nvPicPr>
        <p:blipFill>
          <a:blip r:embed="rId1"/>
          <a:stretch/>
        </p:blipFill>
        <p:spPr>
          <a:xfrm>
            <a:off x="0" y="-360"/>
            <a:ext cx="10078920" cy="7558200"/>
          </a:xfrm>
          <a:prstGeom prst="rect">
            <a:avLst/>
          </a:prstGeom>
          <a:ln>
            <a:noFill/>
          </a:ln>
        </p:spPr>
      </p:pic>
      <p:sp>
        <p:nvSpPr>
          <p:cNvPr id="141" name="CustomShape 1"/>
          <p:cNvSpPr/>
          <p:nvPr/>
        </p:nvSpPr>
        <p:spPr>
          <a:xfrm>
            <a:off x="879480" y="122760"/>
            <a:ext cx="801468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p>
            <a:pPr algn="ctr">
              <a:lnSpc>
                <a:spcPct val="100000"/>
              </a:lnSpc>
            </a:pPr>
            <a:r>
              <a:rPr b="0" lang="en-GB" sz="1800" spc="-1" strike="noStrike">
                <a:solidFill>
                  <a:srgbClr val="ffffff"/>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pic>
        <p:nvPicPr>
          <p:cNvPr id="142" name="Image 2" descr=""/>
          <p:cNvPicPr/>
          <p:nvPr/>
        </p:nvPicPr>
        <p:blipFill>
          <a:blip r:embed="rId2"/>
          <a:stretch/>
        </p:blipFill>
        <p:spPr>
          <a:xfrm>
            <a:off x="487800" y="910080"/>
            <a:ext cx="9075240" cy="64177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3" name="Image 3" descr=""/>
          <p:cNvPicPr/>
          <p:nvPr/>
        </p:nvPicPr>
        <p:blipFill>
          <a:blip r:embed="rId1"/>
          <a:stretch/>
        </p:blipFill>
        <p:spPr>
          <a:xfrm>
            <a:off x="0" y="-360"/>
            <a:ext cx="10078920" cy="7558200"/>
          </a:xfrm>
          <a:prstGeom prst="rect">
            <a:avLst/>
          </a:prstGeom>
          <a:ln>
            <a:noFill/>
          </a:ln>
        </p:spPr>
      </p:pic>
      <p:sp>
        <p:nvSpPr>
          <p:cNvPr id="144" name="CustomShape 1"/>
          <p:cNvSpPr/>
          <p:nvPr/>
        </p:nvSpPr>
        <p:spPr>
          <a:xfrm>
            <a:off x="864000" y="144720"/>
            <a:ext cx="806112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pic>
        <p:nvPicPr>
          <p:cNvPr id="145" name="Image 2" descr=""/>
          <p:cNvPicPr/>
          <p:nvPr/>
        </p:nvPicPr>
        <p:blipFill>
          <a:blip r:embed="rId2"/>
          <a:stretch/>
        </p:blipFill>
        <p:spPr>
          <a:xfrm>
            <a:off x="864000" y="1176840"/>
            <a:ext cx="8218080" cy="588420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6" name="Image 3" descr=""/>
          <p:cNvPicPr/>
          <p:nvPr/>
        </p:nvPicPr>
        <p:blipFill>
          <a:blip r:embed="rId1"/>
          <a:stretch/>
        </p:blipFill>
        <p:spPr>
          <a:xfrm>
            <a:off x="0" y="-360"/>
            <a:ext cx="10078920" cy="7558200"/>
          </a:xfrm>
          <a:prstGeom prst="rect">
            <a:avLst/>
          </a:prstGeom>
          <a:ln>
            <a:noFill/>
          </a:ln>
        </p:spPr>
      </p:pic>
      <p:sp>
        <p:nvSpPr>
          <p:cNvPr id="147" name="CustomShape 1"/>
          <p:cNvSpPr/>
          <p:nvPr/>
        </p:nvSpPr>
        <p:spPr>
          <a:xfrm>
            <a:off x="1090080" y="175680"/>
            <a:ext cx="770472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pic>
        <p:nvPicPr>
          <p:cNvPr id="148" name="Image 2" descr=""/>
          <p:cNvPicPr/>
          <p:nvPr/>
        </p:nvPicPr>
        <p:blipFill>
          <a:blip r:embed="rId2"/>
          <a:stretch/>
        </p:blipFill>
        <p:spPr>
          <a:xfrm>
            <a:off x="636840" y="1161360"/>
            <a:ext cx="8610840" cy="61826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9" name="Image 4" descr=""/>
          <p:cNvPicPr/>
          <p:nvPr/>
        </p:nvPicPr>
        <p:blipFill>
          <a:blip r:embed="rId1"/>
          <a:stretch/>
        </p:blipFill>
        <p:spPr>
          <a:xfrm>
            <a:off x="0" y="-360"/>
            <a:ext cx="10078920" cy="7558200"/>
          </a:xfrm>
          <a:prstGeom prst="rect">
            <a:avLst/>
          </a:prstGeom>
          <a:ln>
            <a:noFill/>
          </a:ln>
        </p:spPr>
      </p:pic>
      <p:sp>
        <p:nvSpPr>
          <p:cNvPr id="150" name="CustomShape 1"/>
          <p:cNvSpPr/>
          <p:nvPr/>
        </p:nvSpPr>
        <p:spPr>
          <a:xfrm>
            <a:off x="761760" y="144720"/>
            <a:ext cx="782712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p>
            <a:pPr>
              <a:lnSpc>
                <a:spcPct val="100000"/>
              </a:lnSpc>
            </a:pPr>
            <a:r>
              <a:rPr b="0" lang="en-GB" sz="24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pic>
        <p:nvPicPr>
          <p:cNvPr id="151" name="Image 3" descr=""/>
          <p:cNvPicPr/>
          <p:nvPr/>
        </p:nvPicPr>
        <p:blipFill>
          <a:blip r:embed="rId2"/>
          <a:stretch/>
        </p:blipFill>
        <p:spPr>
          <a:xfrm>
            <a:off x="542520" y="1231560"/>
            <a:ext cx="9038160" cy="580284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2" name="Image 4" descr=""/>
          <p:cNvPicPr/>
          <p:nvPr/>
        </p:nvPicPr>
        <p:blipFill>
          <a:blip r:embed="rId1"/>
          <a:stretch/>
        </p:blipFill>
        <p:spPr>
          <a:xfrm>
            <a:off x="0" y="-360"/>
            <a:ext cx="10078920" cy="7558200"/>
          </a:xfrm>
          <a:prstGeom prst="rect">
            <a:avLst/>
          </a:prstGeom>
          <a:ln>
            <a:noFill/>
          </a:ln>
        </p:spPr>
      </p:pic>
      <p:sp>
        <p:nvSpPr>
          <p:cNvPr id="153" name="CustomShape 1"/>
          <p:cNvSpPr/>
          <p:nvPr/>
        </p:nvSpPr>
        <p:spPr>
          <a:xfrm>
            <a:off x="766800" y="144720"/>
            <a:ext cx="8077320" cy="362520"/>
          </a:xfrm>
          <a:prstGeom prst="rect">
            <a:avLst/>
          </a:prstGeom>
          <a:noFill/>
          <a:ln>
            <a:noFill/>
          </a:ln>
        </p:spPr>
        <p:style>
          <a:lnRef idx="0"/>
          <a:fillRef idx="0"/>
          <a:effectRef idx="0"/>
          <a:fontRef idx="minor"/>
        </p:style>
        <p:txBody>
          <a:bodyPr wrap="none"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1800" spc="-1" strike="noStrike">
                <a:solidFill>
                  <a:srgbClr val="000000"/>
                </a:solidFill>
                <a:uFill>
                  <a:solidFill>
                    <a:srgbClr val="ffffff"/>
                  </a:solidFill>
                </a:uFill>
                <a:latin typeface="Arial"/>
                <a:ea typeface="WenQuanYi Zen Hei Sharp"/>
              </a:rPr>
              <a:t>EXPERIMENTATION AND AALYSE: RESPONSE OF HADRONS IN FCAL    </a:t>
            </a:r>
            <a:endParaRPr b="0" lang="en-GB" sz="1800" spc="-1" strike="noStrike">
              <a:solidFill>
                <a:srgbClr val="000000"/>
              </a:solidFill>
              <a:uFill>
                <a:solidFill>
                  <a:srgbClr val="ffffff"/>
                </a:solidFill>
              </a:uFill>
              <a:latin typeface="Arial"/>
            </a:endParaRPr>
          </a:p>
        </p:txBody>
      </p:sp>
      <p:pic>
        <p:nvPicPr>
          <p:cNvPr id="154" name="Image 2" descr=""/>
          <p:cNvPicPr/>
          <p:nvPr/>
        </p:nvPicPr>
        <p:blipFill>
          <a:blip r:embed="rId2"/>
          <a:stretch/>
        </p:blipFill>
        <p:spPr>
          <a:xfrm>
            <a:off x="504000" y="1080000"/>
            <a:ext cx="8908200" cy="6048360"/>
          </a:xfrm>
          <a:prstGeom prst="rect">
            <a:avLst/>
          </a:prstGeom>
          <a:ln>
            <a:noFill/>
          </a:ln>
        </p:spPr>
      </p:pic>
      <p:sp>
        <p:nvSpPr>
          <p:cNvPr id="155" name="CustomShape 2"/>
          <p:cNvSpPr/>
          <p:nvPr/>
        </p:nvSpPr>
        <p:spPr>
          <a:xfrm>
            <a:off x="864000" y="144720"/>
            <a:ext cx="810756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p>
            <a:pPr>
              <a:lnSpc>
                <a:spcPct val="100000"/>
              </a:lnSpc>
            </a:pPr>
            <a:r>
              <a:rPr b="0" lang="en-GB" sz="24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6" name="Image 4" descr=""/>
          <p:cNvPicPr/>
          <p:nvPr/>
        </p:nvPicPr>
        <p:blipFill>
          <a:blip r:embed="rId1"/>
          <a:stretch/>
        </p:blipFill>
        <p:spPr>
          <a:xfrm>
            <a:off x="0" y="-360"/>
            <a:ext cx="10078920" cy="7558200"/>
          </a:xfrm>
          <a:prstGeom prst="rect">
            <a:avLst/>
          </a:prstGeom>
          <a:ln>
            <a:noFill/>
          </a:ln>
        </p:spPr>
      </p:pic>
      <p:pic>
        <p:nvPicPr>
          <p:cNvPr id="157" name="Image 1" descr=""/>
          <p:cNvPicPr/>
          <p:nvPr/>
        </p:nvPicPr>
        <p:blipFill>
          <a:blip r:embed="rId2"/>
          <a:stretch/>
        </p:blipFill>
        <p:spPr>
          <a:xfrm>
            <a:off x="0" y="1440000"/>
            <a:ext cx="10077840" cy="4872240"/>
          </a:xfrm>
          <a:prstGeom prst="rect">
            <a:avLst/>
          </a:prstGeom>
          <a:ln>
            <a:noFill/>
          </a:ln>
        </p:spPr>
      </p:pic>
      <p:sp>
        <p:nvSpPr>
          <p:cNvPr id="158" name="CustomShape 1"/>
          <p:cNvSpPr/>
          <p:nvPr/>
        </p:nvSpPr>
        <p:spPr>
          <a:xfrm>
            <a:off x="1025280" y="145440"/>
            <a:ext cx="8243280" cy="363240"/>
          </a:xfrm>
          <a:prstGeom prst="rect">
            <a:avLst/>
          </a:prstGeom>
          <a:noFill/>
          <a:ln>
            <a:noFill/>
          </a:ln>
        </p:spPr>
        <p:style>
          <a:lnRef idx="0"/>
          <a:fillRef idx="0"/>
          <a:effectRef idx="0"/>
          <a:fontRef idx="minor"/>
        </p:style>
        <p:txBody>
          <a:bodyPr wrap="none"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1800" spc="-1" strike="noStrike">
                <a:solidFill>
                  <a:srgbClr val="000000"/>
                </a:solidFill>
                <a:uFill>
                  <a:solidFill>
                    <a:srgbClr val="ffffff"/>
                  </a:solidFill>
                </a:uFill>
                <a:latin typeface="Arial"/>
                <a:ea typeface="WenQuanYi Zen Hei Sharp"/>
              </a:rPr>
              <a:t>EXPERIMENTATION AND ANALYSE: RESPONSE OF HADRONS IN FCAL    </a:t>
            </a:r>
            <a:endParaRPr b="0" lang="en-GB" sz="1800" spc="-1" strike="noStrike">
              <a:solidFill>
                <a:srgbClr val="000000"/>
              </a:solidFill>
              <a:uFill>
                <a:solidFill>
                  <a:srgbClr val="ffffff"/>
                </a:solidFill>
              </a:uFill>
              <a:latin typeface="Arial"/>
            </a:endParaRPr>
          </a:p>
        </p:txBody>
      </p:sp>
      <p:sp>
        <p:nvSpPr>
          <p:cNvPr id="159" name="CustomShape 2"/>
          <p:cNvSpPr/>
          <p:nvPr/>
        </p:nvSpPr>
        <p:spPr>
          <a:xfrm>
            <a:off x="761760" y="144720"/>
            <a:ext cx="782712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p>
            <a:pPr>
              <a:lnSpc>
                <a:spcPct val="100000"/>
              </a:lnSpc>
            </a:pPr>
            <a:r>
              <a:rPr b="0" lang="en-GB" sz="24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0" name="Image 4" descr=""/>
          <p:cNvPicPr/>
          <p:nvPr/>
        </p:nvPicPr>
        <p:blipFill>
          <a:blip r:embed="rId1"/>
          <a:stretch/>
        </p:blipFill>
        <p:spPr>
          <a:xfrm>
            <a:off x="0" y="-360"/>
            <a:ext cx="10078920" cy="7558200"/>
          </a:xfrm>
          <a:prstGeom prst="rect">
            <a:avLst/>
          </a:prstGeom>
          <a:ln>
            <a:noFill/>
          </a:ln>
        </p:spPr>
      </p:pic>
      <p:pic>
        <p:nvPicPr>
          <p:cNvPr id="161" name="Image 2" descr=""/>
          <p:cNvPicPr/>
          <p:nvPr/>
        </p:nvPicPr>
        <p:blipFill>
          <a:blip r:embed="rId2"/>
          <a:stretch/>
        </p:blipFill>
        <p:spPr>
          <a:xfrm>
            <a:off x="379080" y="936720"/>
            <a:ext cx="9055800" cy="6148440"/>
          </a:xfrm>
          <a:prstGeom prst="rect">
            <a:avLst/>
          </a:prstGeom>
          <a:ln>
            <a:noFill/>
          </a:ln>
        </p:spPr>
      </p:pic>
      <p:sp>
        <p:nvSpPr>
          <p:cNvPr id="162" name="CustomShape 1"/>
          <p:cNvSpPr/>
          <p:nvPr/>
        </p:nvSpPr>
        <p:spPr>
          <a:xfrm>
            <a:off x="761760" y="144720"/>
            <a:ext cx="782712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p>
            <a:pPr>
              <a:lnSpc>
                <a:spcPct val="100000"/>
              </a:lnSpc>
            </a:pPr>
            <a:r>
              <a:rPr b="0" lang="en-GB" sz="24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3" name="Image 5" descr=""/>
          <p:cNvPicPr/>
          <p:nvPr/>
        </p:nvPicPr>
        <p:blipFill>
          <a:blip r:embed="rId1"/>
          <a:stretch/>
        </p:blipFill>
        <p:spPr>
          <a:xfrm>
            <a:off x="0" y="-360"/>
            <a:ext cx="10078920" cy="7558200"/>
          </a:xfrm>
          <a:prstGeom prst="rect">
            <a:avLst/>
          </a:prstGeom>
          <a:ln>
            <a:noFill/>
          </a:ln>
        </p:spPr>
      </p:pic>
      <p:pic>
        <p:nvPicPr>
          <p:cNvPr id="164" name="Image 3" descr=""/>
          <p:cNvPicPr/>
          <p:nvPr/>
        </p:nvPicPr>
        <p:blipFill>
          <a:blip r:embed="rId2"/>
          <a:stretch/>
        </p:blipFill>
        <p:spPr>
          <a:xfrm>
            <a:off x="576000" y="1018800"/>
            <a:ext cx="8889480" cy="6035760"/>
          </a:xfrm>
          <a:prstGeom prst="rect">
            <a:avLst/>
          </a:prstGeom>
          <a:ln>
            <a:noFill/>
          </a:ln>
        </p:spPr>
      </p:pic>
      <p:sp>
        <p:nvSpPr>
          <p:cNvPr id="165" name="CustomShape 1"/>
          <p:cNvSpPr/>
          <p:nvPr/>
        </p:nvSpPr>
        <p:spPr>
          <a:xfrm>
            <a:off x="761760" y="144720"/>
            <a:ext cx="782712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p>
            <a:pPr>
              <a:lnSpc>
                <a:spcPct val="100000"/>
              </a:lnSpc>
            </a:pPr>
            <a:r>
              <a:rPr b="0" lang="en-GB" sz="24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6" name="Image 5" descr=""/>
          <p:cNvPicPr/>
          <p:nvPr/>
        </p:nvPicPr>
        <p:blipFill>
          <a:blip r:embed="rId1"/>
          <a:stretch/>
        </p:blipFill>
        <p:spPr>
          <a:xfrm>
            <a:off x="0" y="-360"/>
            <a:ext cx="10078920" cy="7558200"/>
          </a:xfrm>
          <a:prstGeom prst="rect">
            <a:avLst/>
          </a:prstGeom>
          <a:ln>
            <a:noFill/>
          </a:ln>
        </p:spPr>
      </p:pic>
      <p:pic>
        <p:nvPicPr>
          <p:cNvPr id="167" name="Image 5" descr=""/>
          <p:cNvPicPr/>
          <p:nvPr/>
        </p:nvPicPr>
        <p:blipFill>
          <a:blip r:embed="rId2"/>
          <a:stretch/>
        </p:blipFill>
        <p:spPr>
          <a:xfrm>
            <a:off x="864000" y="1152000"/>
            <a:ext cx="7871040" cy="5902560"/>
          </a:xfrm>
          <a:prstGeom prst="rect">
            <a:avLst/>
          </a:prstGeom>
          <a:ln>
            <a:noFill/>
          </a:ln>
        </p:spPr>
      </p:pic>
      <p:sp>
        <p:nvSpPr>
          <p:cNvPr id="168" name="CustomShape 1"/>
          <p:cNvSpPr/>
          <p:nvPr/>
        </p:nvSpPr>
        <p:spPr>
          <a:xfrm>
            <a:off x="761760" y="144720"/>
            <a:ext cx="782712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p>
            <a:pPr>
              <a:lnSpc>
                <a:spcPct val="100000"/>
              </a:lnSpc>
            </a:pPr>
            <a:r>
              <a:rPr b="0" lang="en-GB" sz="24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9" name="Image 5" descr=""/>
          <p:cNvPicPr/>
          <p:nvPr/>
        </p:nvPicPr>
        <p:blipFill>
          <a:blip r:embed="rId1"/>
          <a:stretch/>
        </p:blipFill>
        <p:spPr>
          <a:xfrm>
            <a:off x="0" y="-360"/>
            <a:ext cx="10078920" cy="7558200"/>
          </a:xfrm>
          <a:prstGeom prst="rect">
            <a:avLst/>
          </a:prstGeom>
          <a:ln>
            <a:noFill/>
          </a:ln>
        </p:spPr>
      </p:pic>
      <p:sp>
        <p:nvSpPr>
          <p:cNvPr id="170" name="CustomShape 1"/>
          <p:cNvSpPr/>
          <p:nvPr/>
        </p:nvSpPr>
        <p:spPr>
          <a:xfrm>
            <a:off x="2232000" y="188280"/>
            <a:ext cx="5832000" cy="531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p>
            <a:pPr>
              <a:lnSpc>
                <a:spcPct val="100000"/>
              </a:lnSpc>
            </a:pPr>
            <a:r>
              <a:rPr b="0" lang="en-GB" sz="2400" spc="-1" strike="noStrike">
                <a:solidFill>
                  <a:srgbClr val="000000"/>
                </a:solidFill>
                <a:uFill>
                  <a:solidFill>
                    <a:srgbClr val="ffffff"/>
                  </a:solidFill>
                </a:uFill>
                <a:latin typeface="Arial"/>
                <a:ea typeface="WenQuanYi Zen Hei Sharp"/>
              </a:rPr>
              <a:t>  </a:t>
            </a:r>
            <a:r>
              <a:rPr b="0" lang="en-GB" sz="2400" spc="-1" strike="noStrike">
                <a:solidFill>
                  <a:srgbClr val="000000"/>
                </a:solidFill>
                <a:uFill>
                  <a:solidFill>
                    <a:srgbClr val="ffffff"/>
                  </a:solidFill>
                </a:uFill>
                <a:latin typeface="Arial"/>
                <a:ea typeface="WenQuanYi Zen Hei Sharp"/>
              </a:rPr>
              <a:t>	</a:t>
            </a:r>
            <a:r>
              <a:rPr b="0" lang="en-GB" sz="2400" spc="-1" strike="noStrike">
                <a:solidFill>
                  <a:srgbClr val="000000"/>
                </a:solidFill>
                <a:uFill>
                  <a:solidFill>
                    <a:srgbClr val="ffffff"/>
                  </a:solidFill>
                </a:uFill>
                <a:latin typeface="Arial"/>
                <a:ea typeface="WenQuanYi Zen Hei Sharp"/>
              </a:rPr>
              <a:t>SUMMARY AND PERSPECTIVES</a:t>
            </a:r>
            <a:r>
              <a:rPr b="0" lang="en-GB" sz="2400" spc="-1" strike="noStrike">
                <a:solidFill>
                  <a:srgbClr val="ffffff"/>
                </a:solidFill>
                <a:uFill>
                  <a:solidFill>
                    <a:srgbClr val="ffffff"/>
                  </a:solidFill>
                </a:uFill>
                <a:latin typeface="Arial"/>
                <a:ea typeface="WenQuanYi Zen Hei Sharp"/>
              </a:rPr>
              <a:t>   </a:t>
            </a:r>
            <a:endParaRPr b="0" lang="en-GB" sz="1800" spc="-1" strike="noStrike">
              <a:solidFill>
                <a:srgbClr val="000000"/>
              </a:solidFill>
              <a:uFill>
                <a:solidFill>
                  <a:srgbClr val="ffffff"/>
                </a:solidFill>
              </a:uFill>
              <a:latin typeface="Arial"/>
            </a:endParaRPr>
          </a:p>
        </p:txBody>
      </p:sp>
      <p:sp>
        <p:nvSpPr>
          <p:cNvPr id="171" name="CustomShape 2"/>
          <p:cNvSpPr/>
          <p:nvPr/>
        </p:nvSpPr>
        <p:spPr>
          <a:xfrm>
            <a:off x="720000" y="1872000"/>
            <a:ext cx="792000" cy="360000"/>
          </a:xfrm>
          <a:custGeom>
            <a:avLst/>
            <a:gdLst/>
            <a:ahLst/>
            <a:rect l="0" t="0" r="r" b="b"/>
            <a:pathLst>
              <a:path w="2202" h="1002">
                <a:moveTo>
                  <a:pt x="0" y="250"/>
                </a:moveTo>
                <a:lnTo>
                  <a:pt x="1650" y="250"/>
                </a:lnTo>
                <a:lnTo>
                  <a:pt x="1650" y="0"/>
                </a:lnTo>
                <a:lnTo>
                  <a:pt x="2201" y="500"/>
                </a:lnTo>
                <a:lnTo>
                  <a:pt x="1650" y="1001"/>
                </a:lnTo>
                <a:lnTo>
                  <a:pt x="1650" y="750"/>
                </a:lnTo>
                <a:lnTo>
                  <a:pt x="0" y="750"/>
                </a:lnTo>
                <a:lnTo>
                  <a:pt x="0" y="250"/>
                </a:lnTo>
              </a:path>
            </a:pathLst>
          </a:custGeom>
          <a:solidFill>
            <a:srgbClr val="729fcf"/>
          </a:solidFill>
          <a:ln>
            <a:solidFill>
              <a:srgbClr val="3465a4"/>
            </a:solidFill>
          </a:ln>
        </p:spPr>
        <p:style>
          <a:lnRef idx="0"/>
          <a:fillRef idx="0"/>
          <a:effectRef idx="0"/>
          <a:fontRef idx="minor"/>
        </p:style>
      </p:sp>
      <p:sp>
        <p:nvSpPr>
          <p:cNvPr id="172" name="TextShape 3"/>
          <p:cNvSpPr txBox="1"/>
          <p:nvPr/>
        </p:nvSpPr>
        <p:spPr>
          <a:xfrm>
            <a:off x="1800000" y="1728000"/>
            <a:ext cx="6984000" cy="602280"/>
          </a:xfrm>
          <a:prstGeom prst="rect">
            <a:avLst/>
          </a:prstGeom>
          <a:noFill/>
          <a:ln>
            <a:noFill/>
          </a:ln>
        </p:spPr>
        <p:txBody>
          <a:bodyPr lIns="90000" rIns="90000" tIns="45000" bIns="45000"/>
          <a:p>
            <a:r>
              <a:rPr b="0" lang="en-GB" sz="1800" spc="-1" strike="noStrike">
                <a:solidFill>
                  <a:srgbClr val="000000"/>
                </a:solidFill>
                <a:uFill>
                  <a:solidFill>
                    <a:srgbClr val="ffffff"/>
                  </a:solidFill>
                </a:uFill>
                <a:latin typeface="Arial"/>
              </a:rPr>
              <a:t>With the FCAL of the GLUEX DETECTOR, we can identify the pion and all their properties. </a:t>
            </a:r>
            <a:endParaRPr b="0" lang="en-GB" sz="1800" spc="-1" strike="noStrike">
              <a:solidFill>
                <a:srgbClr val="000000"/>
              </a:solidFill>
              <a:uFill>
                <a:solidFill>
                  <a:srgbClr val="ffffff"/>
                </a:solidFill>
              </a:uFill>
              <a:latin typeface="Arial"/>
            </a:endParaRPr>
          </a:p>
        </p:txBody>
      </p:sp>
      <p:sp>
        <p:nvSpPr>
          <p:cNvPr id="173" name="CustomShape 4"/>
          <p:cNvSpPr/>
          <p:nvPr/>
        </p:nvSpPr>
        <p:spPr>
          <a:xfrm>
            <a:off x="720360" y="1872360"/>
            <a:ext cx="792000" cy="360000"/>
          </a:xfrm>
          <a:custGeom>
            <a:avLst/>
            <a:gdLst/>
            <a:ahLst/>
            <a:rect l="0" t="0" r="r" b="b"/>
            <a:pathLst>
              <a:path w="2202" h="1002">
                <a:moveTo>
                  <a:pt x="0" y="250"/>
                </a:moveTo>
                <a:lnTo>
                  <a:pt x="1650" y="250"/>
                </a:lnTo>
                <a:lnTo>
                  <a:pt x="1650" y="0"/>
                </a:lnTo>
                <a:lnTo>
                  <a:pt x="2201" y="500"/>
                </a:lnTo>
                <a:lnTo>
                  <a:pt x="1650" y="1001"/>
                </a:lnTo>
                <a:lnTo>
                  <a:pt x="1650" y="750"/>
                </a:lnTo>
                <a:lnTo>
                  <a:pt x="0" y="750"/>
                </a:lnTo>
                <a:lnTo>
                  <a:pt x="0" y="250"/>
                </a:lnTo>
              </a:path>
            </a:pathLst>
          </a:custGeom>
          <a:solidFill>
            <a:srgbClr val="729fcf"/>
          </a:solidFill>
          <a:ln>
            <a:solidFill>
              <a:srgbClr val="3465a4"/>
            </a:solidFill>
          </a:ln>
        </p:spPr>
        <p:style>
          <a:lnRef idx="0"/>
          <a:fillRef idx="0"/>
          <a:effectRef idx="0"/>
          <a:fontRef idx="minor"/>
        </p:style>
      </p:sp>
      <p:sp>
        <p:nvSpPr>
          <p:cNvPr id="174" name="CustomShape 5"/>
          <p:cNvSpPr/>
          <p:nvPr/>
        </p:nvSpPr>
        <p:spPr>
          <a:xfrm>
            <a:off x="720000" y="3744000"/>
            <a:ext cx="792000" cy="360000"/>
          </a:xfrm>
          <a:custGeom>
            <a:avLst/>
            <a:gdLst/>
            <a:ahLst/>
            <a:rect l="0" t="0" r="r" b="b"/>
            <a:pathLst>
              <a:path w="2202" h="1002">
                <a:moveTo>
                  <a:pt x="0" y="250"/>
                </a:moveTo>
                <a:lnTo>
                  <a:pt x="1650" y="250"/>
                </a:lnTo>
                <a:lnTo>
                  <a:pt x="1650" y="0"/>
                </a:lnTo>
                <a:lnTo>
                  <a:pt x="2201" y="500"/>
                </a:lnTo>
                <a:lnTo>
                  <a:pt x="1650" y="1001"/>
                </a:lnTo>
                <a:lnTo>
                  <a:pt x="1650" y="750"/>
                </a:lnTo>
                <a:lnTo>
                  <a:pt x="0" y="750"/>
                </a:lnTo>
                <a:lnTo>
                  <a:pt x="0" y="250"/>
                </a:lnTo>
              </a:path>
            </a:pathLst>
          </a:custGeom>
          <a:solidFill>
            <a:srgbClr val="729fcf"/>
          </a:solidFill>
          <a:ln>
            <a:solidFill>
              <a:srgbClr val="3465a4"/>
            </a:solidFill>
          </a:ln>
        </p:spPr>
        <p:style>
          <a:lnRef idx="0"/>
          <a:fillRef idx="0"/>
          <a:effectRef idx="0"/>
          <a:fontRef idx="minor"/>
        </p:style>
      </p:sp>
      <p:sp>
        <p:nvSpPr>
          <p:cNvPr id="175" name="TextShape 6"/>
          <p:cNvSpPr txBox="1"/>
          <p:nvPr/>
        </p:nvSpPr>
        <p:spPr>
          <a:xfrm>
            <a:off x="1872000" y="3600000"/>
            <a:ext cx="7416000" cy="602280"/>
          </a:xfrm>
          <a:prstGeom prst="rect">
            <a:avLst/>
          </a:prstGeom>
          <a:noFill/>
          <a:ln>
            <a:noFill/>
          </a:ln>
        </p:spPr>
        <p:txBody>
          <a:bodyPr lIns="90000" rIns="90000" tIns="45000" bIns="45000"/>
          <a:p>
            <a:r>
              <a:rPr b="0" lang="en-GB" sz="1800" spc="-1" strike="noStrike">
                <a:solidFill>
                  <a:srgbClr val="000000"/>
                </a:solidFill>
                <a:uFill>
                  <a:solidFill>
                    <a:srgbClr val="ffffff"/>
                  </a:solidFill>
                </a:uFill>
                <a:latin typeface="Arial"/>
              </a:rPr>
              <a:t>We will use the GEANT4 in to study the the charged particles with their properties  </a:t>
            </a:r>
            <a:endParaRPr b="0" lang="en-GB" sz="18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3" name="Image 3" descr=""/>
          <p:cNvPicPr/>
          <p:nvPr/>
        </p:nvPicPr>
        <p:blipFill>
          <a:blip r:embed="rId1"/>
          <a:stretch/>
        </p:blipFill>
        <p:spPr>
          <a:xfrm>
            <a:off x="0" y="12960"/>
            <a:ext cx="10082880" cy="7558920"/>
          </a:xfrm>
          <a:prstGeom prst="rect">
            <a:avLst/>
          </a:prstGeom>
          <a:ln>
            <a:noFill/>
          </a:ln>
        </p:spPr>
      </p:pic>
      <p:sp>
        <p:nvSpPr>
          <p:cNvPr id="84" name="CustomShape 1"/>
          <p:cNvSpPr/>
          <p:nvPr/>
        </p:nvSpPr>
        <p:spPr>
          <a:xfrm>
            <a:off x="1859760" y="340920"/>
            <a:ext cx="6741000" cy="8215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p>
            <a:pPr algn="ctr">
              <a:lnSpc>
                <a:spcPct val="100000"/>
              </a:lnSpc>
            </a:pPr>
            <a:r>
              <a:rPr b="0" lang="en-GB" sz="2400" spc="-1" strike="noStrike">
                <a:solidFill>
                  <a:srgbClr val="ffffff"/>
                </a:solidFill>
                <a:uFill>
                  <a:solidFill>
                    <a:srgbClr val="ffffff"/>
                  </a:solidFill>
                </a:uFill>
                <a:latin typeface="Arial"/>
                <a:ea typeface="DejaVu Sans"/>
              </a:rPr>
              <a:t>THE DIFFERENTS STEPS OF THE WORK REALIZED  AT JEFFERSON LAB</a:t>
            </a:r>
            <a:endParaRPr b="0" lang="en-GB" sz="1800" spc="-1" strike="noStrike">
              <a:solidFill>
                <a:srgbClr val="000000"/>
              </a:solidFill>
              <a:uFill>
                <a:solidFill>
                  <a:srgbClr val="ffffff"/>
                </a:solidFill>
              </a:uFill>
              <a:latin typeface="Arial"/>
            </a:endParaRPr>
          </a:p>
        </p:txBody>
      </p:sp>
      <p:sp>
        <p:nvSpPr>
          <p:cNvPr id="85" name="CustomShape 2"/>
          <p:cNvSpPr/>
          <p:nvPr/>
        </p:nvSpPr>
        <p:spPr>
          <a:xfrm>
            <a:off x="496080" y="1797840"/>
            <a:ext cx="1006560" cy="4330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86" name="CustomShape 3"/>
          <p:cNvSpPr/>
          <p:nvPr/>
        </p:nvSpPr>
        <p:spPr>
          <a:xfrm>
            <a:off x="2000880" y="1830240"/>
            <a:ext cx="7578000" cy="394920"/>
          </a:xfrm>
          <a:prstGeom prst="rect">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GB" sz="2000" spc="-1" strike="noStrike">
                <a:solidFill>
                  <a:srgbClr val="ffffff"/>
                </a:solidFill>
                <a:uFill>
                  <a:solidFill>
                    <a:srgbClr val="ffffff"/>
                  </a:solidFill>
                </a:uFill>
                <a:latin typeface="Arial"/>
                <a:ea typeface="DejaVu Sans"/>
              </a:rPr>
              <a:t>The visite of the Jefferson Lab with Dr. DAVID Lawrence</a:t>
            </a:r>
            <a:endParaRPr b="0" lang="en-GB" sz="1800" spc="-1" strike="noStrike">
              <a:solidFill>
                <a:srgbClr val="000000"/>
              </a:solidFill>
              <a:uFill>
                <a:solidFill>
                  <a:srgbClr val="ffffff"/>
                </a:solidFill>
              </a:uFill>
              <a:latin typeface="Arial"/>
            </a:endParaRPr>
          </a:p>
        </p:txBody>
      </p:sp>
      <p:sp>
        <p:nvSpPr>
          <p:cNvPr id="87" name="CustomShape 4"/>
          <p:cNvSpPr/>
          <p:nvPr/>
        </p:nvSpPr>
        <p:spPr>
          <a:xfrm>
            <a:off x="496080" y="2756160"/>
            <a:ext cx="1006560" cy="4330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88" name="CustomShape 5"/>
          <p:cNvSpPr/>
          <p:nvPr/>
        </p:nvSpPr>
        <p:spPr>
          <a:xfrm>
            <a:off x="2000880" y="2586600"/>
            <a:ext cx="7578000" cy="699840"/>
          </a:xfrm>
          <a:prstGeom prst="rect">
            <a:avLst/>
          </a:prstGeom>
          <a:ln>
            <a:round/>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gn="ctr">
              <a:lnSpc>
                <a:spcPct val="100000"/>
              </a:lnSpc>
            </a:pPr>
            <a:r>
              <a:rPr b="1" lang="en-GB" sz="2000" spc="-1" strike="noStrike">
                <a:solidFill>
                  <a:srgbClr val="ffffff"/>
                </a:solidFill>
                <a:uFill>
                  <a:solidFill>
                    <a:srgbClr val="ffffff"/>
                  </a:solidFill>
                </a:uFill>
                <a:latin typeface="Arial"/>
                <a:ea typeface="DejaVu Sans"/>
              </a:rPr>
              <a:t>THE SIMULATION OF  THE PIONS  IN THE FOWARD ELECTROMAGNETIC CALORIMETER(FCAL)</a:t>
            </a:r>
            <a:endParaRPr b="0" lang="en-GB" sz="1800" spc="-1" strike="noStrike">
              <a:solidFill>
                <a:srgbClr val="000000"/>
              </a:solidFill>
              <a:uFill>
                <a:solidFill>
                  <a:srgbClr val="ffffff"/>
                </a:solidFill>
              </a:uFill>
              <a:latin typeface="Arial"/>
            </a:endParaRPr>
          </a:p>
        </p:txBody>
      </p:sp>
      <p:sp>
        <p:nvSpPr>
          <p:cNvPr id="89" name="CustomShape 6"/>
          <p:cNvSpPr/>
          <p:nvPr/>
        </p:nvSpPr>
        <p:spPr>
          <a:xfrm>
            <a:off x="496080" y="4651920"/>
            <a:ext cx="1006560" cy="4330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90" name="CustomShape 7"/>
          <p:cNvSpPr/>
          <p:nvPr/>
        </p:nvSpPr>
        <p:spPr>
          <a:xfrm>
            <a:off x="1929600" y="3612960"/>
            <a:ext cx="7579440" cy="3643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gn="ctr">
              <a:lnSpc>
                <a:spcPct val="100000"/>
              </a:lnSpc>
            </a:pPr>
            <a:r>
              <a:rPr b="1" lang="en-GB" sz="1800" spc="-1" strike="noStrike">
                <a:solidFill>
                  <a:srgbClr val="ffffff"/>
                </a:solidFill>
                <a:uFill>
                  <a:solidFill>
                    <a:srgbClr val="ffffff"/>
                  </a:solidFill>
                </a:uFill>
                <a:latin typeface="Arial"/>
                <a:ea typeface="DejaVu Sans"/>
              </a:rPr>
              <a:t>RESPONSE OF THE HADRONS   IN THE FCAL  DETECTOR</a:t>
            </a:r>
            <a:endParaRPr b="0" lang="en-GB" sz="1800" spc="-1" strike="noStrike">
              <a:solidFill>
                <a:srgbClr val="000000"/>
              </a:solidFill>
              <a:uFill>
                <a:solidFill>
                  <a:srgbClr val="ffffff"/>
                </a:solidFill>
              </a:uFill>
              <a:latin typeface="Arial"/>
            </a:endParaRPr>
          </a:p>
        </p:txBody>
      </p:sp>
      <p:sp>
        <p:nvSpPr>
          <p:cNvPr id="91" name="CustomShape 8"/>
          <p:cNvSpPr/>
          <p:nvPr/>
        </p:nvSpPr>
        <p:spPr>
          <a:xfrm>
            <a:off x="496080" y="5897880"/>
            <a:ext cx="1006560" cy="4330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92" name="CustomShape 9"/>
          <p:cNvSpPr/>
          <p:nvPr/>
        </p:nvSpPr>
        <p:spPr>
          <a:xfrm>
            <a:off x="1999440" y="5855400"/>
            <a:ext cx="7440120" cy="3949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gn="ctr">
              <a:lnSpc>
                <a:spcPct val="100000"/>
              </a:lnSpc>
            </a:pPr>
            <a:r>
              <a:rPr b="1" lang="en-GB" sz="2000" spc="-1" strike="noStrike">
                <a:solidFill>
                  <a:srgbClr val="ffffff"/>
                </a:solidFill>
                <a:uFill>
                  <a:solidFill>
                    <a:srgbClr val="ffffff"/>
                  </a:solidFill>
                </a:uFill>
                <a:latin typeface="Arial"/>
                <a:ea typeface="DejaVu Sans"/>
              </a:rPr>
              <a:t>ANALYSIS OF PIONS  IN FCAL  AND  THEIR PROPERTIES </a:t>
            </a:r>
            <a:endParaRPr b="0" lang="en-GB" sz="1800" spc="-1" strike="noStrike">
              <a:solidFill>
                <a:srgbClr val="000000"/>
              </a:solidFill>
              <a:uFill>
                <a:solidFill>
                  <a:srgbClr val="ffffff"/>
                </a:solidFill>
              </a:uFill>
              <a:latin typeface="Arial"/>
            </a:endParaRPr>
          </a:p>
        </p:txBody>
      </p:sp>
      <p:sp>
        <p:nvSpPr>
          <p:cNvPr id="93" name="CustomShape 10"/>
          <p:cNvSpPr/>
          <p:nvPr/>
        </p:nvSpPr>
        <p:spPr>
          <a:xfrm>
            <a:off x="496080" y="3565800"/>
            <a:ext cx="1006560" cy="4330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94" name="CustomShape 11"/>
          <p:cNvSpPr/>
          <p:nvPr/>
        </p:nvSpPr>
        <p:spPr>
          <a:xfrm>
            <a:off x="1859760" y="4657320"/>
            <a:ext cx="7719120" cy="3643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nSpc>
                <a:spcPct val="100000"/>
              </a:lnSpc>
            </a:pPr>
            <a:r>
              <a:rPr b="1" lang="en-GB" sz="1800" spc="-1" strike="noStrike">
                <a:solidFill>
                  <a:srgbClr val="ffffff"/>
                </a:solidFill>
                <a:uFill>
                  <a:solidFill>
                    <a:srgbClr val="ffffff"/>
                  </a:solidFill>
                </a:uFill>
                <a:latin typeface="Arial"/>
                <a:ea typeface="DejaVu Sans"/>
              </a:rPr>
              <a:t>THE VISITE OF THE GLUEX DECTECTOR WITH  Pr. ELTON SMITH </a:t>
            </a:r>
            <a:endParaRPr b="0" lang="en-GB"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6" name="Image 5" descr=""/>
          <p:cNvPicPr/>
          <p:nvPr/>
        </p:nvPicPr>
        <p:blipFill>
          <a:blip r:embed="rId1"/>
          <a:stretch/>
        </p:blipFill>
        <p:spPr>
          <a:xfrm>
            <a:off x="0" y="-360"/>
            <a:ext cx="10078920" cy="7558200"/>
          </a:xfrm>
          <a:prstGeom prst="rect">
            <a:avLst/>
          </a:prstGeom>
          <a:ln>
            <a:noFill/>
          </a:ln>
        </p:spPr>
      </p:pic>
      <p:sp>
        <p:nvSpPr>
          <p:cNvPr id="177" name="CustomShape 1"/>
          <p:cNvSpPr/>
          <p:nvPr/>
        </p:nvSpPr>
        <p:spPr>
          <a:xfrm>
            <a:off x="1224000" y="3240000"/>
            <a:ext cx="7918560" cy="718560"/>
          </a:xfrm>
          <a:prstGeom prst="rect">
            <a:avLst/>
          </a:prstGeom>
          <a:noFill/>
          <a:ln>
            <a:noFill/>
          </a:ln>
        </p:spPr>
        <p:style>
          <a:lnRef idx="0"/>
          <a:fillRef idx="0"/>
          <a:effectRef idx="0"/>
          <a:fontRef idx="minor"/>
        </p:style>
        <p:txBody>
          <a:bodyPr lIns="90000" rIns="90000" tIns="45000" bIns="45000"/>
          <a:p>
            <a:pPr>
              <a:lnSpc>
                <a:spcPct val="100000"/>
              </a:lnSpc>
            </a:pPr>
            <a:r>
              <a:rPr b="0" lang="en-GB" sz="3600" spc="-1" strike="noStrike">
                <a:solidFill>
                  <a:srgbClr val="000000"/>
                </a:solidFill>
                <a:uFill>
                  <a:solidFill>
                    <a:srgbClr val="ffffff"/>
                  </a:solidFill>
                </a:uFill>
                <a:latin typeface="Arial"/>
                <a:ea typeface="DejaVu Sans"/>
              </a:rPr>
              <a:t>   </a:t>
            </a:r>
            <a:r>
              <a:rPr b="0" lang="en-GB" sz="3600" spc="-1" strike="noStrike">
                <a:solidFill>
                  <a:srgbClr val="000000"/>
                </a:solidFill>
                <a:uFill>
                  <a:solidFill>
                    <a:srgbClr val="ffffff"/>
                  </a:solidFill>
                </a:uFill>
                <a:latin typeface="Arial"/>
                <a:ea typeface="DejaVu Sans"/>
              </a:rPr>
              <a:t>THANKS FOR YOUR ATTENTION</a:t>
            </a:r>
            <a:endParaRPr b="0" lang="en-GB"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Image 6" descr=""/>
          <p:cNvPicPr/>
          <p:nvPr/>
        </p:nvPicPr>
        <p:blipFill>
          <a:blip r:embed="rId1"/>
          <a:stretch/>
        </p:blipFill>
        <p:spPr>
          <a:xfrm>
            <a:off x="1080" y="145080"/>
            <a:ext cx="10078920" cy="7558200"/>
          </a:xfrm>
          <a:prstGeom prst="rect">
            <a:avLst/>
          </a:prstGeom>
          <a:ln>
            <a:noFill/>
          </a:ln>
        </p:spPr>
      </p:pic>
      <p:sp>
        <p:nvSpPr>
          <p:cNvPr id="96" name="CustomShape 1"/>
          <p:cNvSpPr/>
          <p:nvPr/>
        </p:nvSpPr>
        <p:spPr>
          <a:xfrm>
            <a:off x="3486960" y="174960"/>
            <a:ext cx="2802960" cy="91116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nchorCtr="1"/>
          <a:p>
            <a:pPr algn="ctr">
              <a:lnSpc>
                <a:spcPct val="100000"/>
              </a:lnSpc>
            </a:pPr>
            <a:r>
              <a:rPr b="0" lang="en-GB" sz="1800" spc="-1" strike="noStrike">
                <a:solidFill>
                  <a:srgbClr val="ffffff"/>
                </a:solidFill>
                <a:uFill>
                  <a:solidFill>
                    <a:srgbClr val="ffffff"/>
                  </a:solidFill>
                </a:uFill>
                <a:latin typeface="Arial"/>
                <a:ea typeface="WenQuanYi Zen Hei Sharp"/>
              </a:rPr>
              <a:t>	</a:t>
            </a:r>
            <a:r>
              <a:rPr b="0" lang="en-GB" sz="1800" spc="-1" strike="noStrike">
                <a:solidFill>
                  <a:srgbClr val="ffffff"/>
                </a:solidFill>
                <a:uFill>
                  <a:solidFill>
                    <a:srgbClr val="ffffff"/>
                  </a:solidFill>
                </a:uFill>
                <a:latin typeface="Arial"/>
                <a:ea typeface="WenQuanYi Zen Hei Sharp"/>
              </a:rPr>
              <a:t> </a:t>
            </a:r>
            <a:r>
              <a:rPr b="0" lang="en-GB" sz="3600" spc="-1" strike="noStrike">
                <a:solidFill>
                  <a:srgbClr val="ffffff"/>
                </a:solidFill>
                <a:uFill>
                  <a:solidFill>
                    <a:srgbClr val="ffffff"/>
                  </a:solidFill>
                </a:uFill>
                <a:latin typeface="Arial"/>
                <a:ea typeface="WenQuanYi Zen Hei Sharp"/>
              </a:rPr>
              <a:t>Introduction</a:t>
            </a:r>
            <a:endParaRPr b="0" lang="en-GB" sz="1800" spc="-1" strike="noStrike">
              <a:solidFill>
                <a:srgbClr val="000000"/>
              </a:solidFill>
              <a:uFill>
                <a:solidFill>
                  <a:srgbClr val="ffffff"/>
                </a:solidFill>
              </a:uFill>
              <a:latin typeface="Arial"/>
            </a:endParaRPr>
          </a:p>
        </p:txBody>
      </p:sp>
      <p:sp>
        <p:nvSpPr>
          <p:cNvPr id="97" name="CustomShape 2"/>
          <p:cNvSpPr/>
          <p:nvPr/>
        </p:nvSpPr>
        <p:spPr>
          <a:xfrm>
            <a:off x="1296000" y="1296000"/>
            <a:ext cx="8278200" cy="6368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Electromagnetic polarizabilities are fundamental properties of composite systems such as molecules, atoms, nuclei, and hadrons.</a:t>
            </a:r>
            <a:endParaRPr b="0" lang="en-GB" sz="1800" spc="-1" strike="noStrike">
              <a:solidFill>
                <a:srgbClr val="000000"/>
              </a:solidFill>
              <a:uFill>
                <a:solidFill>
                  <a:srgbClr val="ffffff"/>
                </a:solidFill>
              </a:uFill>
              <a:latin typeface="Arial"/>
            </a:endParaRPr>
          </a:p>
        </p:txBody>
      </p:sp>
      <p:sp>
        <p:nvSpPr>
          <p:cNvPr id="98" name="CustomShape 3"/>
          <p:cNvSpPr/>
          <p:nvPr/>
        </p:nvSpPr>
        <p:spPr>
          <a:xfrm>
            <a:off x="1224000" y="2383560"/>
            <a:ext cx="8566560" cy="7437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Among the hadron polarizabilities, the charged pion polarizability is of extensive importance because it tests fundamental symmetries to leading order.</a:t>
            </a:r>
            <a:endParaRPr b="0" lang="en-GB" sz="1800" spc="-1" strike="noStrike">
              <a:solidFill>
                <a:srgbClr val="000000"/>
              </a:solidFill>
              <a:uFill>
                <a:solidFill>
                  <a:srgbClr val="ffffff"/>
                </a:solidFill>
              </a:uFill>
              <a:latin typeface="Arial"/>
            </a:endParaRPr>
          </a:p>
        </p:txBody>
      </p:sp>
      <p:sp>
        <p:nvSpPr>
          <p:cNvPr id="99" name="CustomShape 4"/>
          <p:cNvSpPr/>
          <p:nvPr/>
        </p:nvSpPr>
        <p:spPr>
          <a:xfrm>
            <a:off x="1296000" y="3279960"/>
            <a:ext cx="8494560" cy="67932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Because a free pion target does not exist, the measurements to date of the charged pion polarizability have been plagued by uncertainties. </a:t>
            </a:r>
            <a:endParaRPr b="0" lang="en-GB" sz="1800" spc="-1" strike="noStrike">
              <a:solidFill>
                <a:srgbClr val="000000"/>
              </a:solidFill>
              <a:uFill>
                <a:solidFill>
                  <a:srgbClr val="ffffff"/>
                </a:solidFill>
              </a:uFill>
              <a:latin typeface="Arial"/>
            </a:endParaRPr>
          </a:p>
        </p:txBody>
      </p:sp>
      <p:sp>
        <p:nvSpPr>
          <p:cNvPr id="100" name="CustomShape 5"/>
          <p:cNvSpPr/>
          <p:nvPr/>
        </p:nvSpPr>
        <p:spPr>
          <a:xfrm>
            <a:off x="1080000" y="4536000"/>
            <a:ext cx="8567280" cy="935280"/>
          </a:xfrm>
          <a:prstGeom prst="rect">
            <a:avLst/>
          </a:prstGeom>
          <a:noFill/>
          <a:ln>
            <a:noFill/>
          </a:ln>
        </p:spPr>
        <p:style>
          <a:lnRef idx="0"/>
          <a:fillRef idx="0"/>
          <a:effectRef idx="0"/>
          <a:fontRef idx="minor"/>
        </p:style>
        <p:txBody>
          <a:bodyPr wrap="none"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1800" spc="-1" strike="noStrike">
                <a:solidFill>
                  <a:srgbClr val="000000"/>
                </a:solidFill>
                <a:uFill>
                  <a:solidFill>
                    <a:srgbClr val="ffffff"/>
                  </a:solidFill>
                </a:uFill>
                <a:latin typeface="Arial"/>
                <a:ea typeface="WenQuanYi Zen Hei Sharp"/>
              </a:rPr>
              <a:t>Hadronic physics is an area of research on the boundary between </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WenQuanYi Zen Hei Sharp"/>
              </a:rPr>
              <a:t>particle physics and nuclear physics, which studies </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WenQuanYi Zen Hei Sharp"/>
              </a:rPr>
              <a:t>the systems of quarks and gluons confined by the strong interaction. </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01" name="CustomShape 6"/>
          <p:cNvSpPr/>
          <p:nvPr/>
        </p:nvSpPr>
        <p:spPr>
          <a:xfrm>
            <a:off x="504000" y="1512000"/>
            <a:ext cx="503280" cy="359280"/>
          </a:xfrm>
          <a:custGeom>
            <a:avLst/>
            <a:gdLst/>
            <a:ahLst/>
            <a:rect l="l" t="t" r="r" b="b"/>
            <a:pathLst>
              <a:path w="1401" h="1002">
                <a:moveTo>
                  <a:pt x="0" y="250"/>
                </a:moveTo>
                <a:lnTo>
                  <a:pt x="1050" y="250"/>
                </a:lnTo>
                <a:lnTo>
                  <a:pt x="1050" y="0"/>
                </a:lnTo>
                <a:lnTo>
                  <a:pt x="1400" y="500"/>
                </a:lnTo>
                <a:lnTo>
                  <a:pt x="1050" y="1001"/>
                </a:lnTo>
                <a:lnTo>
                  <a:pt x="1050" y="750"/>
                </a:lnTo>
                <a:lnTo>
                  <a:pt x="0" y="750"/>
                </a:lnTo>
                <a:lnTo>
                  <a:pt x="0" y="250"/>
                </a:lnTo>
              </a:path>
            </a:pathLst>
          </a:custGeom>
          <a:solidFill>
            <a:srgbClr val="729fcf"/>
          </a:solidFill>
          <a:ln>
            <a:solidFill>
              <a:srgbClr val="3465a4"/>
            </a:solidFill>
          </a:ln>
        </p:spPr>
        <p:style>
          <a:lnRef idx="0"/>
          <a:fillRef idx="0"/>
          <a:effectRef idx="0"/>
          <a:fontRef idx="minor"/>
        </p:style>
      </p:sp>
      <p:sp>
        <p:nvSpPr>
          <p:cNvPr id="102" name="CustomShape 7"/>
          <p:cNvSpPr/>
          <p:nvPr/>
        </p:nvSpPr>
        <p:spPr>
          <a:xfrm>
            <a:off x="504000" y="2592000"/>
            <a:ext cx="503280" cy="359280"/>
          </a:xfrm>
          <a:custGeom>
            <a:avLst/>
            <a:gdLst/>
            <a:ahLst/>
            <a:rect l="l" t="t" r="r" b="b"/>
            <a:pathLst>
              <a:path w="1401" h="1002">
                <a:moveTo>
                  <a:pt x="0" y="250"/>
                </a:moveTo>
                <a:lnTo>
                  <a:pt x="1050" y="250"/>
                </a:lnTo>
                <a:lnTo>
                  <a:pt x="1050" y="0"/>
                </a:lnTo>
                <a:lnTo>
                  <a:pt x="1400" y="500"/>
                </a:lnTo>
                <a:lnTo>
                  <a:pt x="1050" y="1001"/>
                </a:lnTo>
                <a:lnTo>
                  <a:pt x="1050" y="750"/>
                </a:lnTo>
                <a:lnTo>
                  <a:pt x="0" y="750"/>
                </a:lnTo>
                <a:lnTo>
                  <a:pt x="0" y="250"/>
                </a:lnTo>
              </a:path>
            </a:pathLst>
          </a:custGeom>
          <a:solidFill>
            <a:srgbClr val="729fcf"/>
          </a:solidFill>
          <a:ln>
            <a:solidFill>
              <a:srgbClr val="3465a4"/>
            </a:solidFill>
          </a:ln>
        </p:spPr>
        <p:style>
          <a:lnRef idx="0"/>
          <a:fillRef idx="0"/>
          <a:effectRef idx="0"/>
          <a:fontRef idx="minor"/>
        </p:style>
      </p:sp>
      <p:sp>
        <p:nvSpPr>
          <p:cNvPr id="103" name="CustomShape 8"/>
          <p:cNvSpPr/>
          <p:nvPr/>
        </p:nvSpPr>
        <p:spPr>
          <a:xfrm>
            <a:off x="504000" y="3456000"/>
            <a:ext cx="503280" cy="359280"/>
          </a:xfrm>
          <a:custGeom>
            <a:avLst/>
            <a:gdLst/>
            <a:ahLst/>
            <a:rect l="l" t="t" r="r" b="b"/>
            <a:pathLst>
              <a:path w="1401" h="1002">
                <a:moveTo>
                  <a:pt x="0" y="250"/>
                </a:moveTo>
                <a:lnTo>
                  <a:pt x="1050" y="250"/>
                </a:lnTo>
                <a:lnTo>
                  <a:pt x="1050" y="0"/>
                </a:lnTo>
                <a:lnTo>
                  <a:pt x="1400" y="500"/>
                </a:lnTo>
                <a:lnTo>
                  <a:pt x="1050" y="1001"/>
                </a:lnTo>
                <a:lnTo>
                  <a:pt x="1050" y="750"/>
                </a:lnTo>
                <a:lnTo>
                  <a:pt x="0" y="750"/>
                </a:lnTo>
                <a:lnTo>
                  <a:pt x="0" y="250"/>
                </a:lnTo>
              </a:path>
            </a:pathLst>
          </a:custGeom>
          <a:solidFill>
            <a:srgbClr val="729fcf"/>
          </a:solidFill>
          <a:ln>
            <a:solidFill>
              <a:srgbClr val="3465a4"/>
            </a:solidFill>
          </a:ln>
        </p:spPr>
        <p:style>
          <a:lnRef idx="0"/>
          <a:fillRef idx="0"/>
          <a:effectRef idx="0"/>
          <a:fontRef idx="minor"/>
        </p:style>
      </p:sp>
      <p:sp>
        <p:nvSpPr>
          <p:cNvPr id="104" name="CustomShape 9"/>
          <p:cNvSpPr/>
          <p:nvPr/>
        </p:nvSpPr>
        <p:spPr>
          <a:xfrm>
            <a:off x="504360" y="1512360"/>
            <a:ext cx="503280" cy="359280"/>
          </a:xfrm>
          <a:custGeom>
            <a:avLst/>
            <a:gdLst/>
            <a:ahLst/>
            <a:rect l="l" t="t" r="r" b="b"/>
            <a:pathLst>
              <a:path w="1401" h="1002">
                <a:moveTo>
                  <a:pt x="0" y="250"/>
                </a:moveTo>
                <a:lnTo>
                  <a:pt x="1050" y="250"/>
                </a:lnTo>
                <a:lnTo>
                  <a:pt x="1050" y="0"/>
                </a:lnTo>
                <a:lnTo>
                  <a:pt x="1400" y="500"/>
                </a:lnTo>
                <a:lnTo>
                  <a:pt x="1050" y="1001"/>
                </a:lnTo>
                <a:lnTo>
                  <a:pt x="1050" y="750"/>
                </a:lnTo>
                <a:lnTo>
                  <a:pt x="0" y="750"/>
                </a:lnTo>
                <a:lnTo>
                  <a:pt x="0" y="250"/>
                </a:lnTo>
              </a:path>
            </a:pathLst>
          </a:custGeom>
          <a:solidFill>
            <a:srgbClr val="729fcf"/>
          </a:solidFill>
          <a:ln>
            <a:solidFill>
              <a:srgbClr val="3465a4"/>
            </a:solidFill>
          </a:ln>
        </p:spPr>
        <p:style>
          <a:lnRef idx="0"/>
          <a:fillRef idx="0"/>
          <a:effectRef idx="0"/>
          <a:fontRef idx="minor"/>
        </p:style>
      </p:sp>
      <p:sp>
        <p:nvSpPr>
          <p:cNvPr id="105" name="CustomShape 10"/>
          <p:cNvSpPr/>
          <p:nvPr/>
        </p:nvSpPr>
        <p:spPr>
          <a:xfrm>
            <a:off x="504000" y="4752000"/>
            <a:ext cx="503280" cy="359280"/>
          </a:xfrm>
          <a:custGeom>
            <a:avLst/>
            <a:gdLst/>
            <a:ahLst/>
            <a:rect l="l" t="t" r="r" b="b"/>
            <a:pathLst>
              <a:path w="1401" h="1002">
                <a:moveTo>
                  <a:pt x="0" y="250"/>
                </a:moveTo>
                <a:lnTo>
                  <a:pt x="1050" y="250"/>
                </a:lnTo>
                <a:lnTo>
                  <a:pt x="1050" y="0"/>
                </a:lnTo>
                <a:lnTo>
                  <a:pt x="1400" y="500"/>
                </a:lnTo>
                <a:lnTo>
                  <a:pt x="1050" y="1001"/>
                </a:lnTo>
                <a:lnTo>
                  <a:pt x="1050" y="750"/>
                </a:lnTo>
                <a:lnTo>
                  <a:pt x="0" y="750"/>
                </a:lnTo>
                <a:lnTo>
                  <a:pt x="0" y="250"/>
                </a:lnTo>
              </a:path>
            </a:pathLst>
          </a:custGeom>
          <a:solidFill>
            <a:srgbClr val="729fcf"/>
          </a:solidFill>
          <a:ln>
            <a:solidFill>
              <a:srgbClr val="3465a4"/>
            </a:solidFill>
          </a:ln>
        </p:spPr>
        <p:style>
          <a:lnRef idx="0"/>
          <a:fillRef idx="0"/>
          <a:effectRef idx="0"/>
          <a:fontRef idx="minor"/>
        </p:style>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CustomShape 1"/>
          <p:cNvSpPr/>
          <p:nvPr/>
        </p:nvSpPr>
        <p:spPr>
          <a:xfrm>
            <a:off x="0" y="0"/>
            <a:ext cx="10078920" cy="7558200"/>
          </a:xfrm>
          <a:prstGeom prst="rect">
            <a:avLst/>
          </a:prstGeom>
          <a:blipFill>
            <a:blip r:embed="rId1"/>
            <a:stretch>
              <a:fillRect/>
            </a:stretch>
          </a:blipFill>
          <a:ln>
            <a:noFill/>
          </a:ln>
        </p:spPr>
        <p:style>
          <a:lnRef idx="0"/>
          <a:fillRef idx="0"/>
          <a:effectRef idx="0"/>
          <a:fontRef idx="minor"/>
        </p:style>
        <p:txBody>
          <a:bodyPr lIns="90000" rIns="90000" tIns="45000" bIns="45000"/>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a:t>
            </a:r>
            <a:endParaRPr b="0" lang="en-GB" sz="1800" spc="-1" strike="noStrike">
              <a:solidFill>
                <a:srgbClr val="000000"/>
              </a:solidFill>
              <a:uFill>
                <a:solidFill>
                  <a:srgbClr val="ffffff"/>
                </a:solidFill>
              </a:uFill>
              <a:latin typeface="Arial"/>
            </a:endParaRPr>
          </a:p>
        </p:txBody>
      </p:sp>
      <p:sp>
        <p:nvSpPr>
          <p:cNvPr id="107" name="CustomShape 2"/>
          <p:cNvSpPr/>
          <p:nvPr/>
        </p:nvSpPr>
        <p:spPr>
          <a:xfrm>
            <a:off x="1025280" y="219240"/>
            <a:ext cx="7676280" cy="94140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nchorCtr="1"/>
          <a:p>
            <a:pPr algn="ctr">
              <a:lnSpc>
                <a:spcPct val="100000"/>
              </a:lnSpc>
            </a:pPr>
            <a:r>
              <a:rPr b="0" lang="en-GB" sz="2400" spc="-1" strike="noStrike">
                <a:solidFill>
                  <a:srgbClr val="000000"/>
                </a:solidFill>
                <a:uFill>
                  <a:solidFill>
                    <a:srgbClr val="ffffff"/>
                  </a:solidFill>
                </a:uFill>
                <a:latin typeface="Arial"/>
                <a:ea typeface="WenQuanYi Zen Hei Sharp"/>
              </a:rPr>
              <a:t>  </a:t>
            </a:r>
            <a:r>
              <a:rPr b="0" lang="en-GB" sz="2800" spc="-1" strike="noStrike">
                <a:solidFill>
                  <a:srgbClr val="ffffff"/>
                </a:solidFill>
                <a:uFill>
                  <a:solidFill>
                    <a:srgbClr val="ffffff"/>
                  </a:solidFill>
                </a:uFill>
                <a:latin typeface="Arial"/>
                <a:ea typeface="WenQuanYi Zen Hei Sharp"/>
              </a:rPr>
              <a:t>Motivation to Study the Charged Pion Polarizability in  the </a:t>
            </a:r>
            <a:r>
              <a:rPr b="0" lang="en-GB" sz="2800" spc="-1" strike="noStrike">
                <a:solidFill>
                  <a:srgbClr val="ffffff"/>
                </a:solidFill>
                <a:uFill>
                  <a:solidFill>
                    <a:srgbClr val="ffffff"/>
                  </a:solidFill>
                </a:uFill>
                <a:latin typeface="Arial"/>
                <a:ea typeface="Arial"/>
              </a:rPr>
              <a:t>γγ-&gt;π+π-  Reaction</a:t>
            </a:r>
            <a:endParaRPr b="0" lang="en-GB" sz="1800" spc="-1" strike="noStrike">
              <a:solidFill>
                <a:srgbClr val="000000"/>
              </a:solidFill>
              <a:uFill>
                <a:solidFill>
                  <a:srgbClr val="ffffff"/>
                </a:solidFill>
              </a:uFill>
              <a:latin typeface="Arial"/>
            </a:endParaRPr>
          </a:p>
        </p:txBody>
      </p:sp>
      <p:sp>
        <p:nvSpPr>
          <p:cNvPr id="108" name="CustomShape 3"/>
          <p:cNvSpPr/>
          <p:nvPr/>
        </p:nvSpPr>
        <p:spPr>
          <a:xfrm>
            <a:off x="1368000" y="1128600"/>
            <a:ext cx="7774920" cy="1204560"/>
          </a:xfrm>
          <a:prstGeom prst="rect">
            <a:avLst/>
          </a:prstGeom>
          <a:noFill/>
          <a:ln>
            <a:noFill/>
          </a:ln>
        </p:spPr>
        <p:style>
          <a:lnRef idx="0"/>
          <a:fillRef idx="0"/>
          <a:effectRef idx="0"/>
          <a:fontRef idx="minor"/>
        </p:style>
        <p:txBody>
          <a:bodyPr wrap="none" lIns="90000" rIns="90000" tIns="45000" bIns="45000"/>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09" name="CustomShape 4"/>
          <p:cNvSpPr/>
          <p:nvPr/>
        </p:nvSpPr>
        <p:spPr>
          <a:xfrm>
            <a:off x="1152000" y="2476800"/>
            <a:ext cx="8134920" cy="655920"/>
          </a:xfrm>
          <a:prstGeom prst="rect">
            <a:avLst/>
          </a:prstGeom>
          <a:noFill/>
          <a:ln>
            <a:noFill/>
          </a:ln>
        </p:spPr>
        <p:style>
          <a:lnRef idx="0"/>
          <a:fillRef idx="0"/>
          <a:effectRef idx="0"/>
          <a:fontRef idx="minor"/>
        </p:style>
        <p:txBody>
          <a:bodyPr wrap="none" lIns="90000" rIns="90000" tIns="45000" bIns="45000"/>
          <a:p>
            <a:pPr>
              <a:lnSpc>
                <a:spcPct val="100000"/>
              </a:lnSpc>
            </a:pPr>
            <a:r>
              <a:rPr b="0" lang="en-GB" sz="1600" spc="-1" strike="noStrike">
                <a:solidFill>
                  <a:srgbClr val="000000"/>
                </a:solidFill>
                <a:uFill>
                  <a:solidFill>
                    <a:srgbClr val="ffffff"/>
                  </a:solidFill>
                </a:uFill>
                <a:latin typeface="Arial"/>
                <a:ea typeface="WenQuanYi Zen Hei Sharp"/>
              </a:rPr>
              <a:t>For example, the transition π</a:t>
            </a:r>
            <a:r>
              <a:rPr b="0" lang="en-GB" sz="1600" spc="-1" strike="noStrike" baseline="-17000">
                <a:solidFill>
                  <a:srgbClr val="000000"/>
                </a:solidFill>
                <a:uFill>
                  <a:solidFill>
                    <a:srgbClr val="ffffff"/>
                  </a:solidFill>
                </a:uFill>
                <a:latin typeface="Times New Roman"/>
                <a:ea typeface="WenQuanYi Zen Hei Sharp"/>
              </a:rPr>
              <a:t>0</a:t>
            </a:r>
            <a:r>
              <a:rPr b="0" lang="en-GB" sz="1600" spc="-1" strike="noStrike">
                <a:solidFill>
                  <a:srgbClr val="000000"/>
                </a:solidFill>
                <a:uFill>
                  <a:solidFill>
                    <a:srgbClr val="ffffff"/>
                  </a:solidFill>
                </a:uFill>
                <a:latin typeface="Arial"/>
                <a:ea typeface="WenQuanYi Zen Hei Sharp"/>
              </a:rPr>
              <a:t>→</a:t>
            </a:r>
            <a:r>
              <a:rPr b="0" lang="en-GB" sz="1600" spc="-1" strike="noStrike">
                <a:solidFill>
                  <a:srgbClr val="000000"/>
                </a:solidFill>
                <a:uFill>
                  <a:solidFill>
                    <a:srgbClr val="ffffff"/>
                  </a:solidFill>
                </a:uFill>
                <a:latin typeface="OpenSymbol"/>
                <a:ea typeface="WenQuanYi Zen Hei Sharp"/>
              </a:rPr>
              <a:t>γγ</a:t>
            </a:r>
            <a:r>
              <a:rPr b="0" lang="en-GB" sz="1600" spc="-1" strike="noStrike">
                <a:solidFill>
                  <a:srgbClr val="000000"/>
                </a:solidFill>
                <a:uFill>
                  <a:solidFill>
                    <a:srgbClr val="ffffff"/>
                  </a:solidFill>
                </a:uFill>
                <a:latin typeface="Arial"/>
                <a:ea typeface="WenQuanYi Zen Hei Sharp"/>
              </a:rPr>
              <a:t> is not allowed at leading order O(p</a:t>
            </a:r>
            <a:r>
              <a:rPr b="0" lang="en-GB" sz="1600" spc="-1" strike="noStrike" baseline="33000">
                <a:solidFill>
                  <a:srgbClr val="000000"/>
                </a:solidFill>
                <a:uFill>
                  <a:solidFill>
                    <a:srgbClr val="ffffff"/>
                  </a:solidFill>
                </a:uFill>
                <a:latin typeface="Arial"/>
                <a:ea typeface="WenQuanYi Zen Hei Sharp"/>
              </a:rPr>
              <a:t>4</a:t>
            </a:r>
            <a:r>
              <a:rPr b="0" lang="en-GB" sz="1600" spc="-1" strike="noStrike">
                <a:solidFill>
                  <a:srgbClr val="000000"/>
                </a:solidFill>
                <a:uFill>
                  <a:solidFill>
                    <a:srgbClr val="ffffff"/>
                  </a:solidFill>
                </a:uFill>
                <a:latin typeface="Arial"/>
                <a:ea typeface="WenQuanYi Zen Hei Sharp"/>
              </a:rPr>
              <a:t> ) [Ho92]. For this reason</a:t>
            </a:r>
            <a:endParaRPr b="0" lang="en-GB" sz="1800" spc="-1" strike="noStrike">
              <a:solidFill>
                <a:srgbClr val="000000"/>
              </a:solidFill>
              <a:uFill>
                <a:solidFill>
                  <a:srgbClr val="ffffff"/>
                </a:solidFill>
              </a:uFill>
              <a:latin typeface="Arial"/>
            </a:endParaRPr>
          </a:p>
          <a:p>
            <a:pPr>
              <a:lnSpc>
                <a:spcPct val="100000"/>
              </a:lnSpc>
            </a:pPr>
            <a:r>
              <a:rPr b="0" lang="en-GB" sz="1600" spc="-1" strike="noStrike">
                <a:solidFill>
                  <a:srgbClr val="000000"/>
                </a:solidFill>
                <a:uFill>
                  <a:solidFill>
                    <a:srgbClr val="ffffff"/>
                  </a:solidFill>
                </a:uFill>
                <a:latin typeface="Arial"/>
                <a:ea typeface="WenQuanYi Zen Hei Sharp"/>
              </a:rPr>
              <a:t>the Lagrangian must be increased by the Wess-Zumino-Witten anomaly [We7</a:t>
            </a:r>
            <a:r>
              <a:rPr b="0" lang="en-GB" sz="1500" spc="-1" strike="noStrike">
                <a:solidFill>
                  <a:srgbClr val="000000"/>
                </a:solidFill>
                <a:uFill>
                  <a:solidFill>
                    <a:srgbClr val="ffffff"/>
                  </a:solidFill>
                </a:uFill>
                <a:latin typeface="Arial"/>
                <a:ea typeface="WenQuanYi Zen Hei Sharp"/>
              </a:rPr>
              <a:t>1].</a:t>
            </a:r>
            <a:endParaRPr b="0" lang="en-GB" sz="1800" spc="-1" strike="noStrike">
              <a:solidFill>
                <a:srgbClr val="000000"/>
              </a:solidFill>
              <a:uFill>
                <a:solidFill>
                  <a:srgbClr val="ffffff"/>
                </a:solidFill>
              </a:uFill>
              <a:latin typeface="Arial"/>
            </a:endParaRPr>
          </a:p>
        </p:txBody>
      </p:sp>
      <p:sp>
        <p:nvSpPr>
          <p:cNvPr id="110" name="CustomShape 5"/>
          <p:cNvSpPr/>
          <p:nvPr/>
        </p:nvSpPr>
        <p:spPr>
          <a:xfrm>
            <a:off x="936000" y="3301560"/>
            <a:ext cx="8883000" cy="930240"/>
          </a:xfrm>
          <a:prstGeom prst="rect">
            <a:avLst/>
          </a:prstGeom>
          <a:noFill/>
          <a:ln>
            <a:noFill/>
          </a:ln>
        </p:spPr>
        <p:style>
          <a:lnRef idx="0"/>
          <a:fillRef idx="0"/>
          <a:effectRef idx="0"/>
          <a:fontRef idx="minor"/>
        </p:style>
        <p:txBody>
          <a:bodyPr wrap="none" lIns="90000" rIns="90000" tIns="45000" bIns="45000"/>
          <a:p>
            <a:pPr>
              <a:lnSpc>
                <a:spcPct val="100000"/>
              </a:lnSpc>
            </a:pPr>
            <a:r>
              <a:rPr b="0" lang="en-GB" sz="1600" spc="-1" strike="noStrike">
                <a:solidFill>
                  <a:srgbClr val="000000"/>
                </a:solidFill>
                <a:uFill>
                  <a:solidFill>
                    <a:srgbClr val="ffffff"/>
                  </a:solidFill>
                </a:uFill>
                <a:latin typeface="Arial"/>
                <a:ea typeface="WenQuanYi Zen Hei Sharp"/>
              </a:rPr>
              <a:t>Recently the PrimEx experiment at JLab made a precision test of the intrinsic odd-parity </a:t>
            </a:r>
            <a:endParaRPr b="0" lang="en-GB" sz="1800" spc="-1" strike="noStrike">
              <a:solidFill>
                <a:srgbClr val="000000"/>
              </a:solidFill>
              <a:uFill>
                <a:solidFill>
                  <a:srgbClr val="ffffff"/>
                </a:solidFill>
              </a:uFill>
              <a:latin typeface="Arial"/>
            </a:endParaRPr>
          </a:p>
          <a:p>
            <a:pPr>
              <a:lnSpc>
                <a:spcPct val="100000"/>
              </a:lnSpc>
            </a:pPr>
            <a:r>
              <a:rPr b="0" lang="en-GB" sz="1600" spc="-1" strike="noStrike">
                <a:solidFill>
                  <a:srgbClr val="000000"/>
                </a:solidFill>
                <a:uFill>
                  <a:solidFill>
                    <a:srgbClr val="ffffff"/>
                  </a:solidFill>
                </a:uFill>
                <a:latin typeface="Arial"/>
                <a:ea typeface="WenQuanYi Zen Hei Sharp"/>
              </a:rPr>
              <a:t>(anomalous) sector of low-energy QCD by measuring the radiative width for π</a:t>
            </a:r>
            <a:r>
              <a:rPr b="0" lang="en-GB" sz="1600" spc="-1" strike="noStrike" baseline="-17000">
                <a:solidFill>
                  <a:srgbClr val="000000"/>
                </a:solidFill>
                <a:uFill>
                  <a:solidFill>
                    <a:srgbClr val="ffffff"/>
                  </a:solidFill>
                </a:uFill>
                <a:latin typeface="Times New Roman"/>
                <a:ea typeface="WenQuanYi Zen Hei Sharp"/>
              </a:rPr>
              <a:t>0</a:t>
            </a:r>
            <a:r>
              <a:rPr b="0" lang="en-GB" sz="1600" spc="-1" strike="noStrike">
                <a:solidFill>
                  <a:srgbClr val="000000"/>
                </a:solidFill>
                <a:uFill>
                  <a:solidFill>
                    <a:srgbClr val="ffffff"/>
                  </a:solidFill>
                </a:uFill>
                <a:latin typeface="Arial"/>
                <a:ea typeface="WenQuanYi Zen Hei Sharp"/>
              </a:rPr>
              <a:t>→</a:t>
            </a:r>
            <a:r>
              <a:rPr b="0" lang="en-GB" sz="1600" spc="-1" strike="noStrike">
                <a:solidFill>
                  <a:srgbClr val="000000"/>
                </a:solidFill>
                <a:uFill>
                  <a:solidFill>
                    <a:srgbClr val="ffffff"/>
                  </a:solidFill>
                </a:uFill>
                <a:latin typeface="OpenSymbol"/>
                <a:ea typeface="WenQuanYi Zen Hei Sharp"/>
              </a:rPr>
              <a:t>γγ</a:t>
            </a:r>
            <a:r>
              <a:rPr b="0" lang="en-GB" sz="1600" spc="-1" strike="noStrike">
                <a:solidFill>
                  <a:srgbClr val="000000"/>
                </a:solidFill>
                <a:uFill>
                  <a:solidFill>
                    <a:srgbClr val="ffffff"/>
                  </a:solidFill>
                </a:uFill>
                <a:latin typeface="Arial"/>
                <a:ea typeface="WenQuanYi Zen Hei Sharp"/>
              </a:rPr>
              <a:t> [La11]. </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11" name="CustomShape 6"/>
          <p:cNvSpPr/>
          <p:nvPr/>
        </p:nvSpPr>
        <p:spPr>
          <a:xfrm>
            <a:off x="936000" y="4232880"/>
            <a:ext cx="8574480" cy="1185480"/>
          </a:xfrm>
          <a:prstGeom prst="rect">
            <a:avLst/>
          </a:prstGeom>
          <a:noFill/>
          <a:ln>
            <a:noFill/>
          </a:ln>
        </p:spPr>
        <p:style>
          <a:lnRef idx="0"/>
          <a:fillRef idx="0"/>
          <a:effectRef idx="0"/>
          <a:fontRef idx="minor"/>
        </p:style>
        <p:txBody>
          <a:bodyPr lIns="90000" rIns="90000" tIns="45000" bIns="45000"/>
          <a:p>
            <a:pPr>
              <a:lnSpc>
                <a:spcPct val="100000"/>
              </a:lnSpc>
            </a:pPr>
            <a:r>
              <a:rPr b="0" lang="en-GB" sz="1600" spc="-1" strike="noStrike">
                <a:solidFill>
                  <a:srgbClr val="000000"/>
                </a:solidFill>
                <a:uFill>
                  <a:solidFill>
                    <a:srgbClr val="ffffff"/>
                  </a:solidFill>
                </a:uFill>
                <a:latin typeface="Arial"/>
                <a:ea typeface="WenQuanYi Zen Hei Sharp"/>
              </a:rPr>
              <a:t>The Partially Conserved Axial Current (PCAC) and leading order O(p</a:t>
            </a:r>
            <a:r>
              <a:rPr b="0" lang="en-GB" sz="1600" spc="-1" strike="noStrike" baseline="33000">
                <a:solidFill>
                  <a:srgbClr val="000000"/>
                </a:solidFill>
                <a:uFill>
                  <a:solidFill>
                    <a:srgbClr val="ffffff"/>
                  </a:solidFill>
                </a:uFill>
                <a:latin typeface="Arial"/>
                <a:ea typeface="WenQuanYi Zen Hei Sharp"/>
              </a:rPr>
              <a:t>4</a:t>
            </a:r>
            <a:r>
              <a:rPr b="0" lang="en-GB" sz="1600" spc="-1" strike="noStrike">
                <a:solidFill>
                  <a:srgbClr val="000000"/>
                </a:solidFill>
                <a:uFill>
                  <a:solidFill>
                    <a:srgbClr val="ffffff"/>
                  </a:solidFill>
                </a:uFill>
                <a:latin typeface="Arial"/>
                <a:ea typeface="WenQuanYi Zen Hei Sharp"/>
              </a:rPr>
              <a:t> ) ChPT both predict that the electric and magnetic polarizabilities of the charged pion (α</a:t>
            </a:r>
            <a:r>
              <a:rPr b="0" lang="en-GB" sz="1600" spc="-1" strike="noStrike" baseline="-33000">
                <a:solidFill>
                  <a:srgbClr val="000000"/>
                </a:solidFill>
                <a:uFill>
                  <a:solidFill>
                    <a:srgbClr val="ffffff"/>
                  </a:solidFill>
                </a:uFill>
                <a:latin typeface="Arial"/>
                <a:ea typeface="WenQuanYi Zen Hei Sharp"/>
              </a:rPr>
              <a:t>π </a:t>
            </a:r>
            <a:r>
              <a:rPr b="0" lang="en-GB" sz="1600" spc="-1" strike="noStrike">
                <a:solidFill>
                  <a:srgbClr val="000000"/>
                </a:solidFill>
                <a:uFill>
                  <a:solidFill>
                    <a:srgbClr val="ffffff"/>
                  </a:solidFill>
                </a:uFill>
                <a:latin typeface="Arial"/>
                <a:ea typeface="WenQuanYi Zen Hei Sharp"/>
              </a:rPr>
              <a:t>and β</a:t>
            </a:r>
            <a:r>
              <a:rPr b="0" lang="en-GB" sz="1600" spc="-1" strike="noStrike" baseline="-33000">
                <a:solidFill>
                  <a:srgbClr val="000000"/>
                </a:solidFill>
                <a:uFill>
                  <a:solidFill>
                    <a:srgbClr val="ffffff"/>
                  </a:solidFill>
                </a:uFill>
                <a:latin typeface="Arial"/>
                <a:ea typeface="WenQuanYi Zen Hei Sharp"/>
              </a:rPr>
              <a:t>π</a:t>
            </a:r>
            <a:r>
              <a:rPr b="0" lang="en-GB" sz="1600" spc="-1" strike="noStrike">
                <a:solidFill>
                  <a:srgbClr val="000000"/>
                </a:solidFill>
                <a:uFill>
                  <a:solidFill>
                    <a:srgbClr val="ffffff"/>
                  </a:solidFill>
                </a:uFill>
                <a:latin typeface="Arial"/>
                <a:ea typeface="WenQuanYi Zen Hei Sharp"/>
              </a:rPr>
              <a:t> ) are related to the charged pion weak form factors F</a:t>
            </a:r>
            <a:r>
              <a:rPr b="0" lang="en-GB" sz="1600" spc="-1" strike="noStrike" baseline="-33000">
                <a:solidFill>
                  <a:srgbClr val="000000"/>
                </a:solidFill>
                <a:uFill>
                  <a:solidFill>
                    <a:srgbClr val="ffffff"/>
                  </a:solidFill>
                </a:uFill>
                <a:latin typeface="Arial"/>
                <a:ea typeface="WenQuanYi Zen Hei Sharp"/>
              </a:rPr>
              <a:t>V</a:t>
            </a:r>
            <a:r>
              <a:rPr b="0" lang="en-GB" sz="1600" spc="-1" strike="noStrike">
                <a:solidFill>
                  <a:srgbClr val="000000"/>
                </a:solidFill>
                <a:uFill>
                  <a:solidFill>
                    <a:srgbClr val="ffffff"/>
                  </a:solidFill>
                </a:uFill>
                <a:latin typeface="Arial"/>
                <a:ea typeface="WenQuanYi Zen Hei Sharp"/>
              </a:rPr>
              <a:t> and F</a:t>
            </a:r>
            <a:r>
              <a:rPr b="0" lang="en-GB" sz="1600" spc="-1" strike="noStrike" baseline="-33000">
                <a:solidFill>
                  <a:srgbClr val="000000"/>
                </a:solidFill>
                <a:uFill>
                  <a:solidFill>
                    <a:srgbClr val="ffffff"/>
                  </a:solidFill>
                </a:uFill>
                <a:latin typeface="Arial"/>
                <a:ea typeface="WenQuanYi Zen Hei Sharp"/>
              </a:rPr>
              <a:t>A</a:t>
            </a:r>
            <a:r>
              <a:rPr b="0" lang="en-GB" sz="1600" spc="-1" strike="noStrike">
                <a:solidFill>
                  <a:srgbClr val="000000"/>
                </a:solidFill>
                <a:uFill>
                  <a:solidFill>
                    <a:srgbClr val="ffffff"/>
                  </a:solidFill>
                </a:uFill>
                <a:latin typeface="Arial"/>
                <a:ea typeface="WenQuanYi Zen Hei Sharp"/>
              </a:rPr>
              <a:t> in the decay  π</a:t>
            </a:r>
            <a:r>
              <a:rPr b="0" lang="en-GB" sz="1600" spc="-1" strike="noStrike" baseline="33000">
                <a:solidFill>
                  <a:srgbClr val="000000"/>
                </a:solidFill>
                <a:uFill>
                  <a:solidFill>
                    <a:srgbClr val="ffffff"/>
                  </a:solidFill>
                </a:uFill>
                <a:latin typeface="Arial"/>
                <a:ea typeface="WenQuanYi Zen Hei Sharp"/>
              </a:rPr>
              <a:t>+</a:t>
            </a:r>
            <a:r>
              <a:rPr b="0" lang="en-GB" sz="1600" spc="-1" strike="noStrike">
                <a:solidFill>
                  <a:srgbClr val="000000"/>
                </a:solidFill>
                <a:uFill>
                  <a:solidFill>
                    <a:srgbClr val="ffffff"/>
                  </a:solidFill>
                </a:uFill>
                <a:latin typeface="Arial"/>
                <a:ea typeface="WenQuanYi Zen Hei Sharp"/>
              </a:rPr>
              <a:t> → e+ </a:t>
            </a:r>
            <a:r>
              <a:rPr b="0" lang="en-GB" sz="1600" spc="-1" strike="noStrike">
                <a:solidFill>
                  <a:srgbClr val="000000"/>
                </a:solidFill>
                <a:uFill>
                  <a:solidFill>
                    <a:srgbClr val="ffffff"/>
                  </a:solidFill>
                </a:uFill>
                <a:latin typeface="OpenSymbol"/>
                <a:ea typeface="WenQuanYi Zen Hei Sharp"/>
              </a:rPr>
              <a:t>νγ.</a:t>
            </a:r>
            <a:endParaRPr b="0" lang="en-GB" sz="1800" spc="-1" strike="noStrike">
              <a:solidFill>
                <a:srgbClr val="000000"/>
              </a:solidFill>
              <a:uFill>
                <a:solidFill>
                  <a:srgbClr val="ffffff"/>
                </a:solidFill>
              </a:uFill>
              <a:latin typeface="Arial"/>
            </a:endParaRPr>
          </a:p>
        </p:txBody>
      </p:sp>
      <p:pic>
        <p:nvPicPr>
          <p:cNvPr id="112" name="Image 6" descr=""/>
          <p:cNvPicPr/>
          <p:nvPr/>
        </p:nvPicPr>
        <p:blipFill>
          <a:blip r:embed="rId2"/>
          <a:stretch/>
        </p:blipFill>
        <p:spPr>
          <a:xfrm>
            <a:off x="5544000" y="5571360"/>
            <a:ext cx="3260520" cy="835560"/>
          </a:xfrm>
          <a:prstGeom prst="rect">
            <a:avLst/>
          </a:prstGeom>
          <a:ln>
            <a:noFill/>
          </a:ln>
        </p:spPr>
      </p:pic>
      <p:pic>
        <p:nvPicPr>
          <p:cNvPr id="113" name="Image 7" descr=""/>
          <p:cNvPicPr/>
          <p:nvPr/>
        </p:nvPicPr>
        <p:blipFill>
          <a:blip r:embed="rId3"/>
          <a:stretch/>
        </p:blipFill>
        <p:spPr>
          <a:xfrm>
            <a:off x="648000" y="5616720"/>
            <a:ext cx="3364200" cy="862200"/>
          </a:xfrm>
          <a:prstGeom prst="rect">
            <a:avLst/>
          </a:prstGeom>
          <a:ln>
            <a:noFill/>
          </a:ln>
        </p:spPr>
      </p:pic>
      <p:sp>
        <p:nvSpPr>
          <p:cNvPr id="114" name="CustomShape 7"/>
          <p:cNvSpPr/>
          <p:nvPr/>
        </p:nvSpPr>
        <p:spPr>
          <a:xfrm>
            <a:off x="864000" y="1440000"/>
            <a:ext cx="8926920" cy="540720"/>
          </a:xfrm>
          <a:prstGeom prst="rect">
            <a:avLst/>
          </a:prstGeom>
          <a:noFill/>
          <a:ln>
            <a:noFill/>
          </a:ln>
        </p:spPr>
        <p:style>
          <a:lnRef idx="0"/>
          <a:fillRef idx="0"/>
          <a:effectRef idx="0"/>
          <a:fontRef idx="minor"/>
        </p:style>
        <p:txBody>
          <a:bodyPr lIns="90000" rIns="90000" tIns="45000" bIns="45000"/>
          <a:p>
            <a:pPr>
              <a:lnSpc>
                <a:spcPct val="100000"/>
              </a:lnSpc>
            </a:pPr>
            <a:r>
              <a:rPr b="0" lang="en-GB" sz="1600" spc="-1" strike="noStrike">
                <a:solidFill>
                  <a:srgbClr val="000000"/>
                </a:solidFill>
                <a:uFill>
                  <a:solidFill>
                    <a:srgbClr val="ffffff"/>
                  </a:solidFill>
                </a:uFill>
                <a:latin typeface="Arial"/>
                <a:ea typeface="WenQuanYi Zen Hei Sharp"/>
              </a:rPr>
              <a:t>The theory for the charged pion polarizability results directly from chiral perturbation theory (ChPT) by Gasser and Leutwyler [Ga84]. </a:t>
            </a:r>
            <a:endParaRPr b="0" lang="en-GB" sz="1800" spc="-1" strike="noStrike">
              <a:solidFill>
                <a:srgbClr val="000000"/>
              </a:solidFill>
              <a:uFill>
                <a:solidFill>
                  <a:srgbClr val="ffffff"/>
                </a:solidFill>
              </a:uFill>
              <a:latin typeface="Arial"/>
            </a:endParaRPr>
          </a:p>
        </p:txBody>
      </p:sp>
      <p:sp>
        <p:nvSpPr>
          <p:cNvPr id="115" name="CustomShape 8"/>
          <p:cNvSpPr/>
          <p:nvPr/>
        </p:nvSpPr>
        <p:spPr>
          <a:xfrm>
            <a:off x="288000" y="1656000"/>
            <a:ext cx="358920" cy="214920"/>
          </a:xfrm>
          <a:custGeom>
            <a:avLst/>
            <a:gdLst/>
            <a:ahLst/>
            <a:rect l="l" t="t" r="r" b="b"/>
            <a:pathLst>
              <a:path w="1002" h="602">
                <a:moveTo>
                  <a:pt x="0" y="150"/>
                </a:moveTo>
                <a:lnTo>
                  <a:pt x="750" y="150"/>
                </a:lnTo>
                <a:lnTo>
                  <a:pt x="750" y="0"/>
                </a:lnTo>
                <a:lnTo>
                  <a:pt x="1001" y="300"/>
                </a:lnTo>
                <a:lnTo>
                  <a:pt x="750" y="601"/>
                </a:lnTo>
                <a:lnTo>
                  <a:pt x="750" y="450"/>
                </a:lnTo>
                <a:lnTo>
                  <a:pt x="0" y="450"/>
                </a:lnTo>
                <a:lnTo>
                  <a:pt x="0" y="150"/>
                </a:lnTo>
              </a:path>
            </a:pathLst>
          </a:custGeom>
          <a:solidFill>
            <a:srgbClr val="729fcf"/>
          </a:solidFill>
          <a:ln>
            <a:solidFill>
              <a:srgbClr val="3465a4"/>
            </a:solidFill>
          </a:ln>
        </p:spPr>
        <p:style>
          <a:lnRef idx="0"/>
          <a:fillRef idx="0"/>
          <a:effectRef idx="0"/>
          <a:fontRef idx="minor"/>
        </p:style>
      </p:sp>
      <p:sp>
        <p:nvSpPr>
          <p:cNvPr id="116" name="CustomShape 9"/>
          <p:cNvSpPr/>
          <p:nvPr/>
        </p:nvSpPr>
        <p:spPr>
          <a:xfrm>
            <a:off x="288000" y="2664000"/>
            <a:ext cx="358920" cy="214920"/>
          </a:xfrm>
          <a:custGeom>
            <a:avLst/>
            <a:gdLst/>
            <a:ahLst/>
            <a:rect l="l" t="t" r="r" b="b"/>
            <a:pathLst>
              <a:path w="1002" h="602">
                <a:moveTo>
                  <a:pt x="0" y="150"/>
                </a:moveTo>
                <a:lnTo>
                  <a:pt x="750" y="150"/>
                </a:lnTo>
                <a:lnTo>
                  <a:pt x="750" y="0"/>
                </a:lnTo>
                <a:lnTo>
                  <a:pt x="1001" y="300"/>
                </a:lnTo>
                <a:lnTo>
                  <a:pt x="750" y="601"/>
                </a:lnTo>
                <a:lnTo>
                  <a:pt x="750" y="450"/>
                </a:lnTo>
                <a:lnTo>
                  <a:pt x="0" y="450"/>
                </a:lnTo>
                <a:lnTo>
                  <a:pt x="0" y="150"/>
                </a:lnTo>
              </a:path>
            </a:pathLst>
          </a:custGeom>
          <a:solidFill>
            <a:srgbClr val="729fcf"/>
          </a:solidFill>
          <a:ln>
            <a:solidFill>
              <a:srgbClr val="3465a4"/>
            </a:solidFill>
          </a:ln>
        </p:spPr>
        <p:style>
          <a:lnRef idx="0"/>
          <a:fillRef idx="0"/>
          <a:effectRef idx="0"/>
          <a:fontRef idx="minor"/>
        </p:style>
      </p:sp>
      <p:sp>
        <p:nvSpPr>
          <p:cNvPr id="117" name="CustomShape 10"/>
          <p:cNvSpPr/>
          <p:nvPr/>
        </p:nvSpPr>
        <p:spPr>
          <a:xfrm>
            <a:off x="360000" y="3384000"/>
            <a:ext cx="358920" cy="214920"/>
          </a:xfrm>
          <a:custGeom>
            <a:avLst/>
            <a:gdLst/>
            <a:ahLst/>
            <a:rect l="l" t="t" r="r" b="b"/>
            <a:pathLst>
              <a:path w="1002" h="602">
                <a:moveTo>
                  <a:pt x="0" y="150"/>
                </a:moveTo>
                <a:lnTo>
                  <a:pt x="750" y="150"/>
                </a:lnTo>
                <a:lnTo>
                  <a:pt x="750" y="0"/>
                </a:lnTo>
                <a:lnTo>
                  <a:pt x="1001" y="300"/>
                </a:lnTo>
                <a:lnTo>
                  <a:pt x="750" y="601"/>
                </a:lnTo>
                <a:lnTo>
                  <a:pt x="750" y="450"/>
                </a:lnTo>
                <a:lnTo>
                  <a:pt x="0" y="450"/>
                </a:lnTo>
                <a:lnTo>
                  <a:pt x="0" y="150"/>
                </a:lnTo>
              </a:path>
            </a:pathLst>
          </a:custGeom>
          <a:solidFill>
            <a:srgbClr val="729fcf"/>
          </a:solidFill>
          <a:ln>
            <a:solidFill>
              <a:srgbClr val="3465a4"/>
            </a:solidFill>
          </a:ln>
        </p:spPr>
        <p:style>
          <a:lnRef idx="0"/>
          <a:fillRef idx="0"/>
          <a:effectRef idx="0"/>
          <a:fontRef idx="minor"/>
        </p:style>
      </p:sp>
      <p:sp>
        <p:nvSpPr>
          <p:cNvPr id="118" name="CustomShape 11"/>
          <p:cNvSpPr/>
          <p:nvPr/>
        </p:nvSpPr>
        <p:spPr>
          <a:xfrm>
            <a:off x="360000" y="4608000"/>
            <a:ext cx="358920" cy="214920"/>
          </a:xfrm>
          <a:custGeom>
            <a:avLst/>
            <a:gdLst/>
            <a:ahLst/>
            <a:rect l="l" t="t" r="r" b="b"/>
            <a:pathLst>
              <a:path w="1002" h="602">
                <a:moveTo>
                  <a:pt x="0" y="150"/>
                </a:moveTo>
                <a:lnTo>
                  <a:pt x="750" y="150"/>
                </a:lnTo>
                <a:lnTo>
                  <a:pt x="750" y="0"/>
                </a:lnTo>
                <a:lnTo>
                  <a:pt x="1001" y="300"/>
                </a:lnTo>
                <a:lnTo>
                  <a:pt x="750" y="601"/>
                </a:lnTo>
                <a:lnTo>
                  <a:pt x="750" y="450"/>
                </a:lnTo>
                <a:lnTo>
                  <a:pt x="0" y="450"/>
                </a:lnTo>
                <a:lnTo>
                  <a:pt x="0" y="150"/>
                </a:lnTo>
              </a:path>
            </a:pathLst>
          </a:custGeom>
          <a:solidFill>
            <a:srgbClr val="729fcf"/>
          </a:solidFill>
          <a:ln>
            <a:solidFill>
              <a:srgbClr val="3465a4"/>
            </a:solidFill>
          </a:ln>
        </p:spPr>
        <p:style>
          <a:lnRef idx="0"/>
          <a:fillRef idx="0"/>
          <a:effectRef idx="0"/>
          <a:fontRef idx="minor"/>
        </p:style>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9" name="Image 3" descr=""/>
          <p:cNvPicPr/>
          <p:nvPr/>
        </p:nvPicPr>
        <p:blipFill>
          <a:blip r:embed="rId1"/>
          <a:stretch/>
        </p:blipFill>
        <p:spPr>
          <a:xfrm>
            <a:off x="0" y="-360"/>
            <a:ext cx="10078920" cy="7558200"/>
          </a:xfrm>
          <a:prstGeom prst="rect">
            <a:avLst/>
          </a:prstGeom>
          <a:ln>
            <a:noFill/>
          </a:ln>
        </p:spPr>
      </p:pic>
      <p:sp>
        <p:nvSpPr>
          <p:cNvPr id="120" name="CustomShape 1"/>
          <p:cNvSpPr/>
          <p:nvPr/>
        </p:nvSpPr>
        <p:spPr>
          <a:xfrm>
            <a:off x="699480" y="412920"/>
            <a:ext cx="8398800" cy="71388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2800" spc="-1" strike="noStrike">
                <a:solidFill>
                  <a:srgbClr val="ffffff"/>
                </a:solidFill>
                <a:uFill>
                  <a:solidFill>
                    <a:srgbClr val="ffffff"/>
                  </a:solidFill>
                </a:uFill>
                <a:latin typeface="Arial"/>
                <a:ea typeface="WenQuanYi Zen Hei Sharp"/>
              </a:rPr>
              <a:t>previous study of the Charged Pion Polarizability</a:t>
            </a:r>
            <a:endParaRPr b="0" lang="en-GB" sz="1800" spc="-1" strike="noStrike">
              <a:solidFill>
                <a:srgbClr val="000000"/>
              </a:solidFill>
              <a:uFill>
                <a:solidFill>
                  <a:srgbClr val="ffffff"/>
                </a:solidFill>
              </a:uFill>
              <a:latin typeface="Arial"/>
            </a:endParaRPr>
          </a:p>
        </p:txBody>
      </p:sp>
      <p:pic>
        <p:nvPicPr>
          <p:cNvPr id="121" name="Image 2" descr=""/>
          <p:cNvPicPr/>
          <p:nvPr/>
        </p:nvPicPr>
        <p:blipFill>
          <a:blip r:embed="rId2"/>
          <a:stretch/>
        </p:blipFill>
        <p:spPr>
          <a:xfrm>
            <a:off x="506880" y="1338840"/>
            <a:ext cx="8784000" cy="60080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2" name="Image 6" descr=""/>
          <p:cNvPicPr/>
          <p:nvPr/>
        </p:nvPicPr>
        <p:blipFill>
          <a:blip r:embed="rId1"/>
          <a:stretch/>
        </p:blipFill>
        <p:spPr>
          <a:xfrm>
            <a:off x="0" y="360"/>
            <a:ext cx="10078920" cy="7558200"/>
          </a:xfrm>
          <a:prstGeom prst="rect">
            <a:avLst/>
          </a:prstGeom>
          <a:ln>
            <a:noFill/>
          </a:ln>
        </p:spPr>
      </p:pic>
      <p:sp>
        <p:nvSpPr>
          <p:cNvPr id="123" name="CustomShape 1"/>
          <p:cNvSpPr/>
          <p:nvPr/>
        </p:nvSpPr>
        <p:spPr>
          <a:xfrm>
            <a:off x="847080" y="360000"/>
            <a:ext cx="8967240" cy="51480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p>
            <a:pPr algn="ctr">
              <a:lnSpc>
                <a:spcPct val="100000"/>
              </a:lnSpc>
            </a:pPr>
            <a:r>
              <a:rPr b="0" lang="en-GB" sz="2800" spc="-1" strike="noStrike">
                <a:solidFill>
                  <a:srgbClr val="ffffff"/>
                </a:solidFill>
                <a:uFill>
                  <a:solidFill>
                    <a:srgbClr val="ffffff"/>
                  </a:solidFill>
                </a:uFill>
                <a:latin typeface="Arial"/>
                <a:ea typeface="WenQuanYi Zen Hei Sharp"/>
              </a:rPr>
              <a:t>Planned Future Measurements of the Pion Polarizability</a:t>
            </a:r>
            <a:endParaRPr b="0" lang="en-GB" sz="1800" spc="-1" strike="noStrike">
              <a:solidFill>
                <a:srgbClr val="000000"/>
              </a:solidFill>
              <a:uFill>
                <a:solidFill>
                  <a:srgbClr val="ffffff"/>
                </a:solidFill>
              </a:uFill>
              <a:latin typeface="Arial"/>
            </a:endParaRPr>
          </a:p>
        </p:txBody>
      </p:sp>
      <p:sp>
        <p:nvSpPr>
          <p:cNvPr id="124" name="CustomShape 2"/>
          <p:cNvSpPr/>
          <p:nvPr/>
        </p:nvSpPr>
        <p:spPr>
          <a:xfrm>
            <a:off x="369000" y="1152000"/>
            <a:ext cx="9318600" cy="11854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There have had two efforts under-way to remeasure the charged pion polarizability: (1) COMPASS using the hadronic Primakoff effect with an incident pion beam, where they look for an exclusive γπ final state at very low t; (2) measurements of γγ →π+π- at energies near threshold at Frascati.</a:t>
            </a:r>
            <a:endParaRPr b="0" lang="en-GB" sz="1800" spc="-1" strike="noStrike">
              <a:solidFill>
                <a:srgbClr val="000000"/>
              </a:solidFill>
              <a:uFill>
                <a:solidFill>
                  <a:srgbClr val="ffffff"/>
                </a:solidFill>
              </a:uFill>
              <a:latin typeface="Arial"/>
            </a:endParaRPr>
          </a:p>
        </p:txBody>
      </p:sp>
      <p:sp>
        <p:nvSpPr>
          <p:cNvPr id="125" name="CustomShape 3"/>
          <p:cNvSpPr/>
          <p:nvPr/>
        </p:nvSpPr>
        <p:spPr>
          <a:xfrm>
            <a:off x="1224000" y="2304000"/>
            <a:ext cx="7126920" cy="11854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1800" spc="-1" strike="noStrike">
                <a:solidFill>
                  <a:srgbClr val="000000"/>
                </a:solidFill>
                <a:uFill>
                  <a:solidFill>
                    <a:srgbClr val="ffffff"/>
                  </a:solidFill>
                </a:uFill>
                <a:latin typeface="Arial"/>
                <a:ea typeface="WenQuanYi Zen Hei Sharp"/>
              </a:rPr>
              <a:t>COMPASS uses a 190 GeV pion beam on nuclear (Ni) targets. </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26" name="CustomShape 4"/>
          <p:cNvSpPr/>
          <p:nvPr/>
        </p:nvSpPr>
        <p:spPr>
          <a:xfrm>
            <a:off x="1584000" y="3864600"/>
            <a:ext cx="8232120" cy="9111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Collider experiments, Frascati, have an advantage in that there is no nuclear      background, </a:t>
            </a:r>
            <a:endParaRPr b="0" lang="en-GB" sz="1800" spc="-1" strike="noStrike">
              <a:solidFill>
                <a:srgbClr val="000000"/>
              </a:solidFill>
              <a:uFill>
                <a:solidFill>
                  <a:srgbClr val="ffffff"/>
                </a:solidFill>
              </a:uFill>
              <a:latin typeface="Arial"/>
            </a:endParaRPr>
          </a:p>
        </p:txBody>
      </p:sp>
      <p:sp>
        <p:nvSpPr>
          <p:cNvPr id="127" name="CustomShape 5"/>
          <p:cNvSpPr/>
          <p:nvPr/>
        </p:nvSpPr>
        <p:spPr>
          <a:xfrm>
            <a:off x="369000" y="5040000"/>
            <a:ext cx="9133200" cy="14598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The GluexTime Of Flight detector will not be useful for the measurement of the charged pion polarizability at Jefferson Laboratory because of the extreme relativistic velocities of the pions. The plan instead is to use a system of hadronic absorbers with MWPC’s to distinguish pions from muon. This measurement will utilize linearly polarized incident photons, and the (1 − cos 2φ</a:t>
            </a:r>
            <a:r>
              <a:rPr b="0" lang="en-GB" sz="1800" spc="-1" strike="noStrike" baseline="-33000">
                <a:solidFill>
                  <a:srgbClr val="000000"/>
                </a:solidFill>
                <a:uFill>
                  <a:solidFill>
                    <a:srgbClr val="ffffff"/>
                  </a:solidFill>
                </a:uFill>
                <a:latin typeface="Arial"/>
                <a:ea typeface="WenQuanYi Zen Hei Sharp"/>
              </a:rPr>
              <a:t>μμ</a:t>
            </a:r>
            <a:r>
              <a:rPr b="0" lang="en-GB" sz="1800" spc="-1" strike="noStrike">
                <a:solidFill>
                  <a:srgbClr val="000000"/>
                </a:solidFill>
                <a:uFill>
                  <a:solidFill>
                    <a:srgbClr val="ffffff"/>
                  </a:solidFill>
                </a:uFill>
                <a:latin typeface="Arial"/>
                <a:ea typeface="WenQuanYi Zen Hei Sharp"/>
              </a:rPr>
              <a:t> ) azimuthal dependence of the μμ system can be used to help identify muon backgrounds.</a:t>
            </a:r>
            <a:endParaRPr b="0" lang="en-GB" sz="1800" spc="-1" strike="noStrike">
              <a:solidFill>
                <a:srgbClr val="000000"/>
              </a:solidFill>
              <a:uFill>
                <a:solidFill>
                  <a:srgbClr val="ffffff"/>
                </a:solidFill>
              </a:uFill>
              <a:latin typeface="Arial"/>
            </a:endParaRPr>
          </a:p>
        </p:txBody>
      </p:sp>
      <p:sp>
        <p:nvSpPr>
          <p:cNvPr id="128" name="CustomShape 6"/>
          <p:cNvSpPr/>
          <p:nvPr/>
        </p:nvSpPr>
        <p:spPr>
          <a:xfrm>
            <a:off x="288000" y="2736000"/>
            <a:ext cx="718920" cy="214920"/>
          </a:xfrm>
          <a:custGeom>
            <a:avLst/>
            <a:gdLst/>
            <a:ahLst/>
            <a:rect l="l" t="t" r="r" b="b"/>
            <a:pathLst>
              <a:path w="2002" h="602">
                <a:moveTo>
                  <a:pt x="0" y="150"/>
                </a:moveTo>
                <a:lnTo>
                  <a:pt x="1500" y="150"/>
                </a:lnTo>
                <a:lnTo>
                  <a:pt x="1500" y="0"/>
                </a:lnTo>
                <a:lnTo>
                  <a:pt x="2001" y="300"/>
                </a:lnTo>
                <a:lnTo>
                  <a:pt x="1500" y="601"/>
                </a:lnTo>
                <a:lnTo>
                  <a:pt x="1500" y="450"/>
                </a:lnTo>
                <a:lnTo>
                  <a:pt x="0" y="450"/>
                </a:lnTo>
                <a:lnTo>
                  <a:pt x="0" y="150"/>
                </a:lnTo>
              </a:path>
            </a:pathLst>
          </a:custGeom>
          <a:solidFill>
            <a:srgbClr val="729fcf"/>
          </a:solidFill>
          <a:ln>
            <a:solidFill>
              <a:srgbClr val="3465a4"/>
            </a:solidFill>
          </a:ln>
        </p:spPr>
        <p:style>
          <a:lnRef idx="0"/>
          <a:fillRef idx="0"/>
          <a:effectRef idx="0"/>
          <a:fontRef idx="minor"/>
        </p:style>
      </p:sp>
      <p:sp>
        <p:nvSpPr>
          <p:cNvPr id="129" name="CustomShape 7"/>
          <p:cNvSpPr/>
          <p:nvPr/>
        </p:nvSpPr>
        <p:spPr>
          <a:xfrm>
            <a:off x="288000" y="4032000"/>
            <a:ext cx="718920" cy="214920"/>
          </a:xfrm>
          <a:custGeom>
            <a:avLst/>
            <a:gdLst/>
            <a:ahLst/>
            <a:rect l="l" t="t" r="r" b="b"/>
            <a:pathLst>
              <a:path w="2002" h="602">
                <a:moveTo>
                  <a:pt x="0" y="150"/>
                </a:moveTo>
                <a:lnTo>
                  <a:pt x="1500" y="150"/>
                </a:lnTo>
                <a:lnTo>
                  <a:pt x="1500" y="0"/>
                </a:lnTo>
                <a:lnTo>
                  <a:pt x="2001" y="300"/>
                </a:lnTo>
                <a:lnTo>
                  <a:pt x="1500" y="601"/>
                </a:lnTo>
                <a:lnTo>
                  <a:pt x="1500" y="450"/>
                </a:lnTo>
                <a:lnTo>
                  <a:pt x="0" y="450"/>
                </a:lnTo>
                <a:lnTo>
                  <a:pt x="0" y="150"/>
                </a:lnTo>
              </a:path>
            </a:pathLst>
          </a:custGeom>
          <a:solidFill>
            <a:srgbClr val="729fcf"/>
          </a:solidFill>
          <a:ln>
            <a:solidFill>
              <a:srgbClr val="3465a4"/>
            </a:solidFill>
          </a:ln>
        </p:spPr>
        <p:style>
          <a:lnRef idx="0"/>
          <a:fillRef idx="0"/>
          <a:effectRef idx="0"/>
          <a:fontRef idx="minor"/>
        </p:style>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0" name="Image 4" descr=""/>
          <p:cNvPicPr/>
          <p:nvPr/>
        </p:nvPicPr>
        <p:blipFill>
          <a:blip r:embed="rId1"/>
          <a:stretch/>
        </p:blipFill>
        <p:spPr>
          <a:xfrm>
            <a:off x="0" y="-360"/>
            <a:ext cx="10078920" cy="7558200"/>
          </a:xfrm>
          <a:prstGeom prst="rect">
            <a:avLst/>
          </a:prstGeom>
          <a:ln>
            <a:noFill/>
          </a:ln>
        </p:spPr>
      </p:pic>
      <p:sp>
        <p:nvSpPr>
          <p:cNvPr id="131" name="CustomShape 1"/>
          <p:cNvSpPr/>
          <p:nvPr/>
        </p:nvSpPr>
        <p:spPr>
          <a:xfrm>
            <a:off x="852480" y="360000"/>
            <a:ext cx="8088480" cy="136800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p>
            <a:pPr algn="ctr">
              <a:lnSpc>
                <a:spcPct val="100000"/>
              </a:lnSpc>
            </a:pPr>
            <a:r>
              <a:rPr b="0" lang="en-GB" sz="2800" spc="-1" strike="noStrike">
                <a:solidFill>
                  <a:srgbClr val="ffffff"/>
                </a:solidFill>
                <a:uFill>
                  <a:solidFill>
                    <a:srgbClr val="ffffff"/>
                  </a:solidFill>
                </a:uFill>
                <a:latin typeface="Arial"/>
                <a:ea typeface="WenQuanYi Zen Hei Sharp"/>
              </a:rPr>
              <a:t>Comparison between predicted cross section of pions and the simulation of reconstructed of response of pions in FCAL  </a:t>
            </a:r>
            <a:endParaRPr b="0" lang="en-GB" sz="1800" spc="-1" strike="noStrike">
              <a:solidFill>
                <a:srgbClr val="000000"/>
              </a:solidFill>
              <a:uFill>
                <a:solidFill>
                  <a:srgbClr val="ffffff"/>
                </a:solidFill>
              </a:uFill>
              <a:latin typeface="Arial"/>
            </a:endParaRPr>
          </a:p>
        </p:txBody>
      </p:sp>
      <p:pic>
        <p:nvPicPr>
          <p:cNvPr id="132" name="Image 2" descr=""/>
          <p:cNvPicPr/>
          <p:nvPr/>
        </p:nvPicPr>
        <p:blipFill>
          <a:blip r:embed="rId2"/>
          <a:stretch/>
        </p:blipFill>
        <p:spPr>
          <a:xfrm>
            <a:off x="1944000" y="1828800"/>
            <a:ext cx="6593760" cy="4243680"/>
          </a:xfrm>
          <a:prstGeom prst="rect">
            <a:avLst/>
          </a:prstGeom>
          <a:ln>
            <a:noFill/>
          </a:ln>
        </p:spPr>
      </p:pic>
      <p:sp>
        <p:nvSpPr>
          <p:cNvPr id="133" name="CustomShape 2"/>
          <p:cNvSpPr/>
          <p:nvPr/>
        </p:nvSpPr>
        <p:spPr>
          <a:xfrm>
            <a:off x="558000" y="6726600"/>
            <a:ext cx="8723880" cy="698040"/>
          </a:xfrm>
          <a:prstGeom prst="rect">
            <a:avLst/>
          </a:prstGeom>
          <a:noFill/>
          <a:ln>
            <a:noFill/>
          </a:ln>
        </p:spPr>
        <p:style>
          <a:lnRef idx="0"/>
          <a:fillRef idx="0"/>
          <a:effectRef idx="0"/>
          <a:fontRef idx="minor"/>
        </p:style>
      </p:sp>
      <p:sp>
        <p:nvSpPr>
          <p:cNvPr id="134" name="CustomShape 3"/>
          <p:cNvSpPr/>
          <p:nvPr/>
        </p:nvSpPr>
        <p:spPr>
          <a:xfrm>
            <a:off x="2016000" y="6192000"/>
            <a:ext cx="6353280" cy="69084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200" spc="-1" strike="noStrike">
                <a:solidFill>
                  <a:srgbClr val="000000"/>
                </a:solidFill>
                <a:uFill>
                  <a:solidFill>
                    <a:srgbClr val="ffffff"/>
                  </a:solidFill>
                </a:uFill>
                <a:latin typeface="OpenSymbol"/>
                <a:ea typeface="WenQuanYi Zen Hei Sharp"/>
              </a:rPr>
              <a:t> </a:t>
            </a:r>
            <a:r>
              <a:rPr b="0" lang="en-GB" sz="1200" spc="-1" strike="noStrike">
                <a:solidFill>
                  <a:srgbClr val="000000"/>
                </a:solidFill>
                <a:uFill>
                  <a:solidFill>
                    <a:srgbClr val="ffffff"/>
                  </a:solidFill>
                </a:uFill>
                <a:latin typeface="OpenSymbol"/>
                <a:ea typeface="WenQuanYi Zen Hei Sharp"/>
              </a:rPr>
              <a:t>γγ</a:t>
            </a:r>
            <a:r>
              <a:rPr b="0" lang="en-GB" sz="1200" spc="-1" strike="noStrike">
                <a:solidFill>
                  <a:srgbClr val="000000"/>
                </a:solidFill>
                <a:uFill>
                  <a:solidFill>
                    <a:srgbClr val="ffffff"/>
                  </a:solidFill>
                </a:uFill>
                <a:latin typeface="Arial"/>
                <a:ea typeface="WenQuanYi Zen Hei Sharp"/>
              </a:rPr>
              <a:t>→π</a:t>
            </a:r>
            <a:r>
              <a:rPr b="0" lang="en-GB" sz="1200" spc="-1" strike="noStrike" baseline="33000">
                <a:solidFill>
                  <a:srgbClr val="000000"/>
                </a:solidFill>
                <a:uFill>
                  <a:solidFill>
                    <a:srgbClr val="ffffff"/>
                  </a:solidFill>
                </a:uFill>
                <a:latin typeface="Arial"/>
                <a:ea typeface="WenQuanYi Zen Hei Sharp"/>
              </a:rPr>
              <a:t>+</a:t>
            </a:r>
            <a:r>
              <a:rPr b="0" lang="en-GB" sz="1200" spc="-1" strike="noStrike">
                <a:solidFill>
                  <a:srgbClr val="000000"/>
                </a:solidFill>
                <a:uFill>
                  <a:solidFill>
                    <a:srgbClr val="ffffff"/>
                  </a:solidFill>
                </a:uFill>
                <a:latin typeface="Arial"/>
                <a:ea typeface="WenQuanYi Zen Hei Sharp"/>
              </a:rPr>
              <a:t>π</a:t>
            </a:r>
            <a:r>
              <a:rPr b="0" lang="en-GB" sz="1200" spc="-1" strike="noStrike" baseline="33000">
                <a:solidFill>
                  <a:srgbClr val="000000"/>
                </a:solidFill>
                <a:uFill>
                  <a:solidFill>
                    <a:srgbClr val="ffffff"/>
                  </a:solidFill>
                </a:uFill>
                <a:latin typeface="Arial"/>
                <a:ea typeface="WenQuanYi Zen Hei Sharp"/>
              </a:rPr>
              <a:t>−</a:t>
            </a:r>
            <a:r>
              <a:rPr b="0" lang="en-GB" sz="1200" spc="-1" strike="noStrike">
                <a:solidFill>
                  <a:srgbClr val="000000"/>
                </a:solidFill>
                <a:uFill>
                  <a:solidFill>
                    <a:srgbClr val="ffffff"/>
                  </a:solidFill>
                </a:uFill>
                <a:latin typeface="Arial"/>
                <a:ea typeface="WenQuanYi Zen Hei Sharp"/>
              </a:rPr>
              <a:t> cross sections. Red curve: Born approx. (no polarizability effect);</a:t>
            </a:r>
            <a:endParaRPr b="0" lang="en-GB" sz="1800" spc="-1" strike="noStrike">
              <a:solidFill>
                <a:srgbClr val="000000"/>
              </a:solidFill>
              <a:uFill>
                <a:solidFill>
                  <a:srgbClr val="ffffff"/>
                </a:solidFill>
              </a:uFill>
              <a:latin typeface="Arial"/>
            </a:endParaRPr>
          </a:p>
          <a:p>
            <a:pPr algn="ctr">
              <a:lnSpc>
                <a:spcPct val="100000"/>
              </a:lnSpc>
            </a:pPr>
            <a:r>
              <a:rPr b="0" lang="en-GB" sz="1200" spc="-1" strike="noStrike">
                <a:solidFill>
                  <a:srgbClr val="000000"/>
                </a:solidFill>
                <a:uFill>
                  <a:solidFill>
                    <a:srgbClr val="ffffff"/>
                  </a:solidFill>
                </a:uFill>
                <a:latin typeface="Arial"/>
                <a:ea typeface="WenQuanYi Zen Hei Sharp"/>
              </a:rPr>
              <a:t>black solid: unsubtracted DR calculation with α</a:t>
            </a:r>
            <a:r>
              <a:rPr b="0" lang="en-GB" sz="1200" spc="-1" strike="noStrike" baseline="-33000">
                <a:solidFill>
                  <a:srgbClr val="000000"/>
                </a:solidFill>
                <a:uFill>
                  <a:solidFill>
                    <a:srgbClr val="ffffff"/>
                  </a:solidFill>
                </a:uFill>
                <a:latin typeface="Arial"/>
                <a:ea typeface="WenQuanYi Zen Hei Sharp"/>
              </a:rPr>
              <a:t>π</a:t>
            </a:r>
            <a:r>
              <a:rPr b="0" lang="en-GB" sz="1200" spc="-1" strike="noStrike">
                <a:solidFill>
                  <a:srgbClr val="000000"/>
                </a:solidFill>
                <a:uFill>
                  <a:solidFill>
                    <a:srgbClr val="ffffff"/>
                  </a:solidFill>
                </a:uFill>
                <a:latin typeface="Arial"/>
                <a:ea typeface="WenQuanYi Zen Hei Sharp"/>
              </a:rPr>
              <a:t>−β</a:t>
            </a:r>
            <a:r>
              <a:rPr b="0" lang="en-GB" sz="1200" spc="-1" strike="noStrike" baseline="-33000">
                <a:solidFill>
                  <a:srgbClr val="000000"/>
                </a:solidFill>
                <a:uFill>
                  <a:solidFill>
                    <a:srgbClr val="ffffff"/>
                  </a:solidFill>
                </a:uFill>
                <a:latin typeface="Arial"/>
                <a:ea typeface="WenQuanYi Zen Hei Sharp"/>
              </a:rPr>
              <a:t>π</a:t>
            </a:r>
            <a:r>
              <a:rPr b="0" lang="en-GB" sz="1200" spc="-1" strike="noStrike">
                <a:solidFill>
                  <a:srgbClr val="000000"/>
                </a:solidFill>
                <a:uFill>
                  <a:solidFill>
                    <a:srgbClr val="ffffff"/>
                  </a:solidFill>
                </a:uFill>
                <a:latin typeface="Arial"/>
                <a:ea typeface="WenQuanYi Zen Hei Sharp"/>
              </a:rPr>
              <a:t> = 5.7; dashed: subtracted DR with</a:t>
            </a:r>
            <a:endParaRPr b="0" lang="en-GB" sz="1800" spc="-1" strike="noStrike">
              <a:solidFill>
                <a:srgbClr val="000000"/>
              </a:solidFill>
              <a:uFill>
                <a:solidFill>
                  <a:srgbClr val="ffffff"/>
                </a:solidFill>
              </a:uFill>
              <a:latin typeface="Arial"/>
            </a:endParaRPr>
          </a:p>
          <a:p>
            <a:pPr algn="ctr">
              <a:lnSpc>
                <a:spcPct val="100000"/>
              </a:lnSpc>
            </a:pPr>
            <a:r>
              <a:rPr b="0" lang="en-GB" sz="1200" spc="-1" strike="noStrike">
                <a:solidFill>
                  <a:srgbClr val="000000"/>
                </a:solidFill>
                <a:uFill>
                  <a:solidFill>
                    <a:srgbClr val="ffffff"/>
                  </a:solidFill>
                </a:uFill>
                <a:latin typeface="Arial"/>
                <a:ea typeface="WenQuanYi Zen Hei Sharp"/>
              </a:rPr>
              <a:t>α</a:t>
            </a:r>
            <a:r>
              <a:rPr b="0" lang="en-GB" sz="1200" spc="-1" strike="noStrike" baseline="-33000">
                <a:solidFill>
                  <a:srgbClr val="000000"/>
                </a:solidFill>
                <a:uFill>
                  <a:solidFill>
                    <a:srgbClr val="ffffff"/>
                  </a:solidFill>
                </a:uFill>
                <a:latin typeface="Arial"/>
                <a:ea typeface="WenQuanYi Zen Hei Sharp"/>
              </a:rPr>
              <a:t>π</a:t>
            </a:r>
            <a:r>
              <a:rPr b="0" lang="en-GB" sz="1200" spc="-1" strike="noStrike">
                <a:solidFill>
                  <a:srgbClr val="000000"/>
                </a:solidFill>
                <a:uFill>
                  <a:solidFill>
                    <a:srgbClr val="ffffff"/>
                  </a:solidFill>
                </a:uFill>
                <a:latin typeface="Arial"/>
                <a:ea typeface="WenQuanYi Zen Hei Sharp"/>
              </a:rPr>
              <a:t>−β</a:t>
            </a:r>
            <a:r>
              <a:rPr b="0" lang="en-GB" sz="1200" spc="-1" strike="noStrike" baseline="-33000">
                <a:solidFill>
                  <a:srgbClr val="000000"/>
                </a:solidFill>
                <a:uFill>
                  <a:solidFill>
                    <a:srgbClr val="ffffff"/>
                  </a:solidFill>
                </a:uFill>
                <a:latin typeface="Arial"/>
                <a:ea typeface="WenQuanYi Zen Hei Sharp"/>
              </a:rPr>
              <a:t>π</a:t>
            </a:r>
            <a:r>
              <a:rPr b="0" lang="en-GB" sz="1200" spc="-1" strike="noStrike">
                <a:solidFill>
                  <a:srgbClr val="000000"/>
                </a:solidFill>
                <a:uFill>
                  <a:solidFill>
                    <a:srgbClr val="ffffff"/>
                  </a:solidFill>
                </a:uFill>
                <a:latin typeface="Arial"/>
                <a:ea typeface="WenQuanYi Zen Hei Sharp"/>
              </a:rPr>
              <a:t> = 5.7; dotted: subtracted DR with α π − β π = 13.0. Data points are from MARK-II</a:t>
            </a:r>
            <a:endParaRPr b="0" lang="en-GB"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TextShape 1"/>
          <p:cNvSpPr txBox="1"/>
          <p:nvPr/>
        </p:nvSpPr>
        <p:spPr>
          <a:xfrm>
            <a:off x="0" y="0"/>
            <a:ext cx="10243080" cy="7681320"/>
          </a:xfrm>
          <a:prstGeom prst="rect">
            <a:avLst/>
          </a:prstGeom>
          <a:blipFill>
            <a:blip r:embed="rId1"/>
            <a:stretch>
              <a:fillRect/>
            </a:stretch>
          </a:blipFill>
          <a:ln>
            <a:noFill/>
          </a:ln>
        </p:spPr>
        <p:txBody>
          <a:bodyPr lIns="90000" rIns="90000" tIns="45000" bIns="45000"/>
          <a:p>
            <a:r>
              <a:rPr b="0" lang="en-GB" sz="1800" spc="-1" strike="noStrike">
                <a:solidFill>
                  <a:srgbClr val="000000"/>
                </a:solidFill>
                <a:uFill>
                  <a:solidFill>
                    <a:srgbClr val="ffffff"/>
                  </a:solidFill>
                </a:uFill>
                <a:latin typeface="Arial"/>
              </a:rPr>
              <a:t>	</a:t>
            </a:r>
            <a:r>
              <a:rPr b="0" lang="en-GB" sz="1800" spc="-1" strike="noStrike">
                <a:solidFill>
                  <a:srgbClr val="000000"/>
                </a:solidFill>
                <a:uFill>
                  <a:solidFill>
                    <a:srgbClr val="ffffff"/>
                  </a:solidFill>
                </a:uFill>
                <a:latin typeface="Arial"/>
              </a:rPr>
              <a:t>	</a:t>
            </a:r>
            <a:r>
              <a:rPr b="0" lang="en-GB" sz="1800" spc="-1" strike="noStrike">
                <a:solidFill>
                  <a:srgbClr val="000000"/>
                </a:solidFill>
                <a:uFill>
                  <a:solidFill>
                    <a:srgbClr val="ffffff"/>
                  </a:solidFill>
                </a:uFill>
                <a:latin typeface="Arial"/>
              </a:rPr>
              <a:t>	</a:t>
            </a:r>
            <a:r>
              <a:rPr b="0" lang="en-GB" sz="1800" spc="-1" strike="noStrike">
                <a:solidFill>
                  <a:srgbClr val="000000"/>
                </a:solidFill>
                <a:uFill>
                  <a:solidFill>
                    <a:srgbClr val="ffffff"/>
                  </a:solidFill>
                </a:uFill>
                <a:latin typeface="Arial"/>
              </a:rPr>
              <a:t>	</a:t>
            </a:r>
            <a:r>
              <a:rPr b="0" lang="en-GB" sz="1800" spc="-1" strike="noStrike">
                <a:solidFill>
                  <a:srgbClr val="000000"/>
                </a:solidFill>
                <a:uFill>
                  <a:solidFill>
                    <a:srgbClr val="ffffff"/>
                  </a:solidFill>
                </a:uFill>
                <a:latin typeface="Arial"/>
              </a:rPr>
              <a:t>	</a:t>
            </a:r>
            <a:r>
              <a:rPr b="0" lang="en-GB" sz="1800" spc="-1" strike="noStrike">
                <a:solidFill>
                  <a:srgbClr val="000000"/>
                </a:solidFill>
                <a:uFill>
                  <a:solidFill>
                    <a:srgbClr val="ffffff"/>
                  </a:solidFill>
                </a:uFill>
                <a:latin typeface="Arial"/>
              </a:rPr>
              <a:t>FOWARD  ELECTROMAGNETIC  CALORIMETER (FCAL)</a:t>
            </a:r>
            <a:endParaRPr b="0" lang="en-GB" sz="1800" spc="-1" strike="noStrike">
              <a:solidFill>
                <a:srgbClr val="000000"/>
              </a:solidFill>
              <a:uFill>
                <a:solidFill>
                  <a:srgbClr val="ffffff"/>
                </a:solidFill>
              </a:uFill>
              <a:latin typeface="Arial"/>
            </a:endParaRPr>
          </a:p>
        </p:txBody>
      </p:sp>
      <p:pic>
        <p:nvPicPr>
          <p:cNvPr id="136" name="" descr=""/>
          <p:cNvPicPr/>
          <p:nvPr/>
        </p:nvPicPr>
        <p:blipFill>
          <a:blip r:embed="rId2"/>
          <a:stretch/>
        </p:blipFill>
        <p:spPr>
          <a:xfrm>
            <a:off x="936000" y="703800"/>
            <a:ext cx="8568000" cy="64173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7" name="Image 3" descr=""/>
          <p:cNvPicPr/>
          <p:nvPr/>
        </p:nvPicPr>
        <p:blipFill>
          <a:blip r:embed="rId1"/>
          <a:stretch/>
        </p:blipFill>
        <p:spPr>
          <a:xfrm>
            <a:off x="0" y="-360"/>
            <a:ext cx="10078920" cy="7558200"/>
          </a:xfrm>
          <a:prstGeom prst="rect">
            <a:avLst/>
          </a:prstGeom>
          <a:ln>
            <a:noFill/>
          </a:ln>
        </p:spPr>
      </p:pic>
      <p:sp>
        <p:nvSpPr>
          <p:cNvPr id="138" name="CustomShape 1"/>
          <p:cNvSpPr/>
          <p:nvPr/>
        </p:nvSpPr>
        <p:spPr>
          <a:xfrm>
            <a:off x="864000" y="144000"/>
            <a:ext cx="8154360" cy="819720"/>
          </a:xfrm>
          <a:prstGeom prst="rect">
            <a:avLst/>
          </a:prstGeom>
          <a:ln>
            <a:round/>
          </a:ln>
          <a:effectLst>
            <a:outerShdw blurRad="40000" dir="5400000" dist="2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WenQuanYi Zen Hei Sharp"/>
              </a:rPr>
              <a:t>  </a:t>
            </a:r>
            <a:r>
              <a:rPr b="0" lang="en-GB" sz="2400" spc="-1" strike="noStrike">
                <a:solidFill>
                  <a:srgbClr val="ffffff"/>
                </a:solidFill>
                <a:uFill>
                  <a:solidFill>
                    <a:srgbClr val="ffffff"/>
                  </a:solidFill>
                </a:uFill>
                <a:latin typeface="Arial"/>
                <a:ea typeface="WenQuanYi Zen Hei Sharp"/>
              </a:rPr>
              <a:t>EXPERIMENTATION AND ANALYSE: RESPONSE OF </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ffffff"/>
                </a:solidFill>
                <a:uFill>
                  <a:solidFill>
                    <a:srgbClr val="ffffff"/>
                  </a:solidFill>
                </a:uFill>
                <a:latin typeface="Arial"/>
                <a:ea typeface="WenQuanYi Zen Hei Sharp"/>
              </a:rPr>
              <a:t>HADRONS IN FCAL   </a:t>
            </a:r>
            <a:endParaRPr b="0" lang="en-GB" sz="1800" spc="-1" strike="noStrike">
              <a:solidFill>
                <a:srgbClr val="000000"/>
              </a:solidFill>
              <a:uFill>
                <a:solidFill>
                  <a:srgbClr val="ffffff"/>
                </a:solidFill>
              </a:uFill>
              <a:latin typeface="Arial"/>
            </a:endParaRPr>
          </a:p>
        </p:txBody>
      </p:sp>
      <p:pic>
        <p:nvPicPr>
          <p:cNvPr id="139" name="Image 2" descr=""/>
          <p:cNvPicPr/>
          <p:nvPr/>
        </p:nvPicPr>
        <p:blipFill>
          <a:blip r:embed="rId2"/>
          <a:stretch/>
        </p:blipFill>
        <p:spPr>
          <a:xfrm>
            <a:off x="1266120" y="1189440"/>
            <a:ext cx="7628040" cy="58651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1088</TotalTime>
  <Application>LibreOffice/5.0.6.2$Linux_X86_64 LibreOffice_project/00$Build-2</Application>
  <Paragraphs>85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2017-07-24T22:37:01Z</dcterms:created>
  <dc:creator>EBODE Fabien</dc:creator>
  <dc:language>en-GB</dc:language>
  <cp:lastModifiedBy>EBODE Fabien</cp:lastModifiedBy>
  <dcterms:modified xsi:type="dcterms:W3CDTF">2017-07-27T16:25:35Z</dcterms:modified>
  <cp:revision>57</cp:revision>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17</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