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  <p:sldId id="260" r:id="rId7"/>
    <p:sldId id="261" r:id="rId8"/>
    <p:sldId id="262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9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2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2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0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5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7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1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0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8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9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8276D-8FF4-428C-A4DB-1C3C01E55B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7340-87DB-43D0-B7DA-752CFAD9D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2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Trigger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Dmitry Romanov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4" y="0"/>
            <a:ext cx="112404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5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20" y="0"/>
            <a:ext cx="112404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70" y="0"/>
            <a:ext cx="112404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457200"/>
            <a:ext cx="213360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Run Control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14600" y="2057400"/>
            <a:ext cx="1066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Super-visor</a:t>
            </a:r>
          </a:p>
        </p:txBody>
      </p:sp>
      <p:sp>
        <p:nvSpPr>
          <p:cNvPr id="9" name="Oval 8"/>
          <p:cNvSpPr/>
          <p:nvPr/>
        </p:nvSpPr>
        <p:spPr>
          <a:xfrm>
            <a:off x="1828800" y="4191000"/>
            <a:ext cx="990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Agent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7346" y="5345668"/>
            <a:ext cx="11820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CODA ROC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2591197" y="1523603"/>
            <a:ext cx="762000" cy="794"/>
          </a:xfrm>
          <a:prstGeom prst="straightConnector1">
            <a:avLst/>
          </a:prstGeom>
          <a:ln w="38100">
            <a:solidFill>
              <a:srgbClr val="190DB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095500" y="32385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2933700" y="33147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96001" y="152401"/>
            <a:ext cx="1828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A50021"/>
                </a:solidFill>
              </a:rPr>
              <a:t>Write Configuration</a:t>
            </a:r>
          </a:p>
          <a:p>
            <a:r>
              <a:rPr lang="en-US" sz="1600" dirty="0">
                <a:solidFill>
                  <a:srgbClr val="A50021"/>
                </a:solidFill>
              </a:rPr>
              <a:t>   tag – run number</a:t>
            </a:r>
            <a:endParaRPr lang="en-US" sz="1600" dirty="0">
              <a:solidFill>
                <a:srgbClr val="A5002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991600" y="457201"/>
            <a:ext cx="1268296" cy="646331"/>
          </a:xfrm>
          <a:prstGeom prst="rect">
            <a:avLst/>
          </a:prstGeom>
          <a:solidFill>
            <a:srgbClr val="22D4E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Config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DB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 flipV="1">
            <a:off x="4648200" y="2895600"/>
            <a:ext cx="3276600" cy="2362200"/>
          </a:xfrm>
          <a:prstGeom prst="straightConnector1">
            <a:avLst/>
          </a:prstGeom>
          <a:ln w="38100">
            <a:solidFill>
              <a:srgbClr val="190DB3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5486400" y="762000"/>
            <a:ext cx="3352800" cy="0"/>
          </a:xfrm>
          <a:prstGeom prst="straightConnector1">
            <a:avLst/>
          </a:prstGeom>
          <a:ln w="4445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5400000">
            <a:off x="3467100" y="4991100"/>
            <a:ext cx="534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3313746" y="5345668"/>
            <a:ext cx="11820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CODA ROC</a:t>
            </a:r>
            <a:endParaRPr lang="en-US" dirty="0"/>
          </a:p>
        </p:txBody>
      </p:sp>
      <p:sp>
        <p:nvSpPr>
          <p:cNvPr id="135" name="Oval 134"/>
          <p:cNvSpPr/>
          <p:nvPr/>
        </p:nvSpPr>
        <p:spPr>
          <a:xfrm>
            <a:off x="3200400" y="4191000"/>
            <a:ext cx="990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Agent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5400000">
            <a:off x="2094706" y="4991100"/>
            <a:ext cx="534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2849880" y="5423356"/>
            <a:ext cx="426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Times New Roman" pitchFamily="18" charset="0"/>
                <a:cs typeface="Times New Roman" pitchFamily="18" charset="0"/>
                <a:sym typeface="Symbol"/>
              </a:rPr>
              <a:t>    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819400" y="4343400"/>
            <a:ext cx="426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Times New Roman" pitchFamily="18" charset="0"/>
                <a:cs typeface="Times New Roman" pitchFamily="18" charset="0"/>
                <a:sym typeface="Symbol"/>
              </a:rPr>
              <a:t>    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38600" y="1375828"/>
            <a:ext cx="3352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Hardware Configuration (COOL )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FCAL_N6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   FCAL_S6</a:t>
            </a:r>
          </a:p>
          <a:p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81400" y="297180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Configuration Name</a:t>
            </a:r>
            <a:br>
              <a:rPr lang="en-US" dirty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(path to configuration files)</a:t>
            </a:r>
            <a:endParaRPr lang="en-US" dirty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477001" y="3962400"/>
            <a:ext cx="1674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90DB3"/>
                </a:solidFill>
              </a:rPr>
              <a:t> Read </a:t>
            </a:r>
            <a:r>
              <a:rPr lang="en-US" dirty="0" err="1">
                <a:solidFill>
                  <a:srgbClr val="190DB3"/>
                </a:solidFill>
              </a:rPr>
              <a:t>config</a:t>
            </a:r>
            <a:r>
              <a:rPr lang="en-US" dirty="0">
                <a:solidFill>
                  <a:srgbClr val="190DB3"/>
                </a:solidFill>
              </a:rPr>
              <a:t> file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91400" y="1342072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Run Configuration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(new requested feature 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implemented in coda 3.01)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fcal_pulser_ti.cnf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fcal_led_ti.cnf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86400" y="762000"/>
            <a:ext cx="2989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A50021"/>
                </a:solidFill>
              </a:rPr>
              <a:t>Copy </a:t>
            </a:r>
            <a:r>
              <a:rPr lang="en-US" sz="1600" dirty="0" err="1">
                <a:solidFill>
                  <a:srgbClr val="A50021"/>
                </a:solidFill>
              </a:rPr>
              <a:t>config</a:t>
            </a:r>
            <a:r>
              <a:rPr lang="en-US" sz="1600" dirty="0">
                <a:solidFill>
                  <a:srgbClr val="A50021"/>
                </a:solidFill>
              </a:rPr>
              <a:t> files, add run number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895601" y="6459380"/>
            <a:ext cx="75600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3333FF"/>
                </a:solidFill>
              </a:rPr>
              <a:t>            </a:t>
            </a:r>
            <a:r>
              <a:rPr lang="en-US" sz="1000" b="1" dirty="0">
                <a:solidFill>
                  <a:srgbClr val="3333FF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5/17</a:t>
            </a:r>
            <a:endParaRPr lang="de-DE" sz="10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7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362200" y="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</a:rPr>
              <a:t>Configuration  File  Examples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533401"/>
            <a:ext cx="723900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/>
              <a:t># fadc250 </a:t>
            </a:r>
            <a:r>
              <a:rPr lang="en-US" sz="900" b="1" dirty="0" err="1"/>
              <a:t>config</a:t>
            </a:r>
            <a:r>
              <a:rPr lang="en-US" sz="900" b="1" dirty="0"/>
              <a:t> file - example</a:t>
            </a:r>
            <a:br>
              <a:rPr lang="en-US" sz="900" b="1" dirty="0"/>
            </a:br>
            <a:r>
              <a:rPr lang="en-US" sz="900" b="1" dirty="0"/>
              <a:t>#</a:t>
            </a:r>
            <a:br>
              <a:rPr lang="en-US" sz="900" b="1" dirty="0"/>
            </a:br>
            <a:r>
              <a:rPr lang="en-US" sz="900" b="1" dirty="0"/>
              <a:t># this file contains settings for</a:t>
            </a:r>
            <a:br>
              <a:rPr lang="en-US" sz="900" b="1" dirty="0"/>
            </a:br>
            <a:r>
              <a:rPr lang="en-US" sz="900" b="1" dirty="0"/>
              <a:t># fADC250 - JLAB VXS Flash ADC 12-bit 250 </a:t>
            </a:r>
            <a:r>
              <a:rPr lang="en-US" sz="900" b="1" dirty="0" err="1"/>
              <a:t>Msps</a:t>
            </a:r>
            <a:r>
              <a:rPr lang="en-US" sz="900" b="1" dirty="0"/>
              <a:t> 16 </a:t>
            </a:r>
            <a:r>
              <a:rPr lang="en-US" sz="900" b="1" dirty="0" err="1"/>
              <a:t>ch</a:t>
            </a: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>#</a:t>
            </a:r>
            <a:br>
              <a:rPr lang="en-US" sz="900" b="1" dirty="0"/>
            </a:br>
            <a:r>
              <a:rPr lang="en-US" sz="900" b="1" dirty="0"/>
              <a:t># ~~~~~~~</a:t>
            </a:r>
            <a:br>
              <a:rPr lang="en-US" sz="900" b="1" dirty="0"/>
            </a:br>
            <a:r>
              <a:rPr lang="en-US" sz="900" b="1" dirty="0"/>
              <a:t># CRATE             rocbcal1   &lt;- ROC name, crate name, usually IP name</a:t>
            </a:r>
            <a:br>
              <a:rPr lang="en-US" sz="900" b="1" dirty="0"/>
            </a:br>
            <a:r>
              <a:rPr lang="en-US" sz="900" b="1" dirty="0"/>
              <a:t># FADC250_ALLSLOTS             &lt;- just keyword - all settings after this line will be implemented</a:t>
            </a:r>
            <a:br>
              <a:rPr lang="en-US" sz="900" b="1" dirty="0"/>
            </a:br>
            <a:r>
              <a:rPr lang="en-US" sz="900" b="1" dirty="0"/>
              <a:t>#                                                for all slots, till FADC250_SLOTS will be met</a:t>
            </a:r>
            <a:br>
              <a:rPr lang="en-US" sz="900" b="1" dirty="0"/>
            </a:br>
            <a:r>
              <a:rPr lang="en-US" sz="900" b="1" dirty="0"/>
              <a:t># FADC250_SLOTS     3  8  15   &lt;- </a:t>
            </a:r>
            <a:r>
              <a:rPr lang="en-US" sz="900" b="1" dirty="0" err="1"/>
              <a:t>slot_numbers</a:t>
            </a:r>
            <a:r>
              <a:rPr lang="en-US" sz="900" b="1" dirty="0"/>
              <a:t> - in which next settings will be implemented</a:t>
            </a:r>
            <a:br>
              <a:rPr lang="en-US" sz="900" b="1" dirty="0"/>
            </a:br>
            <a:r>
              <a:rPr lang="en-US" sz="900" b="1" dirty="0"/>
              <a:t>#                                                till file ends or next FADC250_SLOTS will be met</a:t>
            </a:r>
            <a:br>
              <a:rPr lang="en-US" sz="900" b="1" dirty="0"/>
            </a:br>
            <a:r>
              <a:rPr lang="en-US" sz="900" b="1" dirty="0"/>
              <a:t>#</a:t>
            </a:r>
            <a:br>
              <a:rPr lang="en-US" sz="900" b="1" dirty="0"/>
            </a:br>
            <a:r>
              <a:rPr lang="en-US" sz="900" b="1" dirty="0"/>
              <a:t># FADC250_F_REV     0x0216     &lt;- firmware revision  (0x0 Bits:7-0)</a:t>
            </a:r>
            <a:br>
              <a:rPr lang="en-US" sz="900" b="1" dirty="0"/>
            </a:br>
            <a:r>
              <a:rPr lang="en-US" sz="900" b="1" dirty="0"/>
              <a:t># FADC250_B_REV     0x0908     &lt;- board revision     (0x0 Bits:15-8)</a:t>
            </a:r>
            <a:br>
              <a:rPr lang="en-US" sz="900" b="1" dirty="0"/>
            </a:br>
            <a:r>
              <a:rPr lang="en-US" sz="900" b="1" dirty="0"/>
              <a:t># FADC250_ID        0xfadc     &lt;- board type         (0x0 Bits:31-16)</a:t>
            </a:r>
            <a:br>
              <a:rPr lang="en-US" sz="900" b="1" dirty="0"/>
            </a:br>
            <a:r>
              <a:rPr lang="en-US" sz="900" b="1" dirty="0"/>
              <a:t>#</a:t>
            </a:r>
            <a:br>
              <a:rPr lang="en-US" sz="900" b="1" dirty="0"/>
            </a:br>
            <a:r>
              <a:rPr lang="en-US" sz="900" b="1" dirty="0"/>
              <a:t># FADC250_MODE      1   &lt;- process mode: 1-4  (0x10C Bits:2-0)</a:t>
            </a:r>
            <a:br>
              <a:rPr lang="en-US" sz="900" b="1" dirty="0"/>
            </a:br>
            <a:r>
              <a:rPr lang="en-US" sz="900" b="1" dirty="0"/>
              <a:t># FADC250_W_OFFSET  50  &lt;- number of sample back from trigger point. (0x120)</a:t>
            </a:r>
            <a:br>
              <a:rPr lang="en-US" sz="900" b="1" dirty="0"/>
            </a:br>
            <a:r>
              <a:rPr lang="en-US" sz="900" b="1" dirty="0"/>
              <a:t>#                            (in Manual it is  PL=</a:t>
            </a:r>
            <a:r>
              <a:rPr lang="en-US" sz="900" b="1" dirty="0" err="1"/>
              <a:t>Trigger_Window</a:t>
            </a:r>
            <a:r>
              <a:rPr lang="en-US" sz="900" b="1" dirty="0"/>
              <a:t>(ns) * 250MHz)</a:t>
            </a:r>
            <a:br>
              <a:rPr lang="en-US" sz="900" b="1" dirty="0"/>
            </a:br>
            <a:r>
              <a:rPr lang="en-US" sz="900" b="1" dirty="0"/>
              <a:t># FADC250_W_WIDTH   49  &lt;- number of ADC sample to include in trigger window. (0x11C)</a:t>
            </a:r>
            <a:br>
              <a:rPr lang="en-US" sz="900" b="1" dirty="0"/>
            </a:br>
            <a:r>
              <a:rPr lang="en-US" sz="900" b="1" dirty="0"/>
              <a:t>#                            (in M:  PTW=</a:t>
            </a:r>
            <a:r>
              <a:rPr lang="en-US" sz="900" b="1" dirty="0" err="1"/>
              <a:t>Trigger_Window</a:t>
            </a:r>
            <a:r>
              <a:rPr lang="en-US" sz="900" b="1" dirty="0"/>
              <a:t>(ns) * 250MHz, minimum is 6)</a:t>
            </a:r>
            <a:br>
              <a:rPr lang="en-US" sz="900" b="1" dirty="0"/>
            </a:br>
            <a:r>
              <a:rPr lang="en-US" sz="900" b="1" dirty="0"/>
              <a:t># FADC250_NSB       3   &lt;- number of sample before trigger point to include in data processing. (0x124)</a:t>
            </a:r>
            <a:br>
              <a:rPr lang="en-US" sz="900" b="1" dirty="0"/>
            </a:br>
            <a:r>
              <a:rPr lang="en-US" sz="900" b="1" dirty="0"/>
              <a:t>#                            This include the trigger Point. (minimum is 2 in all mode)</a:t>
            </a:r>
            <a:br>
              <a:rPr lang="en-US" sz="900" b="1" dirty="0"/>
            </a:br>
            <a:r>
              <a:rPr lang="en-US" sz="900" b="1" dirty="0"/>
              <a:t># FADC250_NSA       6   &lt;- number of sample after trigger point to include in data processing. (0x128)</a:t>
            </a:r>
            <a:br>
              <a:rPr lang="en-US" sz="900" b="1" dirty="0"/>
            </a:br>
            <a:r>
              <a:rPr lang="en-US" sz="900" b="1" dirty="0"/>
              <a:t>#                            Minimum is (6 in mode 2) and ( 3 in mode 0 and 1).</a:t>
            </a:r>
            <a:br>
              <a:rPr lang="en-US" sz="900" b="1" dirty="0"/>
            </a:br>
            <a:r>
              <a:rPr lang="en-US" sz="900" b="1" dirty="0"/>
              <a:t>#                            Number of sample report is 1 more for odd and 2 more for even NSA number.</a:t>
            </a:r>
            <a:br>
              <a:rPr lang="en-US" sz="900" b="1" dirty="0"/>
            </a:br>
            <a:r>
              <a:rPr lang="en-US" sz="900" b="1" dirty="0"/>
              <a:t># FADC250_NPEAK     1   &lt;- number of Pulses in Mode 2 and 3.  (0x10C Bits:6-5)</a:t>
            </a:r>
            <a:br>
              <a:rPr lang="en-US" sz="900" b="1" dirty="0"/>
            </a:br>
            <a:r>
              <a:rPr lang="en-US" sz="900" b="1" dirty="0"/>
              <a:t>#</a:t>
            </a:r>
            <a:br>
              <a:rPr lang="en-US" sz="900" b="1" dirty="0"/>
            </a:br>
            <a:r>
              <a:rPr lang="en-US" sz="900" b="1" dirty="0"/>
              <a:t>#                   0  1  2  3  4  5  6  7  8  9 10 11 12 13 14 15 - channels ##</a:t>
            </a:r>
            <a:br>
              <a:rPr lang="en-US" sz="900" b="1" dirty="0"/>
            </a:br>
            <a:r>
              <a:rPr lang="en-US" sz="900" b="1" dirty="0"/>
              <a:t># FADC250_ADC_MASK  1  0  1  0  1  0  1  0  1  0  1  0  1  0  1  0   &lt;- channel enable mask (0x110)</a:t>
            </a:r>
            <a:br>
              <a:rPr lang="en-US" sz="900" b="1" dirty="0"/>
            </a:br>
            <a:r>
              <a:rPr lang="en-US" sz="900" b="1" dirty="0"/>
              <a:t># FADC250_TRG_MASK  1  1  1  1  1  1  1  1  1  1  1  1  1  1  1  1   &lt;- trigger enable mask </a:t>
            </a:r>
            <a:br>
              <a:rPr lang="en-US" sz="900" b="1" dirty="0"/>
            </a:br>
            <a:r>
              <a:rPr lang="en-US" sz="900" b="1" dirty="0"/>
              <a:t>#                                                (channel includes in global trigger, if bit set to 1)</a:t>
            </a:r>
            <a:br>
              <a:rPr lang="en-US" sz="900" b="1" dirty="0"/>
            </a:br>
            <a:r>
              <a:rPr lang="en-US" sz="900" b="1" dirty="0"/>
              <a:t># FADC250_TET       110        &lt;- board Trigger Energy Threshold (TET), same for all 16 channels</a:t>
            </a:r>
            <a:br>
              <a:rPr lang="en-US" sz="900" b="1" dirty="0"/>
            </a:br>
            <a:r>
              <a:rPr lang="en-US" sz="900" b="1" dirty="0"/>
              <a:t># FADC250_CH_TET    0    110   &lt;- channel# and </a:t>
            </a:r>
            <a:r>
              <a:rPr lang="en-US" sz="900" b="1" dirty="0" err="1"/>
              <a:t>TET_value</a:t>
            </a:r>
            <a:r>
              <a:rPr lang="en-US" sz="900" b="1" dirty="0"/>
              <a:t> for this channel</a:t>
            </a:r>
            <a:br>
              <a:rPr lang="en-US" sz="900" b="1" dirty="0"/>
            </a:br>
            <a:r>
              <a:rPr lang="en-US" sz="900" b="1" dirty="0"/>
              <a:t># FADC250_ALLCH_TET 111  222  2  3  4  5  6  7  8  9  10  11  12  13  14  15   &lt;- 16 TETs (0x12C - 0x148)</a:t>
            </a:r>
            <a:br>
              <a:rPr lang="en-US" sz="900" b="1" dirty="0"/>
            </a:br>
            <a:r>
              <a:rPr lang="en-US" sz="900" b="1" dirty="0"/>
              <a:t>#</a:t>
            </a:r>
            <a:br>
              <a:rPr lang="en-US" sz="900" b="1" dirty="0"/>
            </a:br>
            <a:r>
              <a:rPr lang="en-US" sz="900" b="1" dirty="0"/>
              <a:t># FADC250_DAC       3300       &lt;- board DAC, one and the same for all 16 channels</a:t>
            </a:r>
            <a:br>
              <a:rPr lang="en-US" sz="900" b="1" dirty="0"/>
            </a:br>
            <a:r>
              <a:rPr lang="en-US" sz="900" b="1" dirty="0"/>
              <a:t># FADC250_CH_DAC    0    3300  &lt;- channel# and </a:t>
            </a:r>
            <a:r>
              <a:rPr lang="en-US" sz="900" b="1" dirty="0" err="1"/>
              <a:t>DAC_value</a:t>
            </a:r>
            <a:r>
              <a:rPr lang="en-US" sz="900" b="1" dirty="0"/>
              <a:t> for this channel</a:t>
            </a:r>
            <a:br>
              <a:rPr lang="en-US" sz="900" b="1" dirty="0"/>
            </a:br>
            <a:r>
              <a:rPr lang="en-US" sz="900" b="1" dirty="0"/>
              <a:t># FADC250_ALLCH_DAC 3300 3280 3310 3280 3310 3280 3310 3280 3300 3280 3300 3280 3310 3280 3310 3280 &lt;- 16 DACs</a:t>
            </a:r>
            <a:br>
              <a:rPr lang="en-US" sz="900" b="1" dirty="0"/>
            </a:br>
            <a:r>
              <a:rPr lang="en-US" sz="900" b="1" dirty="0"/>
              <a:t>#</a:t>
            </a:r>
            <a:br>
              <a:rPr lang="en-US" sz="900" b="1" dirty="0"/>
            </a:br>
            <a:r>
              <a:rPr lang="en-US" sz="900" b="1" dirty="0"/>
              <a:t># FADC250_PED       210        &lt;- board Pedestals, same for all channels</a:t>
            </a:r>
            <a:br>
              <a:rPr lang="en-US" sz="900" b="1" dirty="0"/>
            </a:br>
            <a:r>
              <a:rPr lang="en-US" sz="900" b="1" dirty="0"/>
              <a:t># FADC250_CH_PED    0    210   &lt;- channel# and </a:t>
            </a:r>
            <a:r>
              <a:rPr lang="en-US" sz="900" b="1" dirty="0" err="1"/>
              <a:t>Pedestal_value</a:t>
            </a:r>
            <a:r>
              <a:rPr lang="en-US" sz="900" b="1" dirty="0"/>
              <a:t> for this channel</a:t>
            </a:r>
            <a:br>
              <a:rPr lang="en-US" sz="900" b="1" dirty="0"/>
            </a:br>
            <a:r>
              <a:rPr lang="en-US" sz="900" b="1" dirty="0"/>
              <a:t># FADC250_ALLCH_PED 210  220  210  215  215  220  220  210  210  215  215  220  220  210  215  220  &lt;- 16 PEDs</a:t>
            </a:r>
            <a:endParaRPr lang="en-US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763001" y="685800"/>
            <a:ext cx="14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S.Pozdnyakov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1981200"/>
            <a:ext cx="33842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Configuration files prepared for:</a:t>
            </a:r>
          </a:p>
          <a:p>
            <a:r>
              <a:rPr lang="en-US" sz="1600" dirty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   FADC250, F1TDC, CAEN 1290 </a:t>
            </a:r>
          </a:p>
          <a:p>
            <a:r>
              <a:rPr lang="en-US" sz="1600" dirty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   TDC, LE Discriminator</a:t>
            </a:r>
          </a:p>
          <a:p>
            <a:endParaRPr lang="en-US" sz="1600" dirty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Use  configuration file parameters in</a:t>
            </a:r>
          </a:p>
          <a:p>
            <a:r>
              <a:rPr lang="en-US" sz="1600" dirty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                      ROLs</a:t>
            </a:r>
          </a:p>
          <a:p>
            <a:endParaRPr lang="en-US" sz="1600" dirty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Configuration files are used in the </a:t>
            </a:r>
          </a:p>
          <a:p>
            <a:r>
              <a:rPr lang="en-US" sz="1600" dirty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FCAL setup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058400" y="6521451"/>
            <a:ext cx="4363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3333FF"/>
                </a:solidFill>
              </a:rPr>
              <a:t>7/17</a:t>
            </a:r>
            <a:endParaRPr lang="de-DE" sz="10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5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286000" y="76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</a:rPr>
              <a:t>Configuration  File  Structure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1" y="838200"/>
            <a:ext cx="2281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bcal_fdc_cosmic.cnf</a:t>
            </a: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2590800" y="1447800"/>
            <a:ext cx="2895600" cy="4299942"/>
            <a:chOff x="4038600" y="1524000"/>
            <a:chExt cx="2895600" cy="4299942"/>
          </a:xfrm>
        </p:grpSpPr>
        <p:sp>
          <p:nvSpPr>
            <p:cNvPr id="6" name="Rectangle 5"/>
            <p:cNvSpPr/>
            <p:nvPr/>
          </p:nvSpPr>
          <p:spPr>
            <a:xfrm>
              <a:off x="4038600" y="2438400"/>
              <a:ext cx="2895600" cy="338554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3210B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                  </a:t>
              </a:r>
              <a:r>
                <a:rPr lang="en-US" sz="2000" b="1" dirty="0">
                  <a:solidFill>
                    <a:srgbClr val="FF0000"/>
                  </a:solidFill>
                </a:rPr>
                <a:t>BCAL</a:t>
              </a:r>
              <a:r>
                <a:rPr lang="en-US" b="1" dirty="0">
                  <a:solidFill>
                    <a:srgbClr val="FF0000"/>
                  </a:solidFill>
                </a:rPr>
                <a:t>  </a:t>
              </a:r>
            </a:p>
            <a:p>
              <a:r>
                <a:rPr lang="en-US" dirty="0"/>
                <a:t>   </a:t>
              </a:r>
              <a:r>
                <a:rPr lang="en-US" b="1" dirty="0">
                  <a:solidFill>
                    <a:srgbClr val="2B1BA5"/>
                  </a:solidFill>
                </a:rPr>
                <a:t>FADC common</a:t>
              </a:r>
            </a:p>
            <a:p>
              <a:r>
                <a:rPr lang="en-US" dirty="0"/>
                <a:t>      fadc250_mode</a:t>
              </a:r>
            </a:p>
            <a:p>
              <a:r>
                <a:rPr lang="en-US" dirty="0"/>
                <a:t>      fadc250_w_offset</a:t>
              </a:r>
            </a:p>
            <a:p>
              <a:r>
                <a:rPr lang="en-US" dirty="0"/>
                <a:t>      fadc250_w_width</a:t>
              </a:r>
            </a:p>
            <a:p>
              <a:r>
                <a:rPr lang="en-US" sz="1400" dirty="0"/>
                <a:t>                    </a:t>
              </a:r>
              <a:r>
                <a:rPr lang="en-US" sz="1400" dirty="0">
                  <a:sym typeface="Symbol"/>
                </a:rPr>
                <a:t>    </a:t>
              </a:r>
              <a:endParaRPr lang="en-US" sz="1400" dirty="0"/>
            </a:p>
            <a:p>
              <a:r>
                <a:rPr lang="en-US" dirty="0"/>
                <a:t>   </a:t>
              </a:r>
              <a:r>
                <a:rPr lang="en-US" b="1" dirty="0">
                  <a:solidFill>
                    <a:srgbClr val="2B1BA5"/>
                  </a:solidFill>
                </a:rPr>
                <a:t>LE  common</a:t>
              </a:r>
            </a:p>
            <a:p>
              <a:r>
                <a:rPr lang="en-US" b="1" dirty="0">
                  <a:solidFill>
                    <a:srgbClr val="2B1BA5"/>
                  </a:solidFill>
                </a:rPr>
                <a:t>   F1  common</a:t>
              </a:r>
            </a:p>
            <a:p>
              <a:endParaRPr lang="en-US" dirty="0"/>
            </a:p>
            <a:p>
              <a:r>
                <a:rPr lang="en-US" b="1" dirty="0">
                  <a:solidFill>
                    <a:srgbClr val="2B1BA5"/>
                  </a:solidFill>
                </a:rPr>
                <a:t>Create Specific</a:t>
              </a:r>
            </a:p>
            <a:p>
              <a:r>
                <a:rPr lang="en-US" dirty="0"/>
                <a:t>FADC250_DAC: ver1</a:t>
              </a:r>
            </a:p>
            <a:p>
              <a:r>
                <a:rPr lang="en-US" dirty="0"/>
                <a:t>FADC250_TRG_MASK: ver1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038600" y="1524000"/>
              <a:ext cx="2895600" cy="954107"/>
            </a:xfrm>
            <a:prstGeom prst="rect">
              <a:avLst/>
            </a:prstGeom>
            <a:solidFill>
              <a:srgbClr val="2EB4C2"/>
            </a:solidFill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             TRIGGER  </a:t>
              </a:r>
            </a:p>
            <a:p>
              <a:r>
                <a:rPr lang="en-US" dirty="0"/>
                <a:t>   </a:t>
              </a:r>
              <a:r>
                <a:rPr lang="en-US" dirty="0">
                  <a:solidFill>
                    <a:srgbClr val="2B1BA5"/>
                  </a:solidFill>
                </a:rPr>
                <a:t>GTP</a:t>
              </a:r>
            </a:p>
            <a:p>
              <a:r>
                <a:rPr lang="en-US" dirty="0">
                  <a:solidFill>
                    <a:srgbClr val="2B1BA5"/>
                  </a:solidFill>
                </a:rPr>
                <a:t>   TS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248401" y="838200"/>
            <a:ext cx="3118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bcal_fdc_cosmic_run20.cnf</a:t>
            </a:r>
            <a:endParaRPr lang="en-US" sz="2000" dirty="0"/>
          </a:p>
        </p:txBody>
      </p:sp>
      <p:sp>
        <p:nvSpPr>
          <p:cNvPr id="12" name="Right Arrow 11"/>
          <p:cNvSpPr/>
          <p:nvPr/>
        </p:nvSpPr>
        <p:spPr>
          <a:xfrm>
            <a:off x="5562600" y="9906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90800" y="5715000"/>
            <a:ext cx="2895600" cy="677108"/>
          </a:xfrm>
          <a:prstGeom prst="rect">
            <a:avLst/>
          </a:prstGeom>
          <a:solidFill>
            <a:srgbClr val="0EED03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                  FDC  </a:t>
            </a:r>
          </a:p>
          <a:p>
            <a:r>
              <a:rPr lang="en-US" dirty="0"/>
              <a:t>  </a:t>
            </a:r>
            <a:endParaRPr lang="en-US" dirty="0">
              <a:solidFill>
                <a:srgbClr val="2B1BA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99664" y="4800601"/>
            <a:ext cx="3006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rocbcal1_dac_ver1.cnf</a:t>
            </a:r>
            <a:r>
              <a:rPr lang="en-US" sz="1200" dirty="0"/>
              <a:t>                    </a:t>
            </a:r>
          </a:p>
          <a:p>
            <a:r>
              <a:rPr lang="en-US" sz="1200" dirty="0"/>
              <a:t>                          </a:t>
            </a:r>
            <a:r>
              <a:rPr lang="en-US" sz="1200" dirty="0">
                <a:sym typeface="Symbol"/>
              </a:rPr>
              <a:t>    </a:t>
            </a:r>
            <a:endParaRPr lang="en-US" sz="1200" dirty="0"/>
          </a:p>
          <a:p>
            <a:r>
              <a:rPr lang="en-US" dirty="0"/>
              <a:t>rocbcalN_dac_ver1.cnf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486400" y="5105400"/>
            <a:ext cx="1143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86400" y="5257800"/>
            <a:ext cx="1143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9906000" y="6400801"/>
            <a:ext cx="4363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3333FF"/>
                </a:solidFill>
              </a:rPr>
              <a:t>8/17</a:t>
            </a:r>
            <a:endParaRPr lang="de-DE" sz="10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7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do?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21445" y="2207199"/>
            <a:ext cx="1133475" cy="19811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965811" y="2254641"/>
            <a:ext cx="1905000" cy="198119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INFO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files,</a:t>
            </a:r>
          </a:p>
          <a:p>
            <a:pPr algn="ctr"/>
            <a:r>
              <a:rPr lang="en-US" dirty="0" smtClean="0"/>
              <a:t>time,</a:t>
            </a:r>
          </a:p>
          <a:p>
            <a:pPr algn="ctr"/>
            <a:r>
              <a:rPr lang="en-US" dirty="0" smtClean="0"/>
              <a:t>statistics,</a:t>
            </a:r>
          </a:p>
          <a:p>
            <a:pPr algn="ctr"/>
            <a:r>
              <a:rPr lang="en-US" dirty="0" smtClean="0"/>
              <a:t>…)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379234" y="2207199"/>
            <a:ext cx="1905000" cy="20573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DETAILS</a:t>
            </a:r>
          </a:p>
          <a:p>
            <a:pPr algn="ctr"/>
            <a:r>
              <a:rPr lang="en-US" dirty="0" smtClean="0"/>
              <a:t>(Boards,</a:t>
            </a:r>
          </a:p>
          <a:p>
            <a:pPr algn="ctr"/>
            <a:r>
              <a:rPr lang="en-US" dirty="0" smtClean="0"/>
              <a:t>thresholds,</a:t>
            </a:r>
          </a:p>
          <a:p>
            <a:pPr algn="ctr"/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315280" y="2207198"/>
            <a:ext cx="1971675" cy="2028641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GUI</a:t>
            </a:r>
          </a:p>
          <a:p>
            <a:pPr algn="ctr"/>
            <a:r>
              <a:rPr lang="en-US" dirty="0" smtClean="0"/>
              <a:t>(Web)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4952409" y="5118698"/>
            <a:ext cx="1323975" cy="136207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MySQL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2580435">
            <a:off x="4298524" y="4598826"/>
            <a:ext cx="1156685" cy="56673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Save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18921368" flipH="1">
            <a:off x="5775678" y="4595628"/>
            <a:ext cx="1154993" cy="56379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Save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1761494" y="2647951"/>
            <a:ext cx="1097743" cy="10287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4975523" y="2647951"/>
            <a:ext cx="1298999" cy="102393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</a:t>
            </a:r>
            <a:endParaRPr lang="en-US" dirty="0"/>
          </a:p>
        </p:txBody>
      </p:sp>
      <p:sp>
        <p:nvSpPr>
          <p:cNvPr id="16" name="Bent-Up Arrow 15"/>
          <p:cNvSpPr/>
          <p:nvPr/>
        </p:nvSpPr>
        <p:spPr>
          <a:xfrm>
            <a:off x="7213276" y="4404685"/>
            <a:ext cx="3438525" cy="1428026"/>
          </a:xfrm>
          <a:prstGeom prst="bent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3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data to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82656" cy="45294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Coda calls a script (runs a process)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Passing </a:t>
            </a:r>
            <a:r>
              <a:rPr lang="en-US" sz="3000" dirty="0" smtClean="0"/>
              <a:t>data with </a:t>
            </a:r>
            <a:r>
              <a:rPr lang="en-US" sz="3000" dirty="0" smtClean="0"/>
              <a:t>XML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Data: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  <a:t>run, time, </a:t>
            </a:r>
            <a:r>
              <a:rPr lang="en-US" sz="3000" dirty="0" smtClean="0">
                <a:solidFill>
                  <a:srgbClr val="C00000"/>
                </a:solidFill>
              </a:rPr>
              <a:t>used </a:t>
            </a:r>
            <a:r>
              <a:rPr lang="en-US" sz="3000" dirty="0" smtClean="0">
                <a:solidFill>
                  <a:srgbClr val="C00000"/>
                </a:solidFill>
              </a:rPr>
              <a:t>configuration files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  <a:t>, comments, etc.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More data at the end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000" dirty="0" smtClean="0"/>
              <a:t>Populate </a:t>
            </a:r>
            <a:r>
              <a:rPr lang="en-US" sz="3000" dirty="0" err="1" smtClean="0"/>
              <a:t>db</a:t>
            </a:r>
            <a:r>
              <a:rPr lang="en-US" sz="3000" dirty="0" smtClean="0"/>
              <a:t> through python </a:t>
            </a:r>
            <a:r>
              <a:rPr lang="en-US" sz="3000" dirty="0" err="1" smtClean="0"/>
              <a:t>api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161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" t="1334" r="1207" b="1160"/>
          <a:stretch/>
        </p:blipFill>
        <p:spPr>
          <a:xfrm>
            <a:off x="1929384" y="0"/>
            <a:ext cx="8483816" cy="6858000"/>
          </a:xfrm>
        </p:spPr>
      </p:pic>
      <p:cxnSp>
        <p:nvCxnSpPr>
          <p:cNvPr id="42" name="Straight Arrow Connector 41"/>
          <p:cNvCxnSpPr/>
          <p:nvPr/>
        </p:nvCxnSpPr>
        <p:spPr>
          <a:xfrm flipH="1" flipV="1">
            <a:off x="3008376" y="1536192"/>
            <a:ext cx="64008" cy="566928"/>
          </a:xfrm>
          <a:prstGeom prst="straightConnector1">
            <a:avLst/>
          </a:prstGeom>
          <a:ln w="889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813048" y="941832"/>
            <a:ext cx="1572768" cy="1271016"/>
          </a:xfrm>
          <a:prstGeom prst="straightConnector1">
            <a:avLst/>
          </a:prstGeom>
          <a:ln w="889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3072384" y="3154680"/>
            <a:ext cx="1609344" cy="1024128"/>
          </a:xfrm>
          <a:prstGeom prst="straightConnector1">
            <a:avLst/>
          </a:prstGeom>
          <a:ln w="889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385816" y="1457325"/>
            <a:ext cx="414909" cy="723139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248400" y="2800350"/>
            <a:ext cx="514350" cy="9526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6958585" y="1457325"/>
            <a:ext cx="509015" cy="723139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78361" y="3429000"/>
            <a:ext cx="207455" cy="761047"/>
          </a:xfrm>
          <a:prstGeom prst="straightConnector1">
            <a:avLst/>
          </a:prstGeom>
          <a:ln w="889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5800726" y="4743451"/>
            <a:ext cx="2771774" cy="47624"/>
          </a:xfrm>
          <a:prstGeom prst="straightConnector1">
            <a:avLst/>
          </a:prstGeom>
          <a:ln w="889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1933575" y="0"/>
            <a:ext cx="8486775" cy="6819900"/>
          </a:xfrm>
          <a:custGeom>
            <a:avLst/>
            <a:gdLst>
              <a:gd name="connsiteX0" fmla="*/ 19050 w 8486775"/>
              <a:gd name="connsiteY0" fmla="*/ 47625 h 6819900"/>
              <a:gd name="connsiteX1" fmla="*/ 0 w 8486775"/>
              <a:gd name="connsiteY1" fmla="*/ 6800850 h 6819900"/>
              <a:gd name="connsiteX2" fmla="*/ 2019300 w 8486775"/>
              <a:gd name="connsiteY2" fmla="*/ 6819900 h 6819900"/>
              <a:gd name="connsiteX3" fmla="*/ 1981200 w 8486775"/>
              <a:gd name="connsiteY3" fmla="*/ 4010025 h 6819900"/>
              <a:gd name="connsiteX4" fmla="*/ 8486775 w 8486775"/>
              <a:gd name="connsiteY4" fmla="*/ 3914775 h 6819900"/>
              <a:gd name="connsiteX5" fmla="*/ 8467725 w 8486775"/>
              <a:gd name="connsiteY5" fmla="*/ 0 h 6819900"/>
              <a:gd name="connsiteX6" fmla="*/ 19050 w 8486775"/>
              <a:gd name="connsiteY6" fmla="*/ 47625 h 681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6775" h="6819900">
                <a:moveTo>
                  <a:pt x="19050" y="47625"/>
                </a:moveTo>
                <a:lnTo>
                  <a:pt x="0" y="6800850"/>
                </a:lnTo>
                <a:lnTo>
                  <a:pt x="2019300" y="6819900"/>
                </a:lnTo>
                <a:lnTo>
                  <a:pt x="1981200" y="4010025"/>
                </a:lnTo>
                <a:lnTo>
                  <a:pt x="8486775" y="3914775"/>
                </a:lnTo>
                <a:lnTo>
                  <a:pt x="8467725" y="0"/>
                </a:lnTo>
                <a:lnTo>
                  <a:pt x="19050" y="47625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Alchemy</a:t>
            </a:r>
          </a:p>
          <a:p>
            <a:r>
              <a:rPr lang="en-US" dirty="0" smtClean="0"/>
              <a:t>Model that represents DB</a:t>
            </a:r>
          </a:p>
          <a:p>
            <a:r>
              <a:rPr lang="en-US" dirty="0" smtClean="0"/>
              <a:t>API class with all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site</a:t>
            </a:r>
          </a:p>
          <a:p>
            <a:r>
              <a:rPr lang="en-US" dirty="0" smtClean="0"/>
              <a:t>Can be started at local machine and viewed in browser</a:t>
            </a:r>
          </a:p>
          <a:p>
            <a:r>
              <a:rPr lang="en-US" dirty="0" smtClean="0"/>
              <a:t>Or run on server</a:t>
            </a:r>
          </a:p>
          <a:p>
            <a:r>
              <a:rPr lang="en-US" dirty="0" smtClean="0"/>
              <a:t>Uses:</a:t>
            </a:r>
          </a:p>
          <a:p>
            <a:pPr lvl="1"/>
            <a:r>
              <a:rPr lang="en-US" dirty="0" smtClean="0"/>
              <a:t>Flask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(python web framework)</a:t>
            </a:r>
          </a:p>
          <a:p>
            <a:pPr lvl="1"/>
            <a:r>
              <a:rPr lang="en-US" dirty="0" smtClean="0"/>
              <a:t>JINJA2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(template engine)</a:t>
            </a:r>
          </a:p>
          <a:p>
            <a:pPr lvl="1"/>
            <a:r>
              <a:rPr lang="en-US" dirty="0" smtClean="0"/>
              <a:t>JQuery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(Client library)</a:t>
            </a:r>
          </a:p>
          <a:p>
            <a:pPr lvl="1"/>
            <a:r>
              <a:rPr lang="en-US" dirty="0" smtClean="0"/>
              <a:t>Bootstrap3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(GUI elements)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302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Trigger Database</vt:lpstr>
      <vt:lpstr>PowerPoint Presentation</vt:lpstr>
      <vt:lpstr>PowerPoint Presentation</vt:lpstr>
      <vt:lpstr>PowerPoint Presentation</vt:lpstr>
      <vt:lpstr>What does it do?</vt:lpstr>
      <vt:lpstr>Passing data to DB</vt:lpstr>
      <vt:lpstr>PowerPoint Presentation</vt:lpstr>
      <vt:lpstr>Python API</vt:lpstr>
      <vt:lpstr>GUI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</dc:creator>
  <cp:lastModifiedBy>Dmitry</cp:lastModifiedBy>
  <cp:revision>23</cp:revision>
  <dcterms:created xsi:type="dcterms:W3CDTF">2014-02-26T16:02:17Z</dcterms:created>
  <dcterms:modified xsi:type="dcterms:W3CDTF">2014-02-26T18:30:56Z</dcterms:modified>
</cp:coreProperties>
</file>