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73" r:id="rId3"/>
    <p:sldMasterId id="2147483677" r:id="rId4"/>
  </p:sldMasterIdLst>
  <p:notesMasterIdLst>
    <p:notesMasterId r:id="rId8"/>
  </p:notesMasterIdLst>
  <p:sldIdLst>
    <p:sldId id="265" r:id="rId5"/>
    <p:sldId id="527" r:id="rId6"/>
    <p:sldId id="5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48E"/>
    <a:srgbClr val="000099"/>
    <a:srgbClr val="FF505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7" autoAdjust="0"/>
    <p:restoredTop sz="92784" autoAdjust="0"/>
  </p:normalViewPr>
  <p:slideViewPr>
    <p:cSldViewPr snapToGrid="0" snapToObjects="1">
      <p:cViewPr varScale="1">
        <p:scale>
          <a:sx n="93" d="100"/>
          <a:sy n="93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79" d="100"/>
        <a:sy n="279" d="100"/>
      </p:scale>
      <p:origin x="0" y="148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E5F0-3EF7-8645-8C1B-E0D18DA59802}" type="datetimeFigureOut">
              <a:rPr lang="en-US" smtClean="0"/>
              <a:pPr/>
              <a:t>10/26/13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8AED-A6EE-094E-8F06-84B2773E3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3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AFAB11-C1DC-9C44-84BF-88A498B15846}" type="datetime1">
              <a:rPr lang="en-US" smtClean="0">
                <a:solidFill>
                  <a:prstClr val="black"/>
                </a:solidFill>
              </a:rPr>
              <a:pPr/>
              <a:t>10/26/13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179C7D-C549-4D7F-86B8-501D71EB07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608A73-4CB3-2348-8D0F-B06FF370F4B5}" type="datetime1">
              <a:rPr lang="en-US" smtClean="0">
                <a:solidFill>
                  <a:prstClr val="black"/>
                </a:solidFill>
              </a:rPr>
              <a:pPr/>
              <a:t>10/26/13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179C7D-C549-4D7F-86B8-501D71EB07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1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theme" Target="../theme/theme2.xml"/><Relationship Id="rId2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theme" Target="../theme/theme4.xml"/><Relationship Id="rId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xmlns:p14="http://schemas.microsoft.com/office/powerpoint/2010/main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ransition xmlns:p14="http://schemas.microsoft.com/office/powerpoint/2010/main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1683522" y="3606800"/>
            <a:ext cx="6923903" cy="135421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/>
              <a:buChar char="•"/>
              <a:defRPr/>
            </a:pPr>
            <a:r>
              <a:rPr lang="en-US" altLang="en-US" sz="3200" b="1" dirty="0" smtClean="0">
                <a:solidFill>
                  <a:srgbClr val="CC3399"/>
                </a:solidFill>
                <a:latin typeface="Arial" pitchFamily="34" charset="0"/>
              </a:rPr>
              <a:t>Overview Talk Content</a:t>
            </a:r>
          </a:p>
          <a:p>
            <a:pPr marL="457200" indent="-457200" eaLnBrk="0" hangingPunct="0">
              <a:buFont typeface="Arial"/>
              <a:buChar char="•"/>
              <a:defRPr/>
            </a:pPr>
            <a:r>
              <a:rPr lang="en-US" altLang="en-US" sz="3200" b="1" dirty="0" smtClean="0">
                <a:solidFill>
                  <a:srgbClr val="CC3399"/>
                </a:solidFill>
                <a:latin typeface="Arial" pitchFamily="34" charset="0"/>
              </a:rPr>
              <a:t>Break-out Sessions Planning</a:t>
            </a:r>
            <a:endParaRPr lang="en-US" altLang="en-US" sz="3200" b="1" dirty="0">
              <a:solidFill>
                <a:srgbClr val="CC3399"/>
              </a:solidFill>
              <a:latin typeface="Arial" pitchFamily="34" charset="0"/>
            </a:endParaRPr>
          </a:p>
          <a:p>
            <a:pPr marL="285750" indent="-285750" eaLnBrk="0" hangingPunct="0">
              <a:buFont typeface="Arial"/>
              <a:buChar char="•"/>
              <a:defRPr/>
            </a:pPr>
            <a:endParaRPr lang="en-US" altLang="en-US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1014413" y="1065213"/>
            <a:ext cx="70675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 algn="ctr" eaLnBrk="0" hangingPunct="0">
              <a:defRPr/>
            </a:pPr>
            <a:endParaRPr lang="en-US" sz="360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577850" indent="-577850" algn="ctr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36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148" name="Text Box 36"/>
          <p:cNvSpPr txBox="1">
            <a:spLocks noChangeArrowheads="1"/>
          </p:cNvSpPr>
          <p:nvPr/>
        </p:nvSpPr>
        <p:spPr bwMode="auto">
          <a:xfrm>
            <a:off x="3844925" y="5453063"/>
            <a:ext cx="4918075" cy="8617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altLang="en-US" sz="1400" b="1" dirty="0" smtClean="0">
                <a:solidFill>
                  <a:srgbClr val="002060"/>
                </a:solidFill>
              </a:rPr>
              <a:t>12 </a:t>
            </a:r>
            <a:r>
              <a:rPr lang="en-US" altLang="en-US" sz="1400" b="1" dirty="0" err="1" smtClean="0">
                <a:solidFill>
                  <a:srgbClr val="002060"/>
                </a:solidFill>
              </a:rPr>
              <a:t>GeV</a:t>
            </a:r>
            <a:r>
              <a:rPr lang="en-US" altLang="en-US" sz="1400" b="1" dirty="0" smtClean="0">
                <a:solidFill>
                  <a:srgbClr val="002060"/>
                </a:solidFill>
              </a:rPr>
              <a:t> Upgrade </a:t>
            </a: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Software Review</a:t>
            </a:r>
            <a:br>
              <a:rPr lang="en-US" altLang="en-US" sz="1400" b="1" dirty="0" smtClean="0">
                <a:solidFill>
                  <a:srgbClr val="002060"/>
                </a:solidFill>
                <a:latin typeface="+mn-lt"/>
              </a:rPr>
            </a:b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Jefferson </a:t>
            </a:r>
            <a:r>
              <a:rPr lang="en-US" altLang="en-US" sz="1400" b="1" dirty="0">
                <a:solidFill>
                  <a:srgbClr val="002060"/>
                </a:solidFill>
                <a:latin typeface="+mn-lt"/>
              </a:rPr>
              <a:t>Lab</a:t>
            </a:r>
          </a:p>
          <a:p>
            <a:pPr algn="r" eaLnBrk="0" hangingPunct="0">
              <a:defRPr/>
            </a:pP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November 25-</a:t>
            </a:r>
            <a:r>
              <a:rPr lang="en-US" altLang="en-US" sz="1400" b="1" dirty="0" smtClean="0">
                <a:solidFill>
                  <a:srgbClr val="002060"/>
                </a:solidFill>
              </a:rPr>
              <a:t>26</a:t>
            </a:r>
            <a:r>
              <a:rPr lang="en-US" altLang="en-US" sz="1400" b="1" dirty="0" smtClean="0">
                <a:solidFill>
                  <a:srgbClr val="002060"/>
                </a:solidFill>
                <a:latin typeface="+mn-lt"/>
              </a:rPr>
              <a:t>, 2013</a:t>
            </a:r>
          </a:p>
          <a:p>
            <a:pPr eaLnBrk="0" hangingPunct="0">
              <a:defRPr/>
            </a:pPr>
            <a:endParaRPr lang="en-US" altLang="en-US" sz="8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149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0099"/>
                </a:solidFill>
                <a:latin typeface="+mn-lt"/>
              </a:rPr>
              <a:t>Software Project </a:t>
            </a:r>
            <a:br>
              <a:rPr lang="en-US" sz="3600" dirty="0" smtClean="0">
                <a:solidFill>
                  <a:srgbClr val="000099"/>
                </a:solidFill>
                <a:latin typeface="+mn-lt"/>
              </a:rPr>
            </a:br>
            <a:r>
              <a:rPr lang="en-US" sz="3600" dirty="0" smtClean="0">
                <a:solidFill>
                  <a:srgbClr val="000099"/>
                </a:solidFill>
                <a:latin typeface="+mn-lt"/>
              </a:rPr>
              <a:t>for Hall B 12 </a:t>
            </a:r>
            <a:r>
              <a:rPr lang="en-US" sz="3600" dirty="0" err="1" smtClean="0">
                <a:solidFill>
                  <a:srgbClr val="000099"/>
                </a:solidFill>
                <a:latin typeface="+mn-lt"/>
              </a:rPr>
              <a:t>GeV</a:t>
            </a:r>
            <a:r>
              <a:rPr lang="en-US" sz="3600" dirty="0" smtClean="0">
                <a:solidFill>
                  <a:srgbClr val="000099"/>
                </a:solidFill>
                <a:latin typeface="+mn-lt"/>
              </a:rPr>
              <a:t> Upgrade</a:t>
            </a:r>
            <a:br>
              <a:rPr lang="en-US" sz="3600" dirty="0" smtClean="0">
                <a:solidFill>
                  <a:srgbClr val="000099"/>
                </a:solidFill>
                <a:latin typeface="+mn-lt"/>
              </a:rPr>
            </a:br>
            <a:r>
              <a:rPr lang="en-US" sz="3600" dirty="0" smtClean="0">
                <a:solidFill>
                  <a:srgbClr val="000099"/>
                </a:solidFill>
                <a:latin typeface="+mn-lt"/>
              </a:rPr>
              <a:t>Status and Plans</a:t>
            </a:r>
            <a:r>
              <a:rPr lang="en-US" sz="3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+mn-lt"/>
              </a:rPr>
            </a:br>
            <a:endParaRPr lang="en-US" sz="2000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5668"/>
          </a:xfrm>
        </p:spPr>
        <p:txBody>
          <a:bodyPr/>
          <a:lstStyle/>
          <a:p>
            <a:r>
              <a:rPr lang="en-US" dirty="0" smtClean="0"/>
              <a:t>Hall B Overview and Progress Summary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15" y="838358"/>
            <a:ext cx="8915400" cy="5484035"/>
          </a:xfrm>
        </p:spPr>
        <p:txBody>
          <a:bodyPr/>
          <a:lstStyle/>
          <a:p>
            <a:r>
              <a:rPr lang="en-US" sz="1800" dirty="0" smtClean="0"/>
              <a:t>CLAS12 Software Overview</a:t>
            </a:r>
          </a:p>
          <a:p>
            <a:r>
              <a:rPr lang="en-US" sz="1800" dirty="0" smtClean="0"/>
              <a:t>Advances made in:</a:t>
            </a:r>
          </a:p>
          <a:p>
            <a:pPr lvl="2"/>
            <a:r>
              <a:rPr lang="en-US" sz="1600" dirty="0" smtClean="0"/>
              <a:t>Framework</a:t>
            </a:r>
          </a:p>
          <a:p>
            <a:pPr lvl="2"/>
            <a:r>
              <a:rPr lang="en-US" sz="1600" dirty="0" smtClean="0"/>
              <a:t>Simulations</a:t>
            </a:r>
            <a:endParaRPr lang="en-US" sz="1600" dirty="0"/>
          </a:p>
          <a:p>
            <a:pPr lvl="2"/>
            <a:r>
              <a:rPr lang="en-US" sz="1600" dirty="0" smtClean="0"/>
              <a:t>Tracking</a:t>
            </a:r>
          </a:p>
          <a:p>
            <a:pPr lvl="2"/>
            <a:r>
              <a:rPr lang="en-US" sz="1600" dirty="0" smtClean="0"/>
              <a:t>Calibration and Monitoring</a:t>
            </a:r>
          </a:p>
          <a:p>
            <a:pPr lvl="2"/>
            <a:r>
              <a:rPr lang="en-US" sz="1600" dirty="0" smtClean="0"/>
              <a:t>Event Reconstruction</a:t>
            </a:r>
          </a:p>
          <a:p>
            <a:pPr lvl="2"/>
            <a:r>
              <a:rPr lang="en-US" sz="1600" dirty="0" smtClean="0"/>
              <a:t>Data Processing</a:t>
            </a:r>
          </a:p>
          <a:p>
            <a:r>
              <a:rPr lang="en-US" sz="1800" dirty="0" smtClean="0"/>
              <a:t>Timelines and Milestones</a:t>
            </a:r>
          </a:p>
          <a:p>
            <a:pPr lvl="2"/>
            <a:r>
              <a:rPr lang="en-US" sz="1600" dirty="0" smtClean="0"/>
              <a:t>Milestones met and current timeline</a:t>
            </a:r>
          </a:p>
          <a:p>
            <a:r>
              <a:rPr lang="en-US" sz="1800" dirty="0" smtClean="0"/>
              <a:t>Use-ability</a:t>
            </a:r>
          </a:p>
          <a:p>
            <a:pPr lvl="2"/>
            <a:r>
              <a:rPr lang="en-US" sz="1600" dirty="0" smtClean="0"/>
              <a:t>Of framework (Data Mining Project), simulation (detector studies), and reconstruction (detector performance analysis </a:t>
            </a:r>
            <a:r>
              <a:rPr lang="en-US" sz="1600" dirty="0" smtClean="0">
                <a:solidFill>
                  <a:srgbClr val="B3C48E"/>
                </a:solidFill>
              </a:rPr>
              <a:t>and upcoming physics proposals</a:t>
            </a:r>
            <a:r>
              <a:rPr lang="en-US" sz="1600" dirty="0" smtClean="0"/>
              <a:t>)</a:t>
            </a:r>
          </a:p>
          <a:p>
            <a:r>
              <a:rPr lang="en-US" sz="1800" dirty="0" smtClean="0"/>
              <a:t>Software Profiling and </a:t>
            </a:r>
            <a:r>
              <a:rPr lang="en-US" sz="1800" dirty="0" smtClean="0"/>
              <a:t>Documentation</a:t>
            </a:r>
          </a:p>
          <a:p>
            <a:pPr lvl="2"/>
            <a:r>
              <a:rPr lang="en-US" sz="1600" dirty="0" smtClean="0"/>
              <a:t>Stress Tests &amp; Large Scale Data Challenges</a:t>
            </a:r>
            <a:endParaRPr lang="en-US" sz="1600" dirty="0" smtClean="0"/>
          </a:p>
          <a:p>
            <a:r>
              <a:rPr lang="en-US" sz="1800" dirty="0" smtClean="0"/>
              <a:t>Steps taken to address recommendations from previous review</a:t>
            </a:r>
          </a:p>
          <a:p>
            <a:r>
              <a:rPr lang="en-US" sz="1800" dirty="0" smtClean="0"/>
              <a:t>Risk Mitigation </a:t>
            </a:r>
          </a:p>
          <a:p>
            <a:r>
              <a:rPr lang="en-US" sz="1800" dirty="0" smtClean="0"/>
              <a:t>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5668"/>
          </a:xfrm>
        </p:spPr>
        <p:txBody>
          <a:bodyPr/>
          <a:lstStyle/>
          <a:p>
            <a:r>
              <a:rPr lang="en-US" dirty="0" smtClean="0"/>
              <a:t>Hall B Break-Out Session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65" y="827838"/>
            <a:ext cx="8684837" cy="563076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 sessions: each ~25 (+5) minutes</a:t>
            </a:r>
          </a:p>
          <a:p>
            <a:pPr marL="0" indent="0">
              <a:buNone/>
            </a:pPr>
            <a:endParaRPr lang="en-US" sz="3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Details of the simulation and reconstruction</a:t>
            </a:r>
          </a:p>
          <a:p>
            <a:pPr lvl="3"/>
            <a:r>
              <a:rPr lang="en-US" sz="1800" dirty="0" smtClean="0"/>
              <a:t>Simulation: GEMC</a:t>
            </a:r>
            <a:endParaRPr lang="en-US" sz="1800" dirty="0"/>
          </a:p>
          <a:p>
            <a:pPr lvl="3"/>
            <a:r>
              <a:rPr lang="en-US" sz="1800" dirty="0" smtClean="0"/>
              <a:t>Reconstruction: </a:t>
            </a:r>
            <a:r>
              <a:rPr lang="en-US" sz="1800" dirty="0" smtClean="0"/>
              <a:t>TRAC</a:t>
            </a:r>
          </a:p>
          <a:p>
            <a:pPr lvl="3"/>
            <a:r>
              <a:rPr lang="en-US" sz="1800" dirty="0" smtClean="0"/>
              <a:t>Data Monitoring</a:t>
            </a:r>
            <a:endParaRPr lang="en-US" sz="1800" dirty="0"/>
          </a:p>
          <a:p>
            <a:pPr lvl="3"/>
            <a:r>
              <a:rPr lang="en-US" sz="1800" dirty="0" smtClean="0"/>
              <a:t>Data Visualization</a:t>
            </a:r>
            <a:r>
              <a:rPr lang="en-US" sz="1800" dirty="0" smtClean="0"/>
              <a:t>: </a:t>
            </a:r>
            <a:r>
              <a:rPr lang="en-US" sz="1800" dirty="0" err="1" smtClean="0"/>
              <a:t>ced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sz="2000" dirty="0" smtClean="0"/>
              <a:t>Use-ability of the software</a:t>
            </a:r>
          </a:p>
          <a:p>
            <a:pPr lvl="3"/>
            <a:r>
              <a:rPr lang="en-US" sz="1800" dirty="0" smtClean="0"/>
              <a:t>User </a:t>
            </a:r>
            <a:r>
              <a:rPr lang="en-US" sz="1800" dirty="0" smtClean="0"/>
              <a:t>presentations (not yet finalized – tentative speakers/slides from users)</a:t>
            </a:r>
          </a:p>
          <a:p>
            <a:pPr lvl="4"/>
            <a:r>
              <a:rPr lang="en-US" sz="1600" dirty="0" smtClean="0">
                <a:solidFill>
                  <a:srgbClr val="008000"/>
                </a:solidFill>
              </a:rPr>
              <a:t>Use of </a:t>
            </a:r>
            <a:r>
              <a:rPr lang="en-US" sz="1600" dirty="0" err="1" smtClean="0">
                <a:solidFill>
                  <a:srgbClr val="008000"/>
                </a:solidFill>
              </a:rPr>
              <a:t>ClaRA</a:t>
            </a:r>
            <a:endParaRPr lang="en-US" sz="1600" dirty="0" smtClean="0">
              <a:solidFill>
                <a:srgbClr val="008000"/>
              </a:solidFill>
            </a:endParaRPr>
          </a:p>
          <a:p>
            <a:pPr lvl="5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Data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Mining at ODU [G.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Gavalian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], 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5"/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ClaRA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cloud installations at University of Richmond [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G.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Gilfoyle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], Chile Federico Santa Maria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Unversity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(S.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Mancilla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, ODU, &amp; other sites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4"/>
            <a:r>
              <a:rPr lang="en-US" sz="1600" dirty="0" smtClean="0">
                <a:solidFill>
                  <a:srgbClr val="008000"/>
                </a:solidFill>
              </a:rPr>
              <a:t>Use of GEMC </a:t>
            </a:r>
          </a:p>
          <a:p>
            <a:pPr lvl="4"/>
            <a:r>
              <a:rPr lang="en-US" sz="1600" dirty="0" smtClean="0">
                <a:solidFill>
                  <a:srgbClr val="008000"/>
                </a:solidFill>
              </a:rPr>
              <a:t>Running TRAC for </a:t>
            </a:r>
            <a:r>
              <a:rPr lang="en-US" sz="1600" dirty="0" err="1" smtClean="0">
                <a:solidFill>
                  <a:srgbClr val="008000"/>
                </a:solidFill>
              </a:rPr>
              <a:t>FTCal</a:t>
            </a:r>
            <a:r>
              <a:rPr lang="en-US" sz="1600" dirty="0" smtClean="0">
                <a:solidFill>
                  <a:srgbClr val="008000"/>
                </a:solidFill>
              </a:rPr>
              <a:t> algorithm development </a:t>
            </a:r>
            <a:r>
              <a:rPr lang="en-US" sz="1600" dirty="0" smtClean="0">
                <a:solidFill>
                  <a:srgbClr val="008000"/>
                </a:solidFill>
              </a:rPr>
              <a:t>(R. De Vita) </a:t>
            </a:r>
          </a:p>
          <a:p>
            <a:pPr lvl="1"/>
            <a:r>
              <a:rPr lang="en-US" sz="2000" dirty="0" smtClean="0"/>
              <a:t>Physics Data Processing </a:t>
            </a:r>
            <a:r>
              <a:rPr lang="en-US" sz="2000" dirty="0"/>
              <a:t>a</a:t>
            </a:r>
            <a:r>
              <a:rPr lang="en-US" sz="2000" dirty="0" smtClean="0"/>
              <a:t>pplication framework: </a:t>
            </a:r>
            <a:r>
              <a:rPr lang="en-US" sz="2000" dirty="0" err="1" smtClean="0"/>
              <a:t>ClaRA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8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12332</TotalTime>
  <Words>219</Words>
  <Application>Microsoft Macintosh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1_Powerpoint Template Lehman Review June 07</vt:lpstr>
      <vt:lpstr>2_Powerpoint Template Lehman Review June 07</vt:lpstr>
      <vt:lpstr>3_Powerpoint Template Lehman Review June 07</vt:lpstr>
      <vt:lpstr>4_Powerpoint Template Lehman Review June 07</vt:lpstr>
      <vt:lpstr>Software Project  for Hall B 12 GeV Upgrade Status and Plans </vt:lpstr>
      <vt:lpstr>Hall B Overview and Progress Summary Talk</vt:lpstr>
      <vt:lpstr>Hall B Break-Out Session Presentations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Talk</dc:title>
  <dc:creator>Volker Burkert</dc:creator>
  <cp:lastModifiedBy>Veronique Ziegler</cp:lastModifiedBy>
  <cp:revision>167</cp:revision>
  <cp:lastPrinted>2013-09-30T20:19:54Z</cp:lastPrinted>
  <dcterms:created xsi:type="dcterms:W3CDTF">2012-05-15T10:35:08Z</dcterms:created>
  <dcterms:modified xsi:type="dcterms:W3CDTF">2013-10-26T17:59:58Z</dcterms:modified>
</cp:coreProperties>
</file>