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1" r:id="rId4"/>
    <p:sldId id="260" r:id="rId5"/>
    <p:sldId id="259" r:id="rId6"/>
    <p:sldId id="265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2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F2B-637D-4110-8719-AD44772CB2F2}" type="datetimeFigureOut">
              <a:rPr lang="en-US" smtClean="0"/>
              <a:t>4/5/2010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A193-97A5-4E25-8F1F-310A4B1AC1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F2B-637D-4110-8719-AD44772CB2F2}" type="datetimeFigureOut">
              <a:rPr lang="en-US" smtClean="0"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A193-97A5-4E25-8F1F-310A4B1AC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F2B-637D-4110-8719-AD44772CB2F2}" type="datetimeFigureOut">
              <a:rPr lang="en-US" smtClean="0"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A193-97A5-4E25-8F1F-310A4B1AC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F2B-637D-4110-8719-AD44772CB2F2}" type="datetimeFigureOut">
              <a:rPr lang="en-US" smtClean="0"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A193-97A5-4E25-8F1F-310A4B1AC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F2B-637D-4110-8719-AD44772CB2F2}" type="datetimeFigureOut">
              <a:rPr lang="en-US" smtClean="0"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D90A193-97A5-4E25-8F1F-310A4B1AC1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F2B-637D-4110-8719-AD44772CB2F2}" type="datetimeFigureOut">
              <a:rPr lang="en-US" smtClean="0"/>
              <a:t>4/5/2010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A193-97A5-4E25-8F1F-310A4B1AC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F2B-637D-4110-8719-AD44772CB2F2}" type="datetimeFigureOut">
              <a:rPr lang="en-US" smtClean="0"/>
              <a:t>4/5/2010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A193-97A5-4E25-8F1F-310A4B1AC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F2B-637D-4110-8719-AD44772CB2F2}" type="datetimeFigureOut">
              <a:rPr lang="en-US" smtClean="0"/>
              <a:t>4/5/2010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A193-97A5-4E25-8F1F-310A4B1AC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F2B-637D-4110-8719-AD44772CB2F2}" type="datetimeFigureOut">
              <a:rPr lang="en-US" smtClean="0"/>
              <a:t>4/5/2010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A193-97A5-4E25-8F1F-310A4B1AC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F2B-637D-4110-8719-AD44772CB2F2}" type="datetimeFigureOut">
              <a:rPr lang="en-US" smtClean="0"/>
              <a:t>4/5/2010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A193-97A5-4E25-8F1F-310A4B1AC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1F2B-637D-4110-8719-AD44772CB2F2}" type="datetimeFigureOut">
              <a:rPr lang="en-US" smtClean="0"/>
              <a:t>4/5/2010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0A193-97A5-4E25-8F1F-310A4B1AC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131F2B-637D-4110-8719-AD44772CB2F2}" type="datetimeFigureOut">
              <a:rPr lang="en-US" smtClean="0"/>
              <a:t>4/5/2010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D90A193-97A5-4E25-8F1F-310A4B1AC16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DANAEVIO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Elliott Wolin</a:t>
            </a:r>
          </a:p>
          <a:p>
            <a:r>
              <a:rPr lang="en-US" dirty="0" smtClean="0"/>
              <a:t>Hall D Offline Meeting</a:t>
            </a:r>
          </a:p>
          <a:p>
            <a:r>
              <a:rPr lang="en-US" dirty="0" smtClean="0"/>
              <a:t>6-Apr-2010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DANA -&gt; EVIO conversion 95% complete</a:t>
            </a:r>
          </a:p>
          <a:p>
            <a:r>
              <a:rPr lang="en-US" dirty="0" smtClean="0"/>
              <a:t>Handles 20 DANA objects plus ID bank</a:t>
            </a:r>
          </a:p>
          <a:p>
            <a:r>
              <a:rPr lang="en-US" dirty="0" smtClean="0"/>
              <a:t>Includes object ID’s for all objects</a:t>
            </a:r>
          </a:p>
          <a:p>
            <a:pPr lvl="1"/>
            <a:r>
              <a:rPr lang="en-US" dirty="0" smtClean="0"/>
              <a:t>uint64_t  big enough to hold object pointer</a:t>
            </a:r>
          </a:p>
          <a:p>
            <a:r>
              <a:rPr lang="en-US" dirty="0" smtClean="0"/>
              <a:t>Includes tagged factories</a:t>
            </a:r>
          </a:p>
          <a:p>
            <a:r>
              <a:rPr lang="en-US" dirty="0" smtClean="0"/>
              <a:t>Includes associated objects</a:t>
            </a:r>
          </a:p>
          <a:p>
            <a:r>
              <a:rPr lang="en-US" dirty="0" smtClean="0"/>
              <a:t>Includes object ID </a:t>
            </a:r>
            <a:r>
              <a:rPr lang="en-US" b="1" dirty="0" smtClean="0">
                <a:sym typeface="Wingdings" pitchFamily="2" charset="2"/>
              </a:rPr>
              <a:t>↔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name/tag lookup table</a:t>
            </a:r>
          </a:p>
          <a:p>
            <a:r>
              <a:rPr lang="en-US" dirty="0" smtClean="0"/>
              <a:t>Easy to add more DANA objects</a:t>
            </a:r>
          </a:p>
          <a:p>
            <a:r>
              <a:rPr lang="en-US" dirty="0" smtClean="0"/>
              <a:t>User-supplied XML EVIO tag/num dictionary</a:t>
            </a:r>
          </a:p>
          <a:p>
            <a:r>
              <a:rPr lang="en-US" dirty="0" smtClean="0"/>
              <a:t>Everything checked into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sim</a:t>
            </a:r>
            <a:r>
              <a:rPr lang="en-US" dirty="0" smtClean="0"/>
              <a:t>-recon/</a:t>
            </a:r>
            <a:r>
              <a:rPr lang="en-US" dirty="0" err="1" smtClean="0"/>
              <a:t>src</a:t>
            </a:r>
            <a:r>
              <a:rPr lang="en-US" dirty="0" smtClean="0"/>
              <a:t>/programs/Utilities/</a:t>
            </a:r>
            <a:r>
              <a:rPr lang="en-US" dirty="0" err="1" smtClean="0"/>
              <a:t>plugins</a:t>
            </a:r>
            <a:r>
              <a:rPr lang="en-US" dirty="0" smtClean="0"/>
              <a:t>/</a:t>
            </a:r>
            <a:r>
              <a:rPr lang="en-US" dirty="0" err="1" smtClean="0"/>
              <a:t>danaevio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DANA Objects Converted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dmctrackhit</a:t>
            </a:r>
            <a:endParaRPr lang="en-US" dirty="0" smtClean="0"/>
          </a:p>
          <a:p>
            <a:r>
              <a:rPr lang="en-US" dirty="0" err="1" smtClean="0"/>
              <a:t>dbeamphoton</a:t>
            </a:r>
            <a:endParaRPr lang="en-US" dirty="0" smtClean="0"/>
          </a:p>
          <a:p>
            <a:r>
              <a:rPr lang="en-US" dirty="0" err="1" smtClean="0"/>
              <a:t>dmcthrown</a:t>
            </a:r>
            <a:endParaRPr lang="en-US" dirty="0" smtClean="0"/>
          </a:p>
          <a:p>
            <a:r>
              <a:rPr lang="en-US" dirty="0" err="1" smtClean="0"/>
              <a:t>dfcaltruthshower</a:t>
            </a:r>
            <a:endParaRPr lang="en-US" dirty="0" smtClean="0"/>
          </a:p>
          <a:p>
            <a:r>
              <a:rPr lang="en-US" dirty="0" err="1" smtClean="0"/>
              <a:t>dbcaltruthshower</a:t>
            </a:r>
            <a:endParaRPr lang="en-US" dirty="0" smtClean="0"/>
          </a:p>
          <a:p>
            <a:r>
              <a:rPr lang="en-US" dirty="0" err="1" smtClean="0"/>
              <a:t>dtoftruth</a:t>
            </a:r>
            <a:endParaRPr lang="en-US" dirty="0" smtClean="0"/>
          </a:p>
          <a:p>
            <a:r>
              <a:rPr lang="en-US" dirty="0" err="1" smtClean="0"/>
              <a:t>dsctruthhit</a:t>
            </a:r>
            <a:endParaRPr lang="en-US" dirty="0" smtClean="0"/>
          </a:p>
          <a:p>
            <a:r>
              <a:rPr lang="en-US" dirty="0" err="1" smtClean="0"/>
              <a:t>dmctrajectorypoint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dcdchit</a:t>
            </a:r>
            <a:endParaRPr lang="en-US" dirty="0" smtClean="0"/>
          </a:p>
          <a:p>
            <a:r>
              <a:rPr lang="en-US" dirty="0" err="1" smtClean="0"/>
              <a:t>dfdchit</a:t>
            </a:r>
            <a:endParaRPr lang="en-US" dirty="0" smtClean="0"/>
          </a:p>
          <a:p>
            <a:r>
              <a:rPr lang="en-US" dirty="0" err="1" smtClean="0"/>
              <a:t>dfcalhit</a:t>
            </a:r>
            <a:endParaRPr lang="en-US" dirty="0" smtClean="0"/>
          </a:p>
          <a:p>
            <a:r>
              <a:rPr lang="en-US" dirty="0" err="1" smtClean="0"/>
              <a:t>dhddmbcalhit</a:t>
            </a:r>
            <a:endParaRPr lang="en-US" dirty="0" smtClean="0"/>
          </a:p>
          <a:p>
            <a:r>
              <a:rPr lang="en-US" dirty="0" err="1" smtClean="0"/>
              <a:t>dhddmtofhit</a:t>
            </a:r>
            <a:endParaRPr lang="en-US" dirty="0" smtClean="0"/>
          </a:p>
          <a:p>
            <a:r>
              <a:rPr lang="en-US" dirty="0" err="1" smtClean="0"/>
              <a:t>dschit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dcdctrackhit</a:t>
            </a:r>
            <a:endParaRPr lang="en-US" dirty="0" smtClean="0"/>
          </a:p>
          <a:p>
            <a:r>
              <a:rPr lang="en-US" dirty="0" err="1" smtClean="0"/>
              <a:t>dfdcpseudo</a:t>
            </a:r>
            <a:endParaRPr lang="en-US" dirty="0" smtClean="0"/>
          </a:p>
          <a:p>
            <a:r>
              <a:rPr lang="en-US" dirty="0" err="1" smtClean="0"/>
              <a:t>dtrackwirebased</a:t>
            </a:r>
            <a:endParaRPr lang="en-US" dirty="0" smtClean="0"/>
          </a:p>
          <a:p>
            <a:r>
              <a:rPr lang="en-US" dirty="0" err="1" smtClean="0"/>
              <a:t>dtracktimebased</a:t>
            </a:r>
            <a:endParaRPr lang="en-US" dirty="0" smtClean="0"/>
          </a:p>
          <a:p>
            <a:r>
              <a:rPr lang="en-US" dirty="0" err="1" smtClean="0"/>
              <a:t>dchargedtrack</a:t>
            </a:r>
            <a:endParaRPr lang="en-US" dirty="0" smtClean="0"/>
          </a:p>
          <a:p>
            <a:r>
              <a:rPr lang="en-US" dirty="0" err="1" smtClean="0"/>
              <a:t>dphoton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32004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&lt;</a:t>
            </a:r>
            <a:r>
              <a:rPr lang="en-US" dirty="0" err="1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xmldumpDictEntry</a:t>
            </a:r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 name="</a:t>
            </a:r>
            <a:r>
              <a:rPr lang="en-US" dirty="0" err="1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DCDCTrackHit</a:t>
            </a:r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"                   tag="11900"    num="0"/&gt;</a:t>
            </a:r>
          </a:p>
          <a:p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&lt;</a:t>
            </a:r>
            <a:r>
              <a:rPr lang="en-US" dirty="0" err="1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xmldumpDictEntry</a:t>
            </a:r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 name="</a:t>
            </a:r>
            <a:r>
              <a:rPr lang="en-US" dirty="0" err="1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DCDCTrackHit.objId</a:t>
            </a:r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"             tag="11900"    num="1"/&gt;</a:t>
            </a:r>
          </a:p>
          <a:p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&lt;</a:t>
            </a:r>
            <a:r>
              <a:rPr lang="en-US" dirty="0" err="1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xmldumpDictEntry</a:t>
            </a:r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 name="</a:t>
            </a:r>
            <a:r>
              <a:rPr lang="en-US" dirty="0" err="1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DCDCTrackHit.ring</a:t>
            </a:r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"              tag="11900"    num="2"/&gt;</a:t>
            </a:r>
          </a:p>
          <a:p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&lt;</a:t>
            </a:r>
            <a:r>
              <a:rPr lang="en-US" dirty="0" err="1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xmldumpDictEntry</a:t>
            </a:r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 name="</a:t>
            </a:r>
            <a:r>
              <a:rPr lang="en-US" dirty="0" err="1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DCDCTrackHit.straw</a:t>
            </a:r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"             tag="11900"    num="3"/&gt;</a:t>
            </a:r>
          </a:p>
          <a:p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&lt;</a:t>
            </a:r>
            <a:r>
              <a:rPr lang="en-US" dirty="0" err="1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xmldumpDictEntry</a:t>
            </a:r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 name="</a:t>
            </a:r>
            <a:r>
              <a:rPr lang="en-US" dirty="0" err="1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DCDCTrackHit.x</a:t>
            </a:r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"                 tag="11900"    num="4"/&gt;</a:t>
            </a:r>
          </a:p>
          <a:p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&lt;</a:t>
            </a:r>
            <a:r>
              <a:rPr lang="en-US" dirty="0" err="1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xmldumpDictEntry</a:t>
            </a:r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 name="</a:t>
            </a:r>
            <a:r>
              <a:rPr lang="en-US" dirty="0" err="1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DCDCTrackHit.y</a:t>
            </a:r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"                 tag="11900"    num="5"/&gt;</a:t>
            </a:r>
          </a:p>
          <a:p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&lt;</a:t>
            </a:r>
            <a:r>
              <a:rPr lang="en-US" dirty="0" err="1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xmldumpDictEntry</a:t>
            </a:r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 name="</a:t>
            </a:r>
            <a:r>
              <a:rPr lang="en-US" dirty="0" err="1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DCDCTrackHit.stereo</a:t>
            </a:r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"            tag="11900"    num="6"/&gt;</a:t>
            </a:r>
          </a:p>
          <a:p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&lt;</a:t>
            </a:r>
            <a:r>
              <a:rPr lang="en-US" dirty="0" err="1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xmldumpDictEntry</a:t>
            </a:r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 name="</a:t>
            </a:r>
            <a:r>
              <a:rPr lang="en-US" dirty="0" err="1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DCDCTrackHit.tdrift</a:t>
            </a:r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"            tag="11900"    num="7"/&gt;</a:t>
            </a:r>
          </a:p>
          <a:p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&lt;</a:t>
            </a:r>
            <a:r>
              <a:rPr lang="en-US" dirty="0" err="1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xmldumpDictEntry</a:t>
            </a:r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 name="</a:t>
            </a:r>
            <a:r>
              <a:rPr lang="en-US" dirty="0" err="1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DCDCTrackHit.dist</a:t>
            </a:r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"              tag="11900"    num="8"/&gt;</a:t>
            </a:r>
          </a:p>
          <a:p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&lt;</a:t>
            </a:r>
            <a:r>
              <a:rPr lang="en-US" dirty="0" err="1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xmldumpDictEntry</a:t>
            </a:r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 name="</a:t>
            </a:r>
            <a:r>
              <a:rPr lang="en-US" dirty="0" err="1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DCDCTrackHit.dE</a:t>
            </a:r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"                tag="11900"    num="9"/&gt;</a:t>
            </a:r>
          </a:p>
          <a:p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&lt;</a:t>
            </a:r>
            <a:r>
              <a:rPr lang="en-US" dirty="0" err="1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xmldumpDictEntry</a:t>
            </a:r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 name="</a:t>
            </a:r>
            <a:r>
              <a:rPr lang="en-US" dirty="0" err="1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DCDCTrackHit.assocObjectBanks</a:t>
            </a:r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“  tag="11900“    num="254"/&gt;</a:t>
            </a:r>
          </a:p>
          <a:p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&lt;</a:t>
            </a:r>
            <a:r>
              <a:rPr lang="en-US" dirty="0" err="1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xmldumpDictEntry</a:t>
            </a:r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 name="</a:t>
            </a:r>
            <a:r>
              <a:rPr lang="en-US" dirty="0" err="1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DCDCTrackHit.assocObjects</a:t>
            </a:r>
            <a:r>
              <a:rPr lang="en-US" dirty="0" smtClean="0">
                <a:latin typeface="Lucida Console" pitchFamily="49" charset="0"/>
                <a:ea typeface="Arial Unicode MS" pitchFamily="34" charset="-128"/>
                <a:cs typeface="Arial Unicode MS" pitchFamily="34" charset="-128"/>
              </a:rPr>
              <a:t>"      tag="11900"    num="255"/&gt;</a:t>
            </a:r>
            <a:endParaRPr lang="en-US" dirty="0">
              <a:latin typeface="Lucida Console" pitchFamily="49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XML Dictionary Fragment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4876800"/>
            <a:ext cx="3581400" cy="1516797"/>
            <a:chOff x="0" y="4876800"/>
            <a:chExt cx="3581400" cy="1516797"/>
          </a:xfrm>
        </p:grpSpPr>
        <p:sp>
          <p:nvSpPr>
            <p:cNvPr id="6" name="TextBox 5"/>
            <p:cNvSpPr txBox="1"/>
            <p:nvPr/>
          </p:nvSpPr>
          <p:spPr>
            <a:xfrm>
              <a:off x="0" y="5562600"/>
              <a:ext cx="358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Need to change XML</a:t>
              </a:r>
            </a:p>
            <a:p>
              <a:pPr algn="ctr"/>
              <a:r>
                <a:rPr lang="en-US" sz="2400" b="1" dirty="0" smtClean="0"/>
                <a:t> tag name</a:t>
              </a:r>
              <a:endParaRPr lang="en-US" sz="2400" b="1" dirty="0"/>
            </a:p>
          </p:txBody>
        </p:sp>
        <p:sp>
          <p:nvSpPr>
            <p:cNvPr id="7" name="Up Arrow 6"/>
            <p:cNvSpPr/>
            <p:nvPr/>
          </p:nvSpPr>
          <p:spPr>
            <a:xfrm>
              <a:off x="1295400" y="4876800"/>
              <a:ext cx="609600" cy="6858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Associated Object ID bank NOT included if empty</a:t>
            </a:r>
          </a:p>
          <a:p>
            <a:pPr lvl="1"/>
            <a:r>
              <a:rPr lang="en-US" dirty="0" smtClean="0"/>
              <a:t>only 5 objects have associated object banks</a:t>
            </a:r>
            <a:endParaRPr lang="en-US" dirty="0" smtClean="0"/>
          </a:p>
          <a:p>
            <a:r>
              <a:rPr lang="en-US" dirty="0" smtClean="0"/>
              <a:t>Still missing factory name/tag string array</a:t>
            </a:r>
          </a:p>
          <a:p>
            <a:pPr lvl="1"/>
            <a:r>
              <a:rPr lang="en-US" dirty="0" smtClean="0"/>
              <a:t>not supported by EVIO yet</a:t>
            </a:r>
          </a:p>
          <a:p>
            <a:r>
              <a:rPr lang="en-US" dirty="0" smtClean="0"/>
              <a:t>Fine for event display development</a:t>
            </a:r>
          </a:p>
          <a:p>
            <a:pPr lvl="1"/>
            <a:r>
              <a:rPr lang="en-US" dirty="0" smtClean="0"/>
              <a:t>Dave Heddle’s student will work on this</a:t>
            </a:r>
            <a:endParaRPr lang="en-US" dirty="0" smtClean="0"/>
          </a:p>
          <a:p>
            <a:r>
              <a:rPr lang="en-US" dirty="0" smtClean="0"/>
              <a:t>Next step is EVIO -&gt; DANA conversion</a:t>
            </a:r>
          </a:p>
          <a:p>
            <a:pPr lvl="1"/>
            <a:r>
              <a:rPr lang="en-US" dirty="0" smtClean="0"/>
              <a:t>Dave L (with my help)</a:t>
            </a:r>
          </a:p>
          <a:p>
            <a:pPr lvl="1"/>
            <a:r>
              <a:rPr lang="en-US" dirty="0" smtClean="0"/>
              <a:t>EVIO format changes unlikely, but possible</a:t>
            </a:r>
          </a:p>
          <a:p>
            <a:r>
              <a:rPr lang="en-US" dirty="0" smtClean="0"/>
              <a:t>Additional uses</a:t>
            </a:r>
            <a:endParaRPr lang="en-US" dirty="0" smtClean="0"/>
          </a:p>
          <a:p>
            <a:pPr lvl="1"/>
            <a:r>
              <a:rPr lang="en-US" dirty="0" smtClean="0"/>
              <a:t>Transport events over network</a:t>
            </a:r>
          </a:p>
          <a:p>
            <a:pPr lvl="1"/>
            <a:r>
              <a:rPr lang="en-US" dirty="0" smtClean="0"/>
              <a:t>???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Status, </a:t>
            </a:r>
            <a:r>
              <a:rPr lang="en-US" dirty="0" err="1" smtClean="0"/>
              <a:t>con’t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362200"/>
          <a:ext cx="76962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0"/>
                <a:gridCol w="1539240"/>
                <a:gridCol w="1539240"/>
                <a:gridCol w="1539240"/>
                <a:gridCol w="1539240"/>
              </a:tblGrid>
              <a:tr h="12877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Object ID</a:t>
                      </a:r>
                    </a:p>
                    <a:p>
                      <a:pPr algn="ctr"/>
                      <a:r>
                        <a:rPr lang="en-US" dirty="0" smtClean="0"/>
                        <a:t>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</a:p>
                    <a:p>
                      <a:pPr algn="ctr"/>
                      <a:r>
                        <a:rPr lang="en-US" dirty="0" smtClean="0"/>
                        <a:t>bank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</a:p>
                    <a:p>
                      <a:pPr algn="ctr"/>
                      <a:r>
                        <a:rPr lang="en-US" dirty="0" smtClean="0"/>
                        <a:t>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</a:p>
                    <a:p>
                      <a:pPr algn="ctr"/>
                      <a:r>
                        <a:rPr lang="en-US" dirty="0" smtClean="0"/>
                        <a:t>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Bank of arrays of associated object ID’s</a:t>
                      </a:r>
                      <a:endParaRPr lang="en-US" dirty="0"/>
                    </a:p>
                  </a:txBody>
                  <a:tcPr/>
                </a:tc>
              </a:tr>
              <a:tr h="4400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Array 1</a:t>
                      </a:r>
                    </a:p>
                  </a:txBody>
                  <a:tcPr/>
                </a:tc>
              </a:tr>
              <a:tr h="4400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Array 2</a:t>
                      </a:r>
                      <a:endParaRPr lang="en-US" dirty="0"/>
                    </a:p>
                  </a:txBody>
                  <a:tcPr/>
                </a:tc>
              </a:tr>
              <a:tr h="4400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Array 3</a:t>
                      </a:r>
                      <a:endParaRPr lang="en-US" dirty="0"/>
                    </a:p>
                  </a:txBody>
                  <a:tcPr/>
                </a:tc>
              </a:tr>
              <a:tr h="4400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3000" y="56388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Note:  EVIO stores data ‘column-wise’ </a:t>
            </a:r>
          </a:p>
          <a:p>
            <a:pPr algn="ctr"/>
            <a:r>
              <a:rPr lang="en-US" sz="2400" b="1" dirty="0" smtClean="0"/>
              <a:t>(HDDM stores data ‘row-wise’)</a:t>
            </a:r>
            <a:endParaRPr lang="en-US" sz="24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76200"/>
            <a:ext cx="8229600" cy="2438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DANA Object Storage</a:t>
            </a:r>
            <a:r>
              <a:rPr kumimoji="0" lang="en-US" sz="4100" b="1" i="0" u="none" strike="noStrike" kern="1200" cap="none" spc="0" normalizeH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Format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100" b="1" baseline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for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1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‘DXYZ Object’</a:t>
            </a: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ID Lookup Table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19050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Object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Factory</a:t>
                      </a:r>
                      <a:r>
                        <a:rPr lang="en-US" baseline="0" dirty="0" smtClean="0"/>
                        <a:t> name/tag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DPhoton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DPhoton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ID3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DPhoton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ID4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DPhoton:zisis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ID5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DPhoton:zisis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ID6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DPhoton:matt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ID7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DPhoton:matt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ID8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DMCTrackHit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…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9144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void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DDANAEVIO_factory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::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addDSCHit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(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JEventLoop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*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eventLoop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,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evioDOMTree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&amp;tree) {</a:t>
            </a:r>
          </a:p>
          <a:p>
            <a:endParaRPr lang="en-US" sz="1200" dirty="0" smtClean="0">
              <a:latin typeface="Lucida Console" pitchFamily="49" charset="0"/>
              <a:cs typeface="Tahoma" pitchFamily="34" charset="0"/>
            </a:endParaRPr>
          </a:p>
          <a:p>
            <a:endParaRPr lang="en-US" sz="1200" dirty="0" smtClean="0">
              <a:latin typeface="Lucida Console" pitchFamily="49" charset="0"/>
              <a:cs typeface="Tahoma" pitchFamily="34" charset="0"/>
            </a:endParaRP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// create bank and add to event tree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evioDOMNodeP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schit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=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createContainerNode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("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DSCHit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");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tree &lt;&lt;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schit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;</a:t>
            </a:r>
          </a:p>
          <a:p>
            <a:endParaRPr lang="en-US" sz="1200" dirty="0" smtClean="0">
              <a:latin typeface="Lucida Console" pitchFamily="49" charset="0"/>
              <a:cs typeface="Tahoma" pitchFamily="34" charset="0"/>
            </a:endParaRPr>
          </a:p>
          <a:p>
            <a:endParaRPr lang="en-US" sz="1200" dirty="0" smtClean="0">
              <a:latin typeface="Lucida Console" pitchFamily="49" charset="0"/>
              <a:cs typeface="Tahoma" pitchFamily="34" charset="0"/>
            </a:endParaRP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// create data banks and add to bank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evioDOMNodeP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objIdBank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=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createLeafNode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&lt;uint64_t&gt;  ("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DSCHit.objId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");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evioDOMNodeP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dEBank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  =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createLeafNode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&lt;float&gt;     ("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DSCHit.dE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");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evioDOMNodeP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tBank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   =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createLeafNode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&lt;float&gt;     ("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DSCHit.t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");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evioDOMNodeP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sectorBank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=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createLeafNode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&lt;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int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&gt;       ("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DSCHit.sector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");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*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schit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&lt;&lt;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objIdBank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&lt;&lt;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dEBank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&lt;&lt;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tBank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&lt;&lt;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sectorBank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;</a:t>
            </a:r>
          </a:p>
          <a:p>
            <a:endParaRPr lang="en-US" sz="1200" dirty="0" smtClean="0">
              <a:latin typeface="Lucida Console" pitchFamily="49" charset="0"/>
              <a:cs typeface="Tahoma" pitchFamily="34" charset="0"/>
            </a:endParaRPr>
          </a:p>
          <a:p>
            <a:endParaRPr lang="en-US" sz="1200" dirty="0" smtClean="0">
              <a:latin typeface="Lucida Console" pitchFamily="49" charset="0"/>
              <a:cs typeface="Tahoma" pitchFamily="34" charset="0"/>
            </a:endParaRP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// create associated object bank and add to main bank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evioDOMNodeP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assocBank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=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createContainerNode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("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DSCHit.assocObjectBanks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");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*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schit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&lt;&lt;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assocBank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;</a:t>
            </a:r>
          </a:p>
          <a:p>
            <a:endParaRPr lang="en-US" sz="1200" dirty="0" smtClean="0">
              <a:latin typeface="Lucida Console" pitchFamily="49" charset="0"/>
              <a:cs typeface="Tahoma" pitchFamily="34" charset="0"/>
            </a:endParaRPr>
          </a:p>
          <a:p>
            <a:endParaRPr lang="en-US" sz="1200" dirty="0" smtClean="0">
              <a:latin typeface="Lucida Console" pitchFamily="49" charset="0"/>
              <a:cs typeface="Tahoma" pitchFamily="34" charset="0"/>
            </a:endParaRPr>
          </a:p>
          <a:p>
            <a:endParaRPr lang="en-US" sz="1200" dirty="0" smtClean="0">
              <a:latin typeface="Lucida Console" pitchFamily="49" charset="0"/>
              <a:cs typeface="Tahoma" pitchFamily="34" charset="0"/>
            </a:endParaRP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// loop over each requested factory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int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assocCount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= 0;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set&lt;string&gt;::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iterator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iter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;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for(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iter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=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evioMap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["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dschit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"].begin();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iter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!=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evioMap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["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dschit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"].end();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iter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++) {</a:t>
            </a:r>
          </a:p>
          <a:p>
            <a:endParaRPr lang="en-US" sz="1200" dirty="0" smtClean="0">
              <a:latin typeface="Lucida Console" pitchFamily="49" charset="0"/>
              <a:cs typeface="Tahoma" pitchFamily="34" charset="0"/>
            </a:endParaRP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// is there any data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vector&lt;const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DSCHit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*&gt;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schits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;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eventLoop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-&gt;Get(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schits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); 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if(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schits.size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()&lt;=0)continue;</a:t>
            </a:r>
          </a:p>
          <a:p>
            <a:endParaRPr lang="en-US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    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// add track data to banks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for(unsigned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int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i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=0;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i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&lt;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schits.size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();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i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++) {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  *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objIdBank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&lt;&lt;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schits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[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i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]-&gt;id;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  *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dEBank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  &lt;&lt;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schits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[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i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]-&gt;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dE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;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  *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tBank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   &lt;&lt;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schits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[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i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]-&gt;t;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  *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sectorBank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&lt;&lt;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schits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[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i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]-&gt;sector;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  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 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objIdMap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[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schits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[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i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]-&gt;id]="???";</a:t>
            </a:r>
          </a:p>
          <a:p>
            <a:endParaRPr lang="en-US" sz="1200" dirty="0" smtClean="0">
              <a:latin typeface="Lucida Console" pitchFamily="49" charset="0"/>
              <a:cs typeface="Tahoma" pitchFamily="34" charset="0"/>
            </a:endParaRPr>
          </a:p>
          <a:p>
            <a:endParaRPr lang="en-US" sz="1200" dirty="0" smtClean="0">
              <a:latin typeface="Lucida Console" pitchFamily="49" charset="0"/>
              <a:cs typeface="Tahoma" pitchFamily="34" charset="0"/>
            </a:endParaRP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  // get associated object id bank and add to associated object bank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 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evioDOMNodeP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assocObjs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=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createLeafNode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&lt;uint64_t&gt; ("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DSCHit.assocObjects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");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  *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assocBank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&lt;&lt;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assocObjs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;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  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  // get id's, add to id bank and to global object id map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  vector&lt;const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JObject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*&gt;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objs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;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 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schits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[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i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]-&gt;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GetT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(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objs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); 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  for(unsigned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int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j=0; j&lt;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objs.size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(); j++) {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   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assocCount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++;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    *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assocObjs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&lt;&lt;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objs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[j]-&gt;id;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    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objIdMap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[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objs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[j]-&gt;id]="???";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  }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  }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}</a:t>
            </a: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  if(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assocCount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==0)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assocBank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-&gt;</a:t>
            </a:r>
            <a:r>
              <a:rPr lang="en-US" sz="1200" dirty="0" err="1" smtClean="0">
                <a:latin typeface="Lucida Console" pitchFamily="49" charset="0"/>
                <a:cs typeface="Tahoma" pitchFamily="34" charset="0"/>
              </a:rPr>
              <a:t>cutAndDelete</a:t>
            </a:r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();</a:t>
            </a:r>
          </a:p>
          <a:p>
            <a:endParaRPr lang="en-US" sz="1200" dirty="0" smtClean="0">
              <a:latin typeface="Lucida Console" pitchFamily="49" charset="0"/>
              <a:cs typeface="Tahoma" pitchFamily="34" charset="0"/>
            </a:endParaRPr>
          </a:p>
          <a:p>
            <a:r>
              <a:rPr lang="en-US" sz="1200" dirty="0" smtClean="0">
                <a:latin typeface="Lucida Console" pitchFamily="49" charset="0"/>
                <a:cs typeface="Tahoma" pitchFamily="34" charset="0"/>
              </a:rPr>
              <a:t>}</a:t>
            </a:r>
            <a:endParaRPr lang="en-US" sz="1200" dirty="0" smtClean="0">
              <a:latin typeface="Lucida Console" pitchFamily="49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761</Words>
  <Application>Microsoft Office PowerPoint</Application>
  <PresentationFormat>On-screen Show (4:3)</PresentationFormat>
  <Paragraphs>182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DANAEVIO Update</vt:lpstr>
      <vt:lpstr>Status</vt:lpstr>
      <vt:lpstr>DANA Objects Converted</vt:lpstr>
      <vt:lpstr>XML Dictionary Fragment</vt:lpstr>
      <vt:lpstr>Status, con’t</vt:lpstr>
      <vt:lpstr>Slide 6</vt:lpstr>
      <vt:lpstr>Object ID Lookup Table</vt:lpstr>
      <vt:lpstr>Slide 8</vt:lpstr>
      <vt:lpstr>Slide 9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DANAEVIO Update</dc:title>
  <dc:creator>Jefferson Lab</dc:creator>
  <cp:lastModifiedBy>Jefferson Lab</cp:lastModifiedBy>
  <cp:revision>64</cp:revision>
  <dcterms:created xsi:type="dcterms:W3CDTF">2010-04-05T12:35:02Z</dcterms:created>
  <dcterms:modified xsi:type="dcterms:W3CDTF">2010-04-05T18:48:29Z</dcterms:modified>
</cp:coreProperties>
</file>