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87" r:id="rId4"/>
    <p:sldId id="265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0B0"/>
    <a:srgbClr val="190D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5" autoAdjust="0"/>
    <p:restoredTop sz="94582" autoAdjust="0"/>
  </p:normalViewPr>
  <p:slideViewPr>
    <p:cSldViewPr>
      <p:cViewPr varScale="1">
        <p:scale>
          <a:sx n="65" d="100"/>
          <a:sy n="65" d="100"/>
        </p:scale>
        <p:origin x="-12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09600" y="2438400"/>
            <a:ext cx="69541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Status of </a:t>
            </a: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Level-1 Bitwise Simulation</a:t>
            </a:r>
          </a:p>
        </p:txBody>
      </p:sp>
      <p:sp>
        <p:nvSpPr>
          <p:cNvPr id="2052" name="Text Box 14"/>
          <p:cNvSpPr txBox="1">
            <a:spLocks noChangeArrowheads="1"/>
          </p:cNvSpPr>
          <p:nvPr/>
        </p:nvSpPr>
        <p:spPr bwMode="auto">
          <a:xfrm>
            <a:off x="3124200" y="3200400"/>
            <a:ext cx="25379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Somov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 Jefferson Lab</a:t>
            </a:r>
            <a:endParaRPr lang="de-DE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25"/>
          <p:cNvSpPr txBox="1">
            <a:spLocks noChangeArrowheads="1"/>
          </p:cNvSpPr>
          <p:nvPr/>
        </p:nvSpPr>
        <p:spPr bwMode="auto">
          <a:xfrm>
            <a:off x="3657600" y="3657600"/>
            <a:ext cx="19094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October 15, 2013 </a:t>
            </a:r>
            <a:endParaRPr lang="de-DE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Overview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812925" y="186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>
              <a:latin typeface="Arial" charset="0"/>
            </a:endParaRP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204617" y="914400"/>
            <a:ext cx="554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190DB3"/>
                </a:solidFill>
              </a:rPr>
              <a:t>       </a:t>
            </a:r>
          </a:p>
          <a:p>
            <a:endParaRPr lang="en-US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62000" y="1185208"/>
            <a:ext cx="648485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Detailed   simulation of the trigger hardware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- use to calibrate hardware parameters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- verify  trigger types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- realistic simulation of the trigger algorithm</a:t>
            </a:r>
          </a:p>
          <a:p>
            <a:endParaRPr lang="en-US" sz="2000" dirty="0" smtClean="0">
              <a:solidFill>
                <a:srgbClr val="190DB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Provides input to the hardware debugging tools (Test Vector)</a:t>
            </a:r>
            <a:endParaRPr lang="en-US" sz="2000" dirty="0">
              <a:solidFill>
                <a:srgbClr val="190D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3276600"/>
            <a:ext cx="757290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Simulation framework development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Convert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Geant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hit energies/times into signal waveforms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- convert detector modules into crate/slot/channel (translation table)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Waveform digitization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Add noise, baseline fluctuations. 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Save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signal waveforms in the format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accepted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by the Test Vector 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Simulates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CTP/SSP/GTP response (pulse shapes)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52400"/>
            <a:ext cx="6170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Bitwise simulation: b</a:t>
            </a:r>
            <a:r>
              <a:rPr lang="en-US" sz="3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 decays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bitwise_b1p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6680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52400"/>
            <a:ext cx="6170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Bitwise simulation: b</a:t>
            </a:r>
            <a:r>
              <a:rPr lang="en-US" sz="3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 decays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bitwise_b1p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19200"/>
            <a:ext cx="9144000" cy="5143500"/>
          </a:xfrm>
          <a:prstGeom prst="rect">
            <a:avLst/>
          </a:prstGeom>
        </p:spPr>
      </p:pic>
      <p:pic>
        <p:nvPicPr>
          <p:cNvPr id="5" name="Picture 4" descr="bitwise_b1pi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66800"/>
            <a:ext cx="5562600" cy="5204611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5486400" y="1122630"/>
            <a:ext cx="3657600" cy="4973370"/>
            <a:chOff x="5486400" y="1066800"/>
            <a:chExt cx="3657600" cy="4973370"/>
          </a:xfrm>
        </p:grpSpPr>
        <p:pic>
          <p:nvPicPr>
            <p:cNvPr id="6" name="Picture 5" descr="bitwise_b1pi_3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86400" y="1066800"/>
              <a:ext cx="3657600" cy="4973370"/>
            </a:xfrm>
            <a:prstGeom prst="rect">
              <a:avLst/>
            </a:prstGeom>
          </p:spPr>
        </p:pic>
        <p:grpSp>
          <p:nvGrpSpPr>
            <p:cNvPr id="18" name="Group 17"/>
            <p:cNvGrpSpPr/>
            <p:nvPr/>
          </p:nvGrpSpPr>
          <p:grpSpPr>
            <a:xfrm>
              <a:off x="6096000" y="1447800"/>
              <a:ext cx="2723597" cy="3843010"/>
              <a:chOff x="6096000" y="1447800"/>
              <a:chExt cx="2723597" cy="3843010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7924800" y="1447800"/>
                <a:ext cx="89479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BCAL  T</a:t>
                </a:r>
                <a:r>
                  <a:rPr lang="en-US" sz="1000" b="1" baseline="-25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MAX</a:t>
                </a:r>
                <a:endParaRPr lang="en-US" sz="1000" b="1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086600" y="3886200"/>
                <a:ext cx="168828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3210B0"/>
                    </a:solidFill>
                    <a:latin typeface="Times New Roman" pitchFamily="18" charset="0"/>
                    <a:cs typeface="Times New Roman" pitchFamily="18" charset="0"/>
                  </a:rPr>
                  <a:t>GTP BCAL Energy Sum</a:t>
                </a:r>
                <a:endParaRPr lang="en-US" sz="1100" b="1" baseline="-25000" dirty="0">
                  <a:solidFill>
                    <a:srgbClr val="3210B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096000" y="1447800"/>
                <a:ext cx="86594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BCAL  T</a:t>
                </a:r>
                <a:r>
                  <a:rPr lang="en-US" sz="1000" b="1" baseline="-25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MIN</a:t>
                </a:r>
                <a:endParaRPr lang="en-US" sz="1000" b="1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172200" y="2667000"/>
                <a:ext cx="85953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FCAL  T</a:t>
                </a:r>
                <a:r>
                  <a:rPr lang="en-US" sz="1000" b="1" baseline="-25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MIN</a:t>
                </a:r>
                <a:endParaRPr lang="en-US" sz="1000" b="1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924800" y="2667000"/>
                <a:ext cx="88838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FCAL  T</a:t>
                </a:r>
                <a:r>
                  <a:rPr lang="en-US" sz="1000" b="1" baseline="-25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MAX</a:t>
                </a:r>
                <a:endParaRPr lang="en-US" sz="1000" b="1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086600" y="5029200"/>
                <a:ext cx="168026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3210B0"/>
                    </a:solidFill>
                    <a:latin typeface="Times New Roman" pitchFamily="18" charset="0"/>
                    <a:cs typeface="Times New Roman" pitchFamily="18" charset="0"/>
                  </a:rPr>
                  <a:t>GTP FCAL Energy Sum</a:t>
                </a:r>
                <a:endParaRPr lang="en-US" sz="1100" b="1" baseline="-25000" dirty="0">
                  <a:solidFill>
                    <a:srgbClr val="3210B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609600"/>
            <a:ext cx="71311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Bitwise simulation: Cosmic Trigger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itwise_cos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pic>
        <p:nvPicPr>
          <p:cNvPr id="5" name="Picture 4" descr="cosm_event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04800"/>
            <a:ext cx="1337873" cy="12954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038600" y="2743200"/>
            <a:ext cx="1524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38600" y="3352800"/>
            <a:ext cx="1524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1692</TotalTime>
  <Words>142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Overview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Alexander Somov</dc:creator>
  <cp:lastModifiedBy>somov</cp:lastModifiedBy>
  <cp:revision>236</cp:revision>
  <dcterms:created xsi:type="dcterms:W3CDTF">2006-08-16T00:00:00Z</dcterms:created>
  <dcterms:modified xsi:type="dcterms:W3CDTF">2013-10-15T17:12:39Z</dcterms:modified>
</cp:coreProperties>
</file>