
<file path=[Content_Types].xml><?xml version="1.0" encoding="utf-8"?>
<Types xmlns="http://schemas.openxmlformats.org/package/2006/content-types">
  <Default Extension="png" ContentType="image/png"/>
  <Override PartName="/docProps/core.xml" ContentType="application/vnd.openxmlformats-package.core-properties+xml"/>
  <Default Extension="gif" ContentType="image/gif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presProps.xml" ContentType="application/vnd.openxmlformats-officedocument.presentationml.presProps+xml"/>
  <Default Extension="xml" ContentType="application/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10.xml" ContentType="application/vnd.openxmlformats-officedocument.presentationml.slideLayout+xml"/>
  <Default Extension="rels" ContentType="application/vnd.openxmlformats-package.relationships+xml"/>
  <Override PartName="/ppt/handoutMasters/handoutMaster1.xml" ContentType="application/vnd.openxmlformats-officedocument.presentationml.handoutMaster+xml"/>
  <Override PartName="/ppt/slides/slide10.xml" ContentType="application/vnd.openxmlformats-officedocument.presentationml.slide+xml"/>
  <Default Extension="jpeg" ContentType="image/jpeg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tableStyles.xml" ContentType="application/vnd.openxmlformats-officedocument.presentationml.tableStyles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60" r:id="rId4"/>
    <p:sldId id="262" r:id="rId5"/>
    <p:sldId id="258" r:id="rId6"/>
    <p:sldId id="257" r:id="rId7"/>
    <p:sldId id="259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9272B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28" d="100"/>
          <a:sy n="128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DD515-2718-A041-875B-2E83DB0473DE}" type="datetimeFigureOut">
              <a:rPr lang="en-US" smtClean="0"/>
              <a:t>8/25/08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FE6CD-3816-044E-9BEF-1A67CDC6A8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3C908-C141-F141-BEA6-C5DEBDB1FB68}" type="datetimeFigureOut">
              <a:rPr lang="en-US" smtClean="0"/>
              <a:t>8/25/08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130E4-8733-4C4C-8A9C-FDE4423FF8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8/25/08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BBC8-E4C0-7344-B91D-3085D91D1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8/25/08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BBC8-E4C0-7344-B91D-3085D91D1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8/25/08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BBC8-E4C0-7344-B91D-3085D91D1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8/25/08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BBC8-E4C0-7344-B91D-3085D91D1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8/25/08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BBC8-E4C0-7344-B91D-3085D91D1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8/25/08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BBC8-E4C0-7344-B91D-3085D91D1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8/25/08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BBC8-E4C0-7344-B91D-3085D91D1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8/25/08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BBC8-E4C0-7344-B91D-3085D91D1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8/25/08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BBC8-E4C0-7344-B91D-3085D91D1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8/25/08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BBC8-E4C0-7344-B91D-3085D91D1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8/25/08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BBC8-E4C0-7344-B91D-3085D91D1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8/25/08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3BBC8-E4C0-7344-B91D-3085D91D1F59}" type="slidenum">
              <a:rPr lang="en-US" smtClean="0"/>
              <a:t>‹#›</a:t>
            </a:fld>
            <a:r>
              <a:rPr lang="en-US" dirty="0" smtClean="0"/>
              <a:t>/10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2.gif"/><Relationship Id="rId4" Type="http://schemas.openxmlformats.org/officeDocument/2006/relationships/image" Target="../media/image3.gif"/><Relationship Id="rId5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Relationship Id="rId3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gif"/><Relationship Id="rId3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gif"/><Relationship Id="rId3" Type="http://schemas.openxmlformats.org/officeDocument/2006/relationships/image" Target="../media/image12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Status of CDC Stereo/Axial configuration MC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Lawrence  </a:t>
            </a:r>
            <a:r>
              <a:rPr lang="en-US" dirty="0" err="1" smtClean="0"/>
              <a:t>Jlab</a:t>
            </a:r>
            <a:endParaRPr lang="en-US" dirty="0" smtClean="0"/>
          </a:p>
          <a:p>
            <a:r>
              <a:rPr lang="en-US" dirty="0" smtClean="0"/>
              <a:t>August 25, 2008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8/25/08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BBC8-E4C0-7344-B91D-3085D91D1F5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stereo </a:t>
            </a:r>
            <a:r>
              <a:rPr lang="en-US" dirty="0" err="1" smtClean="0"/>
              <a:t>superlayers</a:t>
            </a:r>
            <a:r>
              <a:rPr lang="en-US" dirty="0" smtClean="0"/>
              <a:t> improves tracking efficiency</a:t>
            </a:r>
          </a:p>
          <a:p>
            <a:r>
              <a:rPr lang="en-US" dirty="0" smtClean="0"/>
              <a:t>Additional layers improves tracking efficiency </a:t>
            </a:r>
            <a:r>
              <a:rPr lang="en-US" sz="2400" dirty="0" smtClean="0"/>
              <a:t>(we seem to be in a region of  high sensitivity)</a:t>
            </a:r>
            <a:endParaRPr lang="en-US" dirty="0" smtClean="0"/>
          </a:p>
          <a:p>
            <a:r>
              <a:rPr lang="en-US" dirty="0" smtClean="0"/>
              <a:t>Single hit efficiency due to 1keV threshold is ~88%. The energy distribution </a:t>
            </a:r>
            <a:r>
              <a:rPr lang="en-US" dirty="0"/>
              <a:t>f</a:t>
            </a:r>
            <a:r>
              <a:rPr lang="en-US" dirty="0" smtClean="0"/>
              <a:t>rom </a:t>
            </a:r>
            <a:r>
              <a:rPr lang="en-US" i="1" dirty="0" err="1" smtClean="0"/>
              <a:t>hdgeant</a:t>
            </a:r>
            <a:r>
              <a:rPr lang="en-US" dirty="0" smtClean="0"/>
              <a:t> needs to be verified and then the threshold examined more closely.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8/25/08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BBC8-E4C0-7344-B91D-3085D91D1F59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 CDC configurations studied</a:t>
            </a:r>
            <a:br>
              <a:rPr lang="en-US" dirty="0" smtClean="0"/>
            </a:br>
            <a:r>
              <a:rPr lang="en-US" sz="2222" dirty="0" smtClean="0"/>
              <a:t>(yes, only 4 are shown) </a:t>
            </a:r>
            <a:endParaRPr lang="en-US" dirty="0"/>
          </a:p>
        </p:txBody>
      </p:sp>
      <p:pic>
        <p:nvPicPr>
          <p:cNvPr id="4" name="Content Placeholder 3" descr="midplane_close_packed_less_stereo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48304" y="3962400"/>
            <a:ext cx="2829374" cy="2743200"/>
          </a:xfrm>
        </p:spPr>
      </p:pic>
      <p:pic>
        <p:nvPicPr>
          <p:cNvPr id="5" name="Picture 4" descr="midplane_close_packed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3962400"/>
            <a:ext cx="2829374" cy="2743200"/>
          </a:xfrm>
          <a:prstGeom prst="rect">
            <a:avLst/>
          </a:prstGeom>
        </p:spPr>
      </p:pic>
      <p:pic>
        <p:nvPicPr>
          <p:cNvPr id="6" name="Picture 5" descr="midplane_option2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8304" y="1219200"/>
            <a:ext cx="2829374" cy="2743200"/>
          </a:xfrm>
          <a:prstGeom prst="rect">
            <a:avLst/>
          </a:prstGeom>
        </p:spPr>
      </p:pic>
      <p:pic>
        <p:nvPicPr>
          <p:cNvPr id="7" name="Picture 6" descr="midplane_phase_shifted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9800" y="1219200"/>
            <a:ext cx="2829374" cy="274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8678" y="2410383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 layers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3165" y="5145084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27 layers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1250351" y="2479876"/>
            <a:ext cx="978408" cy="228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1231392" y="5218116"/>
            <a:ext cx="978408" cy="2286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8/25/08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BBC8-E4C0-7344-B91D-3085D91D1F5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Tracking Efficiency for Several CDC Configurations</a:t>
            </a:r>
            <a:endParaRPr lang="en-US" dirty="0"/>
          </a:p>
        </p:txBody>
      </p:sp>
      <p:pic>
        <p:nvPicPr>
          <p:cNvPr id="4" name="Content Placeholder 3" descr="chisq_integral_compare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3254" y="1600200"/>
            <a:ext cx="6677491" cy="4525963"/>
          </a:xfrm>
        </p:spPr>
      </p:pic>
      <p:sp>
        <p:nvSpPr>
          <p:cNvPr id="6" name="TextBox 5"/>
          <p:cNvSpPr txBox="1"/>
          <p:nvPr/>
        </p:nvSpPr>
        <p:spPr>
          <a:xfrm>
            <a:off x="0" y="1109861"/>
            <a:ext cx="15767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 smtClean="0"/>
              <a:t>Phasespace</a:t>
            </a:r>
            <a:r>
              <a:rPr lang="en-US" sz="1400" i="1" dirty="0" smtClean="0"/>
              <a:t>: range</a:t>
            </a:r>
            <a:endParaRPr lang="en-US" sz="1400" i="1" baseline="300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8/25/08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BBC8-E4C0-7344-B91D-3085D91D1F5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Expected energy loss in CDC 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92801"/>
            <a:ext cx="8382000" cy="764341"/>
          </a:xfrm>
        </p:spPr>
        <p:txBody>
          <a:bodyPr/>
          <a:lstStyle/>
          <a:p>
            <a:r>
              <a:rPr lang="en-US" dirty="0" smtClean="0"/>
              <a:t>Total for CDC gas </a:t>
            </a:r>
            <a:r>
              <a:rPr lang="en-US" dirty="0" err="1" smtClean="0"/>
              <a:t>dE/dx</a:t>
            </a:r>
            <a:r>
              <a:rPr lang="en-US" dirty="0" smtClean="0"/>
              <a:t> = </a:t>
            </a:r>
            <a:r>
              <a:rPr lang="en-US" dirty="0" smtClean="0"/>
              <a:t>2.597 </a:t>
            </a:r>
            <a:r>
              <a:rPr lang="en-US" dirty="0" err="1" smtClean="0"/>
              <a:t>keV</a:t>
            </a:r>
            <a:r>
              <a:rPr lang="en-US" dirty="0" smtClean="0"/>
              <a:t>/cm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295400"/>
          <a:ext cx="6096000" cy="15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752600"/>
                <a:gridCol w="1219200"/>
                <a:gridCol w="1828800"/>
              </a:tblGrid>
              <a:tr h="541892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dE/dx</a:t>
                      </a:r>
                      <a:r>
                        <a:rPr lang="en-US" sz="2000" baseline="0" dirty="0" smtClean="0"/>
                        <a:t> 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(</a:t>
                      </a:r>
                      <a:r>
                        <a:rPr lang="en-US" sz="2000" baseline="0" dirty="0" err="1" smtClean="0"/>
                        <a:t>MeV/g</a:t>
                      </a:r>
                      <a:r>
                        <a:rPr lang="en-US" sz="2000" baseline="0" dirty="0" smtClean="0"/>
                        <a:t> cm</a:t>
                      </a:r>
                      <a:r>
                        <a:rPr lang="en-US" sz="2000" baseline="30000" dirty="0" smtClean="0"/>
                        <a:t>2</a:t>
                      </a:r>
                      <a:r>
                        <a:rPr lang="en-US" sz="2000" baseline="0" dirty="0" smtClean="0"/>
                        <a:t>)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Symbol" charset="2"/>
                          <a:cs typeface="Symbol" charset="2"/>
                        </a:rPr>
                        <a:t>r</a:t>
                      </a:r>
                      <a:r>
                        <a:rPr lang="en-US" sz="2000" dirty="0" smtClean="0"/>
                        <a:t> </a:t>
                      </a:r>
                    </a:p>
                    <a:p>
                      <a:pPr algn="ctr"/>
                      <a:r>
                        <a:rPr lang="en-US" sz="2000" dirty="0" smtClean="0"/>
                        <a:t>(</a:t>
                      </a:r>
                      <a:r>
                        <a:rPr lang="en-US" sz="2000" dirty="0" err="1" smtClean="0"/>
                        <a:t>g/</a:t>
                      </a:r>
                      <a:r>
                        <a:rPr lang="en-US" sz="2000" dirty="0" err="1" smtClean="0">
                          <a:latin typeface="Mistral"/>
                          <a:cs typeface="Mistral"/>
                        </a:rPr>
                        <a:t>l</a:t>
                      </a:r>
                      <a:r>
                        <a:rPr lang="en-US" sz="200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dE/dx</a:t>
                      </a:r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 (</a:t>
                      </a:r>
                      <a:r>
                        <a:rPr lang="en-US" sz="2000" dirty="0" err="1" smtClean="0"/>
                        <a:t>keV</a:t>
                      </a:r>
                      <a:r>
                        <a:rPr lang="en-US" sz="2000" dirty="0" smtClean="0"/>
                        <a:t>/cm)</a:t>
                      </a:r>
                      <a:endParaRPr lang="en-US" sz="2000" dirty="0"/>
                    </a:p>
                  </a:txBody>
                  <a:tcPr/>
                </a:tc>
              </a:tr>
              <a:tr h="310479">
                <a:tc>
                  <a:txBody>
                    <a:bodyPr/>
                    <a:lstStyle/>
                    <a:p>
                      <a:pPr algn="r"/>
                      <a:r>
                        <a:rPr lang="en-US" sz="2000" dirty="0" err="1" smtClean="0"/>
                        <a:t>Ar</a:t>
                      </a:r>
                      <a:r>
                        <a:rPr lang="en-US" sz="2000" dirty="0" smtClean="0"/>
                        <a:t> (85%)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1.519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1.622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2.464</a:t>
                      </a:r>
                      <a:endParaRPr lang="en-US" sz="2000" dirty="0"/>
                    </a:p>
                  </a:txBody>
                  <a:tcPr/>
                </a:tc>
              </a:tr>
              <a:tr h="349048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CO</a:t>
                      </a:r>
                      <a:r>
                        <a:rPr lang="en-US" sz="2000" baseline="-25000" dirty="0" smtClean="0"/>
                        <a:t>2</a:t>
                      </a:r>
                      <a:r>
                        <a:rPr lang="en-US" sz="2000" baseline="0" dirty="0" smtClean="0"/>
                        <a:t>(15%)</a:t>
                      </a:r>
                      <a:endParaRPr lang="en-US" sz="20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1.819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1.842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3.351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503775" y="3857142"/>
            <a:ext cx="2009649" cy="2238479"/>
            <a:chOff x="5562600" y="4267198"/>
            <a:chExt cx="2009649" cy="2238479"/>
          </a:xfrm>
        </p:grpSpPr>
        <p:sp>
          <p:nvSpPr>
            <p:cNvPr id="5" name="Connector 4"/>
            <p:cNvSpPr/>
            <p:nvPr/>
          </p:nvSpPr>
          <p:spPr>
            <a:xfrm>
              <a:off x="5562600" y="4267198"/>
              <a:ext cx="1828800" cy="1828800"/>
            </a:xfrm>
            <a:prstGeom prst="flowChartConnector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>
              <a:stCxn id="5" idx="0"/>
            </p:cNvCxnSpPr>
            <p:nvPr/>
          </p:nvCxnSpPr>
          <p:spPr>
            <a:xfrm rot="16200000" flipH="1">
              <a:off x="5372100" y="5372098"/>
              <a:ext cx="2209800" cy="1588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6200000" flipH="1">
              <a:off x="5753894" y="5372098"/>
              <a:ext cx="2209800" cy="1588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ight Brace 8"/>
            <p:cNvSpPr/>
            <p:nvPr/>
          </p:nvSpPr>
          <p:spPr>
            <a:xfrm>
              <a:off x="6857015" y="4365309"/>
              <a:ext cx="276620" cy="1636991"/>
            </a:xfrm>
            <a:prstGeom prst="rightBrace">
              <a:avLst>
                <a:gd name="adj1" fmla="val 8333"/>
                <a:gd name="adj2" fmla="val 4938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63977" y="4722057"/>
              <a:ext cx="50827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latin typeface="Symbol" charset="2"/>
                  <a:cs typeface="Symbol" charset="2"/>
                </a:rPr>
                <a:t>a</a:t>
              </a:r>
              <a:endParaRPr lang="en-US" sz="4000" dirty="0">
                <a:latin typeface="Symbol" charset="2"/>
                <a:cs typeface="Symbol" charset="2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6096000" y="6327777"/>
              <a:ext cx="38020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10800000" flipV="1">
              <a:off x="6857015" y="6324600"/>
              <a:ext cx="27662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6505971" y="5982457"/>
              <a:ext cx="34018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/>
                <a:t>x</a:t>
              </a:r>
              <a:endParaRPr lang="en-US" sz="2800" dirty="0"/>
            </a:p>
          </p:txBody>
        </p:sp>
      </p:grpSp>
      <p:pic>
        <p:nvPicPr>
          <p:cNvPr id="23" name="Picture 22" descr="Picture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800" y="3902358"/>
            <a:ext cx="3200400" cy="1689886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6233000" y="4400063"/>
            <a:ext cx="19014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= 1.26cm</a:t>
            </a:r>
            <a:endParaRPr lang="en-US" sz="3600" dirty="0"/>
          </a:p>
        </p:txBody>
      </p:sp>
      <p:sp>
        <p:nvSpPr>
          <p:cNvPr id="26" name="TextBox 25"/>
          <p:cNvSpPr txBox="1"/>
          <p:nvPr/>
        </p:nvSpPr>
        <p:spPr>
          <a:xfrm>
            <a:off x="7208454" y="5329768"/>
            <a:ext cx="19355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/>
              <a:t>3.27 </a:t>
            </a:r>
            <a:r>
              <a:rPr lang="en-US" sz="3600" b="1" i="1" dirty="0" err="1" smtClean="0"/>
              <a:t>keV</a:t>
            </a:r>
            <a:endParaRPr lang="en-US" sz="3600" b="1" i="1" dirty="0"/>
          </a:p>
        </p:txBody>
      </p:sp>
      <p:sp>
        <p:nvSpPr>
          <p:cNvPr id="27" name="Right Arrow 26"/>
          <p:cNvSpPr/>
          <p:nvPr/>
        </p:nvSpPr>
        <p:spPr>
          <a:xfrm>
            <a:off x="6461600" y="5429912"/>
            <a:ext cx="597408" cy="484632"/>
          </a:xfrm>
          <a:prstGeom prst="rightArrow">
            <a:avLst/>
          </a:prstGeom>
          <a:gradFill flip="none" rotWithShape="1">
            <a:gsLst>
              <a:gs pos="0">
                <a:srgbClr val="9272BC"/>
              </a:gs>
              <a:gs pos="100000">
                <a:srgbClr val="FFFFFF"/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295400" y="6336268"/>
            <a:ext cx="7074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Note: for a 1 </a:t>
            </a:r>
            <a:r>
              <a:rPr lang="en-US" i="1" dirty="0" err="1" smtClean="0"/>
              <a:t>keV</a:t>
            </a:r>
            <a:r>
              <a:rPr lang="en-US" i="1" dirty="0" smtClean="0"/>
              <a:t> energy loss, expect </a:t>
            </a:r>
            <a:r>
              <a:rPr lang="en-US" i="1" dirty="0" err="1" smtClean="0"/>
              <a:t>x</a:t>
            </a:r>
            <a:r>
              <a:rPr lang="en-US" i="1" dirty="0" smtClean="0"/>
              <a:t>=7.8mm or about 2.45% inefficiency</a:t>
            </a:r>
            <a:endParaRPr lang="en-US" i="1" dirty="0"/>
          </a:p>
        </p:txBody>
      </p:sp>
      <p:sp>
        <p:nvSpPr>
          <p:cNvPr id="29" name="Date Placeholder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8/25/08</a:t>
            </a:r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BBC8-E4C0-7344-B91D-3085D91D1F59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dE</a:t>
            </a:r>
            <a:r>
              <a:rPr lang="en-US" dirty="0" smtClean="0"/>
              <a:t> in single tube reported by </a:t>
            </a:r>
            <a:r>
              <a:rPr lang="en-US" i="1" dirty="0" err="1" smtClean="0"/>
              <a:t>hdgeant</a:t>
            </a:r>
            <a:endParaRPr lang="en-US" dirty="0"/>
          </a:p>
        </p:txBody>
      </p:sp>
      <p:pic>
        <p:nvPicPr>
          <p:cNvPr id="4" name="Content Placeholder 3" descr="dE_close_packed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0" y="1611868"/>
            <a:ext cx="4572000" cy="3098874"/>
          </a:xfrm>
        </p:spPr>
      </p:pic>
      <p:pic>
        <p:nvPicPr>
          <p:cNvPr id="5" name="Picture 4" descr="dE_phase_shifted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11868"/>
            <a:ext cx="4572000" cy="309887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3000" y="1242536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Nominal Geometry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1210270"/>
            <a:ext cx="1421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Close Packed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5090259"/>
            <a:ext cx="73567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Green regions are estimates of hits discarded by </a:t>
            </a:r>
            <a:r>
              <a:rPr lang="en-US" sz="2000" dirty="0" err="1" smtClean="0"/>
              <a:t>dE</a:t>
            </a:r>
            <a:r>
              <a:rPr lang="en-US" sz="2000" dirty="0" smtClean="0"/>
              <a:t> threshold. Estimate is made by straight line from 0,0 to 1keV point. This likely overestimates the below-threshold contribution.</a:t>
            </a:r>
          </a:p>
          <a:p>
            <a:endParaRPr lang="en-US" sz="2000" i="1" dirty="0" smtClean="0"/>
          </a:p>
          <a:p>
            <a:r>
              <a:rPr lang="en-US" sz="2000" i="1" dirty="0" smtClean="0"/>
              <a:t>NOTE: Max energy deposition at 90</a:t>
            </a:r>
            <a:r>
              <a:rPr lang="en-US" sz="2000" i="1" baseline="30000" dirty="0" smtClean="0"/>
              <a:t>o</a:t>
            </a:r>
            <a:r>
              <a:rPr lang="en-US" sz="2000" i="1" dirty="0" smtClean="0"/>
              <a:t> : (1.6 cm)(2.6 </a:t>
            </a:r>
            <a:r>
              <a:rPr lang="en-US" sz="2000" i="1" dirty="0" err="1" smtClean="0"/>
              <a:t>keV</a:t>
            </a:r>
            <a:r>
              <a:rPr lang="en-US" sz="2000" i="1" dirty="0" smtClean="0"/>
              <a:t>/cm) = 4.16 </a:t>
            </a:r>
            <a:r>
              <a:rPr lang="en-US" sz="2000" i="1" dirty="0" err="1" smtClean="0"/>
              <a:t>keV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934759"/>
            <a:ext cx="20839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 smtClean="0"/>
              <a:t>Phasespace</a:t>
            </a:r>
            <a:r>
              <a:rPr lang="en-US" sz="1400" i="1" dirty="0" smtClean="0"/>
              <a:t>: 1 </a:t>
            </a:r>
            <a:r>
              <a:rPr lang="en-US" sz="1400" i="1" dirty="0" err="1" smtClean="0"/>
              <a:t>GeV/c</a:t>
            </a:r>
            <a:r>
              <a:rPr lang="en-US" sz="1400" i="1" dirty="0" smtClean="0"/>
              <a:t> ; 90</a:t>
            </a:r>
            <a:r>
              <a:rPr lang="en-US" sz="1400" i="1" baseline="30000" dirty="0" smtClean="0"/>
              <a:t>o</a:t>
            </a:r>
            <a:endParaRPr lang="en-US" sz="1400" i="1" baseline="3000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8/25/08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BBC8-E4C0-7344-B91D-3085D91D1F5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CDC hits per track</a:t>
            </a:r>
            <a:endParaRPr lang="en-US" dirty="0"/>
          </a:p>
        </p:txBody>
      </p:sp>
      <p:pic>
        <p:nvPicPr>
          <p:cNvPr id="4" name="Content Placeholder 3" descr="cdchits_per_track_close_packed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0" y="1392198"/>
            <a:ext cx="4572000" cy="3098874"/>
          </a:xfrm>
        </p:spPr>
      </p:pic>
      <p:pic>
        <p:nvPicPr>
          <p:cNvPr id="5" name="Picture 4" descr="cdchits_per_track_phase_shifted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92198"/>
            <a:ext cx="4572000" cy="309887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3000" y="1022866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Nominal Geometry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990600"/>
            <a:ext cx="1421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Close Packed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4549676"/>
            <a:ext cx="609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number of </a:t>
            </a:r>
            <a:r>
              <a:rPr lang="en-US" b="1" i="1" dirty="0" smtClean="0"/>
              <a:t>missing</a:t>
            </a:r>
            <a:r>
              <a:rPr lang="en-US" dirty="0" smtClean="0"/>
              <a:t> hits was fit to a Poisson and the mean taken as the average number of missed hits.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i="1" dirty="0" smtClean="0"/>
              <a:t>Nominal Geometry</a:t>
            </a:r>
            <a:r>
              <a:rPr lang="en-US" dirty="0" smtClean="0"/>
              <a:t> is consistent with the single hit efficiency derived from the </a:t>
            </a:r>
            <a:r>
              <a:rPr lang="en-US" dirty="0" err="1" smtClean="0"/>
              <a:t>dE</a:t>
            </a:r>
            <a:r>
              <a:rPr lang="en-US" dirty="0" smtClean="0"/>
              <a:t> plots.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i="1" dirty="0" smtClean="0"/>
              <a:t>Close Packed </a:t>
            </a:r>
            <a:r>
              <a:rPr lang="en-US" dirty="0" smtClean="0"/>
              <a:t>geometry is consistent with ~9% inefficiency on average due to gaps in the “close-packed” axial layers. 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715089"/>
            <a:ext cx="15767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 smtClean="0"/>
              <a:t>Phasespace</a:t>
            </a:r>
            <a:r>
              <a:rPr lang="en-US" sz="1400" i="1" dirty="0" smtClean="0"/>
              <a:t>: range</a:t>
            </a:r>
            <a:endParaRPr lang="en-US" sz="1400" i="1" baseline="3000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8/25/08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BBC8-E4C0-7344-B91D-3085D91D1F59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Distance of Closest Approach (DOCA)</a:t>
            </a:r>
            <a:br>
              <a:rPr lang="en-US" dirty="0" smtClean="0"/>
            </a:br>
            <a:r>
              <a:rPr lang="en-US" sz="3556" dirty="0" smtClean="0"/>
              <a:t>(calculated from </a:t>
            </a:r>
            <a:r>
              <a:rPr lang="en-US" sz="3556" dirty="0" err="1" smtClean="0"/>
              <a:t>t</a:t>
            </a:r>
            <a:r>
              <a:rPr lang="en-US" sz="3556" baseline="-25000" dirty="0" err="1" smtClean="0"/>
              <a:t>drift</a:t>
            </a:r>
            <a:r>
              <a:rPr lang="en-US" sz="3556" dirty="0" err="1" smtClean="0"/>
              <a:t>-tof</a:t>
            </a:r>
            <a:r>
              <a:rPr lang="en-US" sz="3556" dirty="0"/>
              <a:t>)</a:t>
            </a:r>
            <a:endParaRPr lang="en-US" dirty="0"/>
          </a:p>
        </p:txBody>
      </p:sp>
      <p:pic>
        <p:nvPicPr>
          <p:cNvPr id="4" name="Content Placeholder 3" descr="doca_close_packed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0" y="2133600"/>
            <a:ext cx="4572000" cy="3098874"/>
          </a:xfrm>
        </p:spPr>
      </p:pic>
      <p:pic>
        <p:nvPicPr>
          <p:cNvPr id="5" name="Picture 4" descr="doca_phase_shifted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33600"/>
            <a:ext cx="4572000" cy="309887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3000" y="1764268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Nominal Geometry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1732002"/>
            <a:ext cx="1421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Close Packed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424225"/>
            <a:ext cx="20839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 smtClean="0"/>
              <a:t>Phasespace</a:t>
            </a:r>
            <a:r>
              <a:rPr lang="en-US" sz="1400" i="1" dirty="0" smtClean="0"/>
              <a:t>: 1 </a:t>
            </a:r>
            <a:r>
              <a:rPr lang="en-US" sz="1400" i="1" dirty="0" err="1" smtClean="0"/>
              <a:t>GeV/c</a:t>
            </a:r>
            <a:r>
              <a:rPr lang="en-US" sz="1400" i="1" dirty="0" smtClean="0"/>
              <a:t> ; 90</a:t>
            </a:r>
            <a:r>
              <a:rPr lang="en-US" sz="1400" i="1" baseline="30000" dirty="0" smtClean="0"/>
              <a:t>o</a:t>
            </a:r>
            <a:endParaRPr lang="en-US" sz="1400" i="1" baseline="300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8/25/08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BBC8-E4C0-7344-B91D-3085D91D1F59}" type="slidenum">
              <a:rPr lang="en-US" smtClean="0"/>
              <a:t>7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600200" y="5433020"/>
            <a:ext cx="67295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DOCA distributions seem consistent with the 88.2% single hit efficiency and cut on </a:t>
            </a:r>
            <a:r>
              <a:rPr lang="en-US" dirty="0" err="1" smtClean="0"/>
              <a:t>dE</a:t>
            </a:r>
            <a:r>
              <a:rPr lang="en-US" dirty="0" smtClean="0"/>
              <a:t> which corresponds to the outer part of the tube.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Tracking Efficiency</a:t>
            </a:r>
            <a:br>
              <a:rPr lang="en-US" dirty="0" smtClean="0"/>
            </a:br>
            <a:r>
              <a:rPr lang="en-US" dirty="0" smtClean="0"/>
              <a:t>with and without </a:t>
            </a:r>
            <a:r>
              <a:rPr lang="en-US" dirty="0" err="1" smtClean="0"/>
              <a:t>dE</a:t>
            </a:r>
            <a:r>
              <a:rPr lang="en-US" dirty="0" smtClean="0"/>
              <a:t> threshold</a:t>
            </a:r>
            <a:endParaRPr lang="en-US" dirty="0"/>
          </a:p>
        </p:txBody>
      </p:sp>
      <p:pic>
        <p:nvPicPr>
          <p:cNvPr id="4" name="Content Placeholder 3" descr="chisq_integral_compare_1eVthresh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3254" y="1600200"/>
            <a:ext cx="6677491" cy="4525963"/>
          </a:xfrm>
        </p:spPr>
      </p:pic>
      <p:sp>
        <p:nvSpPr>
          <p:cNvPr id="5" name="TextBox 4"/>
          <p:cNvSpPr txBox="1"/>
          <p:nvPr/>
        </p:nvSpPr>
        <p:spPr>
          <a:xfrm>
            <a:off x="0" y="1292423"/>
            <a:ext cx="15767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err="1" smtClean="0"/>
              <a:t>Phasespace</a:t>
            </a:r>
            <a:r>
              <a:rPr lang="en-US" sz="1400" i="1" dirty="0" smtClean="0"/>
              <a:t>: range</a:t>
            </a:r>
            <a:endParaRPr lang="en-US" sz="1400" i="1" baseline="30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8/25/08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BBC8-E4C0-7344-B91D-3085D91D1F59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Close packing vs. extra layers</a:t>
            </a:r>
            <a:endParaRPr lang="en-US" dirty="0"/>
          </a:p>
        </p:txBody>
      </p:sp>
      <p:pic>
        <p:nvPicPr>
          <p:cNvPr id="8" name="Content Placeholder 7" descr="chisq_integral_compare_LR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3254" y="2142530"/>
            <a:ext cx="6677491" cy="4525963"/>
          </a:xfrm>
        </p:spPr>
      </p:pic>
      <p:sp>
        <p:nvSpPr>
          <p:cNvPr id="9" name="TextBox 8"/>
          <p:cNvSpPr txBox="1"/>
          <p:nvPr/>
        </p:nvSpPr>
        <p:spPr>
          <a:xfrm>
            <a:off x="762000" y="1066800"/>
            <a:ext cx="731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low-threshold baseline design (shifted) has approximately the same number of hits per track as the close packed design with a high threshold. This gives a suggestion as to how much close packing buys vs. extra layers.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8/25/08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3BBC8-E4C0-7344-B91D-3085D91D1F59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1670</TotalTime>
  <Words>498</Words>
  <Application>Microsoft Macintosh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Status of CDC Stereo/Axial configuration MC Study</vt:lpstr>
      <vt:lpstr>5 CDC configurations studied (yes, only 4 are shown) </vt:lpstr>
      <vt:lpstr>Tracking Efficiency for Several CDC Configurations</vt:lpstr>
      <vt:lpstr>Expected energy loss in CDC gas</vt:lpstr>
      <vt:lpstr>dE in single tube reported by hdgeant</vt:lpstr>
      <vt:lpstr>CDC hits per track</vt:lpstr>
      <vt:lpstr>Distance of Closest Approach (DOCA) (calculated from tdrift-tof)</vt:lpstr>
      <vt:lpstr>Tracking Efficiency with and without dE threshold</vt:lpstr>
      <vt:lpstr>Close packing vs. extra layers</vt:lpstr>
      <vt:lpstr>Summary</vt:lpstr>
    </vt:vector>
  </TitlesOfParts>
  <Company>Jefferson Lab</Company>
  <LinksUpToDate>false</LinksUpToDate>
  <SharedDoc>false</SharedDoc>
  <HyperlinksChanged>false</HyperlinksChanged>
  <AppVersion>12.0001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Lawrence</dc:creator>
  <cp:lastModifiedBy>David Lawrence</cp:lastModifiedBy>
  <cp:revision>90</cp:revision>
  <dcterms:created xsi:type="dcterms:W3CDTF">2008-08-24T11:37:17Z</dcterms:created>
  <dcterms:modified xsi:type="dcterms:W3CDTF">2008-08-25T15:27:25Z</dcterms:modified>
</cp:coreProperties>
</file>