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71" r:id="rId8"/>
    <p:sldId id="262" r:id="rId9"/>
    <p:sldId id="264" r:id="rId10"/>
    <p:sldId id="265" r:id="rId11"/>
    <p:sldId id="263" r:id="rId12"/>
    <p:sldId id="270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635D55-F1AD-1144-B37E-462308FEC3FD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58B345-B760-E043-922F-7415A9FBD0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hyperlink" Target="mailto:git@github.com:JeffersonLab/hcana.gi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hyperlink" Target="https://github.com/JeffersonLab/hcana/issues?state=ope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it@github.com:JeffersonLab/analyzer.gi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github.com/brash99/analyzer/networ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C Software Development	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perspective of a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5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2609"/>
          </a:xfrm>
        </p:spPr>
        <p:txBody>
          <a:bodyPr/>
          <a:lstStyle/>
          <a:p>
            <a:r>
              <a:rPr lang="en-US" dirty="0" smtClean="0"/>
              <a:t>Details of Pull Request</a:t>
            </a:r>
            <a:endParaRPr lang="en-US" dirty="0"/>
          </a:p>
        </p:txBody>
      </p:sp>
      <p:pic>
        <p:nvPicPr>
          <p:cNvPr id="3" name="Picture 2" descr="analyzer_pull_request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90" y="1057297"/>
            <a:ext cx="6319863" cy="534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7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457"/>
          </a:xfrm>
        </p:spPr>
        <p:txBody>
          <a:bodyPr/>
          <a:lstStyle/>
          <a:p>
            <a:r>
              <a:rPr lang="en-US" dirty="0" smtClean="0"/>
              <a:t>Keeping forks up-to-date</a:t>
            </a:r>
            <a:endParaRPr lang="en-US" dirty="0"/>
          </a:p>
        </p:txBody>
      </p:sp>
      <p:pic>
        <p:nvPicPr>
          <p:cNvPr id="3" name="Picture 2" descr="hcana_network_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57" y="1210445"/>
            <a:ext cx="7683851" cy="4051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7057" y="5389785"/>
            <a:ext cx="7683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remote add upstream </a:t>
            </a:r>
            <a:r>
              <a:rPr lang="en-US" dirty="0" smtClean="0">
                <a:hlinkClick r:id="rId3"/>
              </a:rPr>
              <a:t>git@github.com:JeffersonLab/hcana.git</a:t>
            </a:r>
            <a:endParaRPr lang="en-US" dirty="0" smtClean="0"/>
          </a:p>
          <a:p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fetch upstream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merge upstream/develop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1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1146"/>
          </a:xfrm>
        </p:spPr>
        <p:txBody>
          <a:bodyPr/>
          <a:lstStyle/>
          <a:p>
            <a:r>
              <a:rPr lang="en-US" dirty="0" smtClean="0"/>
              <a:t>Issue Tracking in </a:t>
            </a:r>
            <a:r>
              <a:rPr lang="en-US" dirty="0" err="1" smtClean="0"/>
              <a:t>Git</a:t>
            </a:r>
            <a:endParaRPr lang="en-US" dirty="0"/>
          </a:p>
        </p:txBody>
      </p:sp>
      <p:pic>
        <p:nvPicPr>
          <p:cNvPr id="4" name="Content Placeholder 3" descr="issue_tracki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3" b="4023"/>
          <a:stretch>
            <a:fillRect/>
          </a:stretch>
        </p:blipFill>
        <p:spPr>
          <a:xfrm>
            <a:off x="1055730" y="1226338"/>
            <a:ext cx="6914933" cy="4117086"/>
          </a:xfrm>
        </p:spPr>
      </p:pic>
      <p:sp>
        <p:nvSpPr>
          <p:cNvPr id="5" name="TextBox 4"/>
          <p:cNvSpPr txBox="1"/>
          <p:nvPr/>
        </p:nvSpPr>
        <p:spPr>
          <a:xfrm>
            <a:off x="938944" y="5649912"/>
            <a:ext cx="6914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Issues to be solved can be created at any time, and assigned to a particular developer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When pull requests are made, can be associated with one or more issues, and issue can be closed (if appropriate)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16646" y="5080541"/>
            <a:ext cx="86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78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543411"/>
          </a:xfrm>
        </p:spPr>
        <p:txBody>
          <a:bodyPr/>
          <a:lstStyle/>
          <a:p>
            <a:r>
              <a:rPr lang="en-US" dirty="0" smtClean="0"/>
              <a:t>A new build system - </a:t>
            </a:r>
            <a:r>
              <a:rPr lang="en-US" dirty="0" err="1" smtClean="0"/>
              <a:t>SCons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Traditionally, Hall A/C software has been built with “make”</a:t>
            </a:r>
          </a:p>
          <a:p>
            <a:pPr lvl="1"/>
            <a:r>
              <a:rPr lang="en-US" dirty="0" smtClean="0"/>
              <a:t>Platform/system/compiler dependent configuration handled within </a:t>
            </a:r>
            <a:r>
              <a:rPr lang="en-US" dirty="0" err="1" smtClean="0"/>
              <a:t>Makefiles</a:t>
            </a:r>
            <a:r>
              <a:rPr lang="en-US" dirty="0" smtClean="0"/>
              <a:t> (coupled with #</a:t>
            </a:r>
            <a:r>
              <a:rPr lang="en-US" dirty="0" err="1" smtClean="0"/>
              <a:t>ifdef</a:t>
            </a:r>
            <a:r>
              <a:rPr lang="en-US" dirty="0" smtClean="0"/>
              <a:t> statements within the code itself)</a:t>
            </a:r>
          </a:p>
          <a:p>
            <a:pPr lvl="1"/>
            <a:r>
              <a:rPr lang="en-US" dirty="0" smtClean="0"/>
              <a:t>Dependency checking not included by default, and is based on timestamp.</a:t>
            </a:r>
            <a:endParaRPr lang="en-US" dirty="0"/>
          </a:p>
          <a:p>
            <a:pPr lvl="1"/>
            <a:r>
              <a:rPr lang="en-US" dirty="0" smtClean="0"/>
              <a:t>Having an “</a:t>
            </a:r>
            <a:r>
              <a:rPr lang="en-US" dirty="0" err="1" smtClean="0"/>
              <a:t>autoconf</a:t>
            </a:r>
            <a:r>
              <a:rPr lang="en-US" dirty="0" smtClean="0"/>
              <a:t>”-like configuration is desirable, but GNU </a:t>
            </a:r>
            <a:r>
              <a:rPr lang="en-US" dirty="0" err="1" smtClean="0"/>
              <a:t>Autoconf</a:t>
            </a:r>
            <a:r>
              <a:rPr lang="en-US" dirty="0" smtClean="0"/>
              <a:t> is highly complex</a:t>
            </a:r>
          </a:p>
          <a:p>
            <a:pPr lvl="1"/>
            <a:r>
              <a:rPr lang="en-US" dirty="0" err="1" smtClean="0"/>
              <a:t>Makefiles</a:t>
            </a:r>
            <a:r>
              <a:rPr lang="en-US" dirty="0" smtClean="0"/>
              <a:t> are platform-dependent, and incredibly cryptic – basically unreadable to non-experts – making changes and updates difficult</a:t>
            </a:r>
          </a:p>
          <a:p>
            <a:pPr lvl="1"/>
            <a:r>
              <a:rPr lang="en-US" dirty="0" err="1" smtClean="0"/>
              <a:t>Libtool</a:t>
            </a:r>
            <a:r>
              <a:rPr lang="en-US" dirty="0" smtClean="0"/>
              <a:t> (management of libraries) not available for all platforms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Is there something better out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14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543411"/>
          </a:xfrm>
        </p:spPr>
        <p:txBody>
          <a:bodyPr/>
          <a:lstStyle/>
          <a:p>
            <a:r>
              <a:rPr lang="en-US" dirty="0" smtClean="0"/>
              <a:t>A new build system - </a:t>
            </a:r>
            <a:r>
              <a:rPr lang="en-US" dirty="0" err="1" smtClean="0"/>
              <a:t>SCons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SCons</a:t>
            </a:r>
            <a:r>
              <a:rPr lang="en-US" dirty="0" smtClean="0"/>
              <a:t> is an open-source software construction tool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ritten entirely in Python – power of a real programming language in configuration and build scripts … plus, our students know and love Python!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Scripts are much more readable than </a:t>
            </a:r>
            <a:r>
              <a:rPr lang="en-US" dirty="0" err="1" smtClean="0"/>
              <a:t>Makefiles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Integrated functionality similar to </a:t>
            </a:r>
            <a:r>
              <a:rPr lang="en-US" dirty="0" err="1"/>
              <a:t>A</a:t>
            </a:r>
            <a:r>
              <a:rPr lang="en-US" dirty="0" err="1" smtClean="0"/>
              <a:t>utoconf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Built-in support for C/C++, and easily extensible for other builders (ROOTCINT)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Built-in dependency-checking – based on MD5 signatures, and not timestamps – important for </a:t>
            </a:r>
            <a:r>
              <a:rPr lang="en-US" dirty="0" err="1" smtClean="0"/>
              <a:t>git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Designed from the ground up for cross-platform builds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Currently used by the </a:t>
            </a:r>
            <a:r>
              <a:rPr lang="en-US" dirty="0" err="1" smtClean="0"/>
              <a:t>JLab</a:t>
            </a:r>
            <a:r>
              <a:rPr lang="en-US" dirty="0" smtClean="0"/>
              <a:t> DAQ group for EVIO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1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Projects using </a:t>
            </a:r>
            <a:r>
              <a:rPr lang="en-US" dirty="0" err="1" smtClean="0"/>
              <a:t>SCons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ASCEND - A system modeling package for engineering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Cantera</a:t>
            </a:r>
            <a:r>
              <a:rPr lang="en-US" dirty="0"/>
              <a:t> </a:t>
            </a:r>
            <a:r>
              <a:rPr lang="en-US" dirty="0" smtClean="0"/>
              <a:t>– A toolkit for chemical kinetics and thermodynamics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CLAM – A framework to develop sophisticated audio analysis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FreeNOS</a:t>
            </a:r>
            <a:r>
              <a:rPr lang="en-US" dirty="0" smtClean="0"/>
              <a:t> – A microkernel operating system written in C++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IntensityEngine</a:t>
            </a:r>
            <a:r>
              <a:rPr lang="en-US" dirty="0" smtClean="0"/>
              <a:t> – A platform for 3D games and virtual worlds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Lumiera</a:t>
            </a:r>
            <a:r>
              <a:rPr lang="en-US" dirty="0" smtClean="0"/>
              <a:t> – A professional video editor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Madagascar – Geophysical data processing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Nsound</a:t>
            </a:r>
            <a:r>
              <a:rPr lang="en-US" dirty="0" smtClean="0"/>
              <a:t> – C++ audio synthesis framework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openEHR</a:t>
            </a:r>
            <a:r>
              <a:rPr lang="en-US" dirty="0" smtClean="0"/>
              <a:t> – Electronic Health Record standard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V8 – Google’s open source </a:t>
            </a:r>
            <a:r>
              <a:rPr lang="en-US" dirty="0" err="1" smtClean="0"/>
              <a:t>Javascript</a:t>
            </a:r>
            <a:r>
              <a:rPr lang="en-US" dirty="0" smtClean="0"/>
              <a:t> engine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YafaRay</a:t>
            </a:r>
            <a:r>
              <a:rPr lang="en-US" dirty="0" smtClean="0"/>
              <a:t> – An open source </a:t>
            </a:r>
            <a:r>
              <a:rPr lang="en-US" dirty="0" err="1" smtClean="0"/>
              <a:t>raytracing</a:t>
            </a:r>
            <a:r>
              <a:rPr lang="en-US" dirty="0" smtClean="0"/>
              <a:t> engine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0736"/>
          </a:xfrm>
        </p:spPr>
        <p:txBody>
          <a:bodyPr/>
          <a:lstStyle/>
          <a:p>
            <a:r>
              <a:rPr lang="en-US" dirty="0" err="1" smtClean="0"/>
              <a:t>SCons</a:t>
            </a:r>
            <a:r>
              <a:rPr lang="en-US" dirty="0" smtClean="0"/>
              <a:t> –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and configuration scripts have been written, tested, and committed for </a:t>
            </a:r>
            <a:r>
              <a:rPr lang="en-US" dirty="0" smtClean="0"/>
              <a:t>both PODD and HCANA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Configuration checks for:</a:t>
            </a:r>
          </a:p>
          <a:p>
            <a:pPr lvl="1"/>
            <a:r>
              <a:rPr lang="en-US" dirty="0"/>
              <a:t>ROOT installation</a:t>
            </a:r>
          </a:p>
          <a:p>
            <a:pPr lvl="1"/>
            <a:r>
              <a:rPr lang="en-US" dirty="0" err="1"/>
              <a:t>gcc</a:t>
            </a:r>
            <a:r>
              <a:rPr lang="en-US" dirty="0"/>
              <a:t>/g++ compiler installation and functionality</a:t>
            </a:r>
          </a:p>
          <a:p>
            <a:pPr lvl="1"/>
            <a:r>
              <a:rPr lang="en-US" dirty="0"/>
              <a:t>Platform-dependent compiler/linking flags (64/32 bit, Linux/</a:t>
            </a:r>
            <a:r>
              <a:rPr lang="en-US" dirty="0" err="1"/>
              <a:t>MacOSX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Currently, we are maintaining the traditional Make system and </a:t>
            </a:r>
            <a:r>
              <a:rPr lang="en-US" dirty="0" err="1" smtClean="0"/>
              <a:t>SCons</a:t>
            </a:r>
            <a:r>
              <a:rPr lang="en-US" dirty="0" smtClean="0"/>
              <a:t> in </a:t>
            </a:r>
            <a:r>
              <a:rPr lang="en-US" dirty="0" smtClean="0"/>
              <a:t>parallel (for both PODD and HCANA)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95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Version management with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 smtClean="0"/>
              <a:t>Overview of </a:t>
            </a:r>
            <a:r>
              <a:rPr lang="en-US" dirty="0" err="1" smtClean="0"/>
              <a:t>git</a:t>
            </a:r>
            <a:r>
              <a:rPr lang="en-US" dirty="0" smtClean="0"/>
              <a:t> in practice</a:t>
            </a:r>
          </a:p>
          <a:p>
            <a:pPr lvl="1"/>
            <a:r>
              <a:rPr lang="en-US" dirty="0" smtClean="0"/>
              <a:t>Examples of pushing/pulling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Issue tracking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Development of a new build system – </a:t>
            </a:r>
            <a:r>
              <a:rPr lang="en-US" dirty="0" err="1" smtClean="0"/>
              <a:t>SCons</a:t>
            </a:r>
            <a:endParaRPr lang="en-US" dirty="0" smtClean="0"/>
          </a:p>
          <a:p>
            <a:pPr lvl="1"/>
            <a:r>
              <a:rPr lang="en-US" dirty="0" smtClean="0"/>
              <a:t>Overview of </a:t>
            </a:r>
            <a:r>
              <a:rPr lang="en-US" dirty="0" err="1" smtClean="0"/>
              <a:t>SCons</a:t>
            </a:r>
            <a:endParaRPr lang="en-US" dirty="0" smtClean="0"/>
          </a:p>
          <a:p>
            <a:pPr lvl="1"/>
            <a:r>
              <a:rPr lang="en-US" dirty="0" smtClean="0"/>
              <a:t>Current status of build/configure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6812"/>
          </a:xfrm>
        </p:spPr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and open source distributed version control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Created by the Linux development community (primarily for version control of the Linux kernel), with a focus on:</a:t>
            </a:r>
          </a:p>
          <a:p>
            <a:pPr lvl="1"/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Strong support for non-linear development (1000’s of branches)</a:t>
            </a:r>
          </a:p>
          <a:p>
            <a:pPr lvl="1"/>
            <a:r>
              <a:rPr lang="en-US" dirty="0" smtClean="0"/>
              <a:t>Fully distributed</a:t>
            </a:r>
          </a:p>
          <a:p>
            <a:pPr lvl="1"/>
            <a:r>
              <a:rPr lang="en-US" dirty="0" smtClean="0"/>
              <a:t>Able to handle large projects efficiently</a:t>
            </a:r>
          </a:p>
        </p:txBody>
      </p:sp>
    </p:spTree>
    <p:extLst>
      <p:ext uri="{BB962C8B-B14F-4D97-AF65-F5344CB8AC3E}">
        <p14:creationId xmlns:p14="http://schemas.microsoft.com/office/powerpoint/2010/main" val="232163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7577"/>
          </a:xfrm>
        </p:spPr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Philosophy</a:t>
            </a:r>
            <a:endParaRPr lang="en-US" dirty="0"/>
          </a:p>
        </p:txBody>
      </p:sp>
      <p:pic>
        <p:nvPicPr>
          <p:cNvPr id="4" name="Picture 3" descr="18333fig0104-t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86" y="1798197"/>
            <a:ext cx="3822281" cy="170473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7881" y="1933120"/>
            <a:ext cx="446234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CVS, Subversion, etc.</a:t>
            </a:r>
          </a:p>
          <a:p>
            <a:pPr lvl="1"/>
            <a:r>
              <a:rPr lang="en-US" dirty="0" smtClean="0"/>
              <a:t>Based on “changes” to files</a:t>
            </a:r>
          </a:p>
          <a:p>
            <a:pPr lvl="1"/>
            <a:r>
              <a:rPr lang="en-US" dirty="0" smtClean="0"/>
              <a:t>Difficult to “back out” once changes are committed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Git</a:t>
            </a:r>
            <a:endParaRPr lang="en-US" dirty="0"/>
          </a:p>
          <a:p>
            <a:pPr lvl="1"/>
            <a:r>
              <a:rPr lang="en-US" dirty="0" smtClean="0"/>
              <a:t>Based on “snapshots” of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lvl="1"/>
            <a:r>
              <a:rPr lang="en-US" dirty="0" smtClean="0"/>
              <a:t>Trivial to back out changes</a:t>
            </a:r>
          </a:p>
          <a:p>
            <a:pPr lvl="1"/>
            <a:r>
              <a:rPr lang="en-US" dirty="0" smtClean="0"/>
              <a:t>This is hugely important for large parallel development, as well as for newbie users!</a:t>
            </a:r>
          </a:p>
        </p:txBody>
      </p:sp>
      <p:pic>
        <p:nvPicPr>
          <p:cNvPr id="9" name="Picture 8" descr="18333fig0105-t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869" y="4192328"/>
            <a:ext cx="3822201" cy="16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7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4278"/>
          </a:xfrm>
        </p:spPr>
        <p:txBody>
          <a:bodyPr/>
          <a:lstStyle/>
          <a:p>
            <a:r>
              <a:rPr lang="en-US" dirty="0" err="1" smtClean="0"/>
              <a:t>Github.com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Online project hosting using </a:t>
            </a:r>
            <a:r>
              <a:rPr lang="en-US" dirty="0" err="1" smtClean="0"/>
              <a:t>git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Developers use their own account on </a:t>
            </a:r>
            <a:r>
              <a:rPr lang="en-US" dirty="0" err="1" smtClean="0"/>
              <a:t>github.com</a:t>
            </a:r>
            <a:r>
              <a:rPr lang="en-US" dirty="0" smtClean="0"/>
              <a:t> to create “forks” of </a:t>
            </a:r>
            <a:r>
              <a:rPr lang="en-US" dirty="0" err="1" smtClean="0"/>
              <a:t>JeffersonLab</a:t>
            </a:r>
            <a:r>
              <a:rPr lang="en-US" dirty="0" smtClean="0"/>
              <a:t> repositories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Changes are committed to a developer’s forked repository, and at some point may be merged with the main </a:t>
            </a:r>
            <a:r>
              <a:rPr lang="en-US" dirty="0" err="1" smtClean="0"/>
              <a:t>JeffersonLab</a:t>
            </a:r>
            <a:r>
              <a:rPr lang="en-US" dirty="0" smtClean="0"/>
              <a:t> repository, via a pull request.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“gatekeeper” for the Jefferson Lab repository governs this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7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JLab</a:t>
            </a:r>
            <a:r>
              <a:rPr lang="en-US" dirty="0" smtClean="0"/>
              <a:t> </a:t>
            </a:r>
            <a:r>
              <a:rPr lang="en-US" dirty="0" err="1" smtClean="0"/>
              <a:t>Git</a:t>
            </a:r>
            <a:r>
              <a:rPr lang="en-US" dirty="0" smtClean="0"/>
              <a:t>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3206"/>
            <a:ext cx="8229600" cy="3962957"/>
          </a:xfrm>
        </p:spPr>
        <p:txBody>
          <a:bodyPr/>
          <a:lstStyle/>
          <a:p>
            <a:r>
              <a:rPr lang="en-US" dirty="0" smtClean="0"/>
              <a:t>Hall A C++ Analyzer</a:t>
            </a:r>
          </a:p>
          <a:p>
            <a:r>
              <a:rPr lang="en-US" dirty="0" smtClean="0"/>
              <a:t>Hall C C++ Analyzer</a:t>
            </a:r>
          </a:p>
          <a:p>
            <a:r>
              <a:rPr lang="en-US" dirty="0" smtClean="0"/>
              <a:t>Hall C Fortran engine</a:t>
            </a:r>
          </a:p>
          <a:p>
            <a:r>
              <a:rPr lang="en-US" dirty="0" smtClean="0"/>
              <a:t>Hall C Replay x 2 (for comparisons)</a:t>
            </a:r>
          </a:p>
          <a:p>
            <a:r>
              <a:rPr lang="en-US" dirty="0" smtClean="0"/>
              <a:t>Hall C </a:t>
            </a:r>
            <a:r>
              <a:rPr lang="en-US" dirty="0" err="1" smtClean="0"/>
              <a:t>Geant</a:t>
            </a:r>
            <a:r>
              <a:rPr lang="en-US" dirty="0" smtClean="0"/>
              <a:t> simulation of Compton </a:t>
            </a:r>
            <a:r>
              <a:rPr lang="en-US" dirty="0" err="1" smtClean="0"/>
              <a:t>Polarimeter</a:t>
            </a:r>
            <a:endParaRPr lang="en-US" dirty="0" smtClean="0"/>
          </a:p>
          <a:p>
            <a:r>
              <a:rPr lang="en-US" dirty="0" smtClean="0"/>
              <a:t>SIMC (Monte Carlo for Halls A and C)</a:t>
            </a:r>
          </a:p>
          <a:p>
            <a:r>
              <a:rPr lang="en-US" dirty="0" smtClean="0"/>
              <a:t>MC_SHMS_SINGLE</a:t>
            </a:r>
          </a:p>
          <a:p>
            <a:r>
              <a:rPr lang="en-US" dirty="0" err="1" smtClean="0"/>
              <a:t>TreeSearch</a:t>
            </a:r>
            <a:r>
              <a:rPr lang="en-US" dirty="0" smtClean="0"/>
              <a:t> (Hall A </a:t>
            </a:r>
            <a:r>
              <a:rPr lang="en-US" dirty="0" err="1" smtClean="0"/>
              <a:t>TreeSearch</a:t>
            </a:r>
            <a:r>
              <a:rPr lang="en-US" dirty="0" smtClean="0"/>
              <a:t> track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311073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2540"/>
          </a:xfrm>
        </p:spPr>
        <p:txBody>
          <a:bodyPr/>
          <a:lstStyle/>
          <a:p>
            <a:r>
              <a:rPr lang="en-US" dirty="0" smtClean="0"/>
              <a:t>Development under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96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Easy to install and update code on </a:t>
            </a:r>
            <a:r>
              <a:rPr lang="en-US" dirty="0" err="1" smtClean="0"/>
              <a:t>JLab</a:t>
            </a:r>
            <a:r>
              <a:rPr lang="en-US" dirty="0" smtClean="0"/>
              <a:t> systems as well as on local (Mac and Linux) machines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clone </a:t>
            </a:r>
            <a:r>
              <a:rPr lang="en-US" dirty="0" smtClean="0">
                <a:hlinkClick r:id="rId2"/>
              </a:rPr>
              <a:t>git@github.com:brash99/analyzer.git</a:t>
            </a:r>
            <a:endParaRPr lang="en-US" dirty="0" smtClean="0"/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branch –a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Master</a:t>
            </a:r>
            <a:endParaRPr lang="en-US" dirty="0"/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/origin/HEAD -&gt; origin/</a:t>
            </a:r>
            <a:r>
              <a:rPr lang="en-US" dirty="0" smtClean="0"/>
              <a:t>master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070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100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110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120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130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140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/origin/Release-</a:t>
            </a:r>
            <a:r>
              <a:rPr lang="en-US" dirty="0" smtClean="0"/>
              <a:t>150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</a:t>
            </a:r>
            <a:r>
              <a:rPr lang="en-US" dirty="0" smtClean="0"/>
              <a:t>master</a:t>
            </a:r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</a:t>
            </a:r>
            <a:r>
              <a:rPr lang="en-US" dirty="0" err="1" smtClean="0"/>
              <a:t>scons_final_change</a:t>
            </a:r>
            <a:endParaRPr lang="en-US" dirty="0"/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</a:t>
            </a:r>
            <a:r>
              <a:rPr lang="en-US" dirty="0" err="1" smtClean="0"/>
              <a:t>scons_link_develop</a:t>
            </a:r>
            <a:endParaRPr lang="en-US" dirty="0"/>
          </a:p>
          <a:p>
            <a:pPr lvl="2"/>
            <a:r>
              <a:rPr lang="en-US" dirty="0" smtClean="0"/>
              <a:t>remotes</a:t>
            </a:r>
            <a:r>
              <a:rPr lang="en-US" dirty="0"/>
              <a:t>/origin/scons_link_develop_150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pull origin &lt;branch-name&gt;</a:t>
            </a:r>
          </a:p>
        </p:txBody>
      </p:sp>
    </p:spTree>
    <p:extLst>
      <p:ext uri="{BB962C8B-B14F-4D97-AF65-F5344CB8AC3E}">
        <p14:creationId xmlns:p14="http://schemas.microsoft.com/office/powerpoint/2010/main" val="352089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2609"/>
          </a:xfrm>
        </p:spPr>
        <p:txBody>
          <a:bodyPr/>
          <a:lstStyle/>
          <a:p>
            <a:r>
              <a:rPr lang="en-US" dirty="0" smtClean="0"/>
              <a:t>Example Network Graph</a:t>
            </a:r>
            <a:endParaRPr lang="en-US" dirty="0"/>
          </a:p>
        </p:txBody>
      </p:sp>
      <p:pic>
        <p:nvPicPr>
          <p:cNvPr id="4" name="Picture 3" descr="analyzer_network_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60" y="1134274"/>
            <a:ext cx="7639855" cy="41765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360" y="5322945"/>
            <a:ext cx="7639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checkout –b </a:t>
            </a:r>
            <a:r>
              <a:rPr lang="en-US" dirty="0" err="1" smtClean="0"/>
              <a:t>scons_final_change</a:t>
            </a:r>
            <a:endParaRPr lang="en-US" dirty="0" smtClean="0"/>
          </a:p>
          <a:p>
            <a:r>
              <a:rPr lang="en-US" dirty="0" smtClean="0"/>
              <a:t>(make changes)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commit –a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push origin </a:t>
            </a:r>
            <a:r>
              <a:rPr lang="en-US" dirty="0" err="1" smtClean="0"/>
              <a:t>scons_final_change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9913" y="5675377"/>
            <a:ext cx="219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Analyzer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3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2609"/>
          </a:xfrm>
        </p:spPr>
        <p:txBody>
          <a:bodyPr/>
          <a:lstStyle/>
          <a:p>
            <a:r>
              <a:rPr lang="en-US" dirty="0" smtClean="0"/>
              <a:t>Pull Requests</a:t>
            </a:r>
            <a:endParaRPr lang="en-US" dirty="0"/>
          </a:p>
        </p:txBody>
      </p:sp>
      <p:pic>
        <p:nvPicPr>
          <p:cNvPr id="5" name="Picture 4" descr="analyzer_pull_reques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772" y="1313277"/>
            <a:ext cx="5044798" cy="34991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324" y="4899991"/>
            <a:ext cx="80444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Users/developers who are “watching” development of the </a:t>
            </a:r>
            <a:r>
              <a:rPr lang="en-US" dirty="0" err="1" smtClean="0"/>
              <a:t>JeffersonLab</a:t>
            </a:r>
            <a:r>
              <a:rPr lang="en-US" dirty="0" smtClean="0"/>
              <a:t>/analyzer repository are notified by email of pull requests.</a:t>
            </a:r>
          </a:p>
          <a:p>
            <a:endParaRPr lang="en-US" dirty="0"/>
          </a:p>
          <a:p>
            <a:r>
              <a:rPr lang="en-US" dirty="0" smtClean="0"/>
              <a:t>Typically, other developers, as well as the gatekeeper, can make comments on the proposed pull request prior to it being accepted (or rejected).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89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459</TotalTime>
  <Words>935</Words>
  <Application>Microsoft Macintosh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Hall C Software Development  </vt:lpstr>
      <vt:lpstr>Outline</vt:lpstr>
      <vt:lpstr>Git </vt:lpstr>
      <vt:lpstr>Git Philosophy</vt:lpstr>
      <vt:lpstr>Github.com</vt:lpstr>
      <vt:lpstr>Current JLab Git Projects </vt:lpstr>
      <vt:lpstr>Development under Git</vt:lpstr>
      <vt:lpstr>Example Network Graph</vt:lpstr>
      <vt:lpstr>Pull Requests</vt:lpstr>
      <vt:lpstr>Details of Pull Request</vt:lpstr>
      <vt:lpstr>Keeping forks up-to-date</vt:lpstr>
      <vt:lpstr>Issue Tracking in Git</vt:lpstr>
      <vt:lpstr>A new build system - SCons </vt:lpstr>
      <vt:lpstr>A new build system - SCons </vt:lpstr>
      <vt:lpstr>Major Projects using SCons</vt:lpstr>
      <vt:lpstr>SCons – Current status</vt:lpstr>
    </vt:vector>
  </TitlesOfParts>
  <Company>Christopher Newport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C Software Development  </dc:title>
  <dc:creator>Edward Brash</dc:creator>
  <cp:lastModifiedBy>Office 2004 Test Drive User</cp:lastModifiedBy>
  <cp:revision>31</cp:revision>
  <dcterms:created xsi:type="dcterms:W3CDTF">2013-11-05T20:10:05Z</dcterms:created>
  <dcterms:modified xsi:type="dcterms:W3CDTF">2013-11-08T03:14:13Z</dcterms:modified>
</cp:coreProperties>
</file>