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390-4427-4404-BE56-70B9C63E3CC3}" type="datetimeFigureOut">
              <a:rPr lang="en-US" smtClean="0"/>
              <a:pPr/>
              <a:t>5/27/2009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E168A-FF24-4D21-8D75-064D68B9C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645B-0D42-4315-A993-E98D5587CCD5}" type="datetime1">
              <a:rPr lang="en-US" smtClean="0"/>
              <a:pPr/>
              <a:t>5/27/2009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IEEE-NPSS RT2009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BE7D-720A-408E-B8BA-10507622F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2C77-1D93-4835-925C-BC81058FAEF5}" type="datetime1">
              <a:rPr lang="en-US" smtClean="0"/>
              <a:pPr/>
              <a:t>5/27/2009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IEEE-NPSS RT2009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BE7D-720A-408E-B8BA-10507622F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CA34-E8AC-4BCF-9DE8-22A5426D03C3}" type="datetime1">
              <a:rPr lang="en-US" smtClean="0"/>
              <a:pPr/>
              <a:t>5/27/2009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IEEE-NPSS RT2009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BE7D-720A-408E-B8BA-10507622F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2AF5-A91F-4AA8-A739-CD9253680E61}" type="datetime1">
              <a:rPr lang="en-US" smtClean="0"/>
              <a:pPr/>
              <a:t>5/27/2009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IEEE-NPSS RT2009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BE7D-720A-408E-B8BA-10507622F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B13-5571-4C35-B396-A4AA95039123}" type="datetime1">
              <a:rPr lang="en-US" smtClean="0"/>
              <a:pPr/>
              <a:t>5/27/2009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IEEE-NPSS RT2009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BE7D-720A-408E-B8BA-10507622F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F326-E0C5-44DD-98EF-5B9C04A34F86}" type="datetime1">
              <a:rPr lang="en-US" smtClean="0"/>
              <a:pPr/>
              <a:t>5/27/2009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IEEE-NPSS RT2009 Summary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BE7D-720A-408E-B8BA-10507622F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0E44-0DA6-4569-8944-4421534B6F1D}" type="datetime1">
              <a:rPr lang="en-US" smtClean="0"/>
              <a:pPr/>
              <a:t>5/27/2009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IEEE-NPSS RT2009 Summary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BE7D-720A-408E-B8BA-10507622F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D9B0-96AA-45C9-8A76-FE2B8179FF2D}" type="datetime1">
              <a:rPr lang="en-US" smtClean="0"/>
              <a:pPr/>
              <a:t>5/27/2009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IEEE-NPSS RT2009 Summary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BE7D-720A-408E-B8BA-10507622F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A8C2-E536-4294-A71A-B0B2EDEB6483}" type="datetime1">
              <a:rPr lang="en-US" smtClean="0"/>
              <a:pPr/>
              <a:t>5/27/2009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IEEE-NPSS RT2009 Summary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BE7D-720A-408E-B8BA-10507622F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A43D-629D-4828-B328-A58100C9A8B2}" type="datetime1">
              <a:rPr lang="en-US" smtClean="0"/>
              <a:pPr/>
              <a:t>5/27/2009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IEEE-NPSS RT2009 Summary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BE7D-720A-408E-B8BA-10507622F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BD57-926F-4B4A-A04F-26BF6924494F}" type="datetime1">
              <a:rPr lang="en-US" smtClean="0"/>
              <a:pPr/>
              <a:t>5/27/2009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IEEE-NPSS RT2009 Summary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BE7D-720A-408E-B8BA-10507622F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C8167-143C-4DD8-83DE-64E8352CF70E}" type="datetime1">
              <a:rPr lang="en-US" smtClean="0"/>
              <a:pPr/>
              <a:t>5/27/2009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IEEE-NPSS RT2009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BE7D-720A-408E-B8BA-10507622F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IEEE-NPSS Real-Time Conference May 10-15, 2009</a:t>
            </a:r>
            <a:br>
              <a:rPr lang="en-US" sz="2400" dirty="0" smtClean="0"/>
            </a:br>
            <a:r>
              <a:rPr lang="en-US" sz="2400" dirty="0" smtClean="0"/>
              <a:t>IHEP, Beijing, China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6400800" cy="47244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b="1" dirty="0" smtClean="0"/>
              <a:t>  </a:t>
            </a:r>
            <a:r>
              <a:rPr lang="en-US" sz="2400" b="1" dirty="0" smtClean="0">
                <a:latin typeface="+mj-lt"/>
              </a:rPr>
              <a:t>Advanced TCA Workshop </a:t>
            </a:r>
          </a:p>
          <a:p>
            <a:pPr lvl="1" algn="l"/>
            <a:r>
              <a:rPr lang="en-US" sz="2000" b="1" dirty="0" err="1" smtClean="0">
                <a:latin typeface="+mj-lt"/>
              </a:rPr>
              <a:t>PiCMig</a:t>
            </a:r>
            <a:r>
              <a:rPr lang="en-US" sz="2000" b="1" dirty="0" smtClean="0">
                <a:latin typeface="+mj-lt"/>
              </a:rPr>
              <a:t> consortium for ATCA/Micro-TCA in Physics </a:t>
            </a:r>
          </a:p>
          <a:p>
            <a:pPr lvl="1" algn="l"/>
            <a:r>
              <a:rPr lang="en-US" sz="2000" b="1" dirty="0" smtClean="0">
                <a:latin typeface="+mj-lt"/>
              </a:rPr>
              <a:t>44 Institutions</a:t>
            </a:r>
          </a:p>
          <a:p>
            <a:pPr lvl="1" algn="l"/>
            <a:r>
              <a:rPr lang="en-US" sz="2000" b="1" dirty="0" smtClean="0">
                <a:latin typeface="+mj-lt"/>
              </a:rPr>
              <a:t>Shelf Management</a:t>
            </a:r>
          </a:p>
          <a:p>
            <a:pPr lvl="1" algn="l"/>
            <a:r>
              <a:rPr lang="en-US" sz="2000" b="1" dirty="0" smtClean="0">
                <a:latin typeface="+mj-lt"/>
              </a:rPr>
              <a:t>Carrier Grade Linux</a:t>
            </a:r>
          </a:p>
          <a:p>
            <a:pPr lvl="1" algn="l"/>
            <a:r>
              <a:rPr lang="en-US" sz="2000" b="1" dirty="0" smtClean="0">
                <a:latin typeface="+mj-lt"/>
              </a:rPr>
              <a:t>Rear Transition </a:t>
            </a:r>
            <a:r>
              <a:rPr lang="en-US" sz="2000" b="1" dirty="0" smtClean="0">
                <a:latin typeface="+mj-lt"/>
              </a:rPr>
              <a:t>Modules  - DESY Low Level RF</a:t>
            </a:r>
            <a:endParaRPr lang="en-US" sz="2000" b="1" dirty="0" smtClean="0">
              <a:latin typeface="+mj-lt"/>
            </a:endParaRPr>
          </a:p>
          <a:p>
            <a:pPr lvl="1" algn="l"/>
            <a:r>
              <a:rPr lang="en-US" sz="2000" b="1" dirty="0" smtClean="0">
                <a:latin typeface="+mj-lt"/>
              </a:rPr>
              <a:t>Taking advantage of the backplane fabric – </a:t>
            </a:r>
            <a:r>
              <a:rPr lang="en-US" sz="2000" b="1" dirty="0" err="1" smtClean="0">
                <a:latin typeface="+mj-lt"/>
              </a:rPr>
              <a:t>PCIexpress</a:t>
            </a:r>
            <a:endParaRPr lang="en-US" sz="2000" b="1" dirty="0" smtClean="0">
              <a:latin typeface="+mj-lt"/>
            </a:endParaRPr>
          </a:p>
          <a:p>
            <a:pPr lvl="1" algn="l"/>
            <a:r>
              <a:rPr lang="en-US" sz="2000" b="1" dirty="0" smtClean="0">
                <a:latin typeface="+mj-lt"/>
              </a:rPr>
              <a:t>Many presentation showed ATCA boards that process trigger and other data from front end electronics.</a:t>
            </a:r>
          </a:p>
          <a:p>
            <a:pPr lvl="1" algn="l"/>
            <a:r>
              <a:rPr lang="en-US" sz="2000" b="1" dirty="0" smtClean="0">
                <a:latin typeface="+mj-lt"/>
              </a:rPr>
              <a:t>Strong considerations for use at ITER (Controls)</a:t>
            </a:r>
          </a:p>
          <a:p>
            <a:pPr lvl="1" algn="l"/>
            <a:r>
              <a:rPr lang="en-US" sz="2000" b="1" dirty="0" smtClean="0">
                <a:latin typeface="+mj-lt"/>
              </a:rPr>
              <a:t>PANDA – Full mesh pattern recognition (trigger)</a:t>
            </a:r>
          </a:p>
          <a:p>
            <a:pPr lvl="1" algn="l"/>
            <a:r>
              <a:rPr lang="en-US" sz="2000" b="1" dirty="0" smtClean="0">
                <a:latin typeface="+mj-lt"/>
              </a:rPr>
              <a:t>Several other examples of TCA applications in Physics</a:t>
            </a:r>
          </a:p>
          <a:p>
            <a:pPr lvl="1" algn="l"/>
            <a:endParaRPr lang="en-US" sz="2000" dirty="0" smtClean="0"/>
          </a:p>
          <a:p>
            <a:pPr lvl="1" algn="l"/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2E55-C009-46FF-8819-446303A6CB4D}" type="datetime1">
              <a:rPr lang="en-US" smtClean="0"/>
              <a:pPr/>
              <a:t>5/27/2009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IEEE-NPSS RT2009 Summary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Plenary (Keynote) talks were rather impressive</a:t>
            </a:r>
          </a:p>
          <a:p>
            <a:r>
              <a:rPr lang="en-US" dirty="0" smtClean="0"/>
              <a:t>CMS; ALICE; ATLAS; CDF Trigger Upgrade</a:t>
            </a:r>
          </a:p>
          <a:p>
            <a:pPr>
              <a:buNone/>
            </a:pPr>
            <a:r>
              <a:rPr lang="en-US" sz="2400" dirty="0" smtClean="0"/>
              <a:t>     These </a:t>
            </a:r>
            <a:r>
              <a:rPr lang="en-US" sz="2400" dirty="0" smtClean="0"/>
              <a:t>talks were focused on Level 1 </a:t>
            </a:r>
            <a:r>
              <a:rPr lang="en-US" sz="2400" dirty="0" smtClean="0"/>
              <a:t>trigger systems </a:t>
            </a:r>
            <a:r>
              <a:rPr lang="en-US" sz="2400" dirty="0" smtClean="0"/>
              <a:t>and </a:t>
            </a:r>
            <a:r>
              <a:rPr lang="en-US" sz="2400" dirty="0" smtClean="0"/>
              <a:t>it was interesting </a:t>
            </a:r>
            <a:r>
              <a:rPr lang="en-US" sz="2400" dirty="0" smtClean="0"/>
              <a:t>to see </a:t>
            </a:r>
            <a:r>
              <a:rPr lang="en-US" sz="2400" dirty="0" smtClean="0"/>
              <a:t>the usage </a:t>
            </a:r>
            <a:r>
              <a:rPr lang="en-US" sz="2400" dirty="0" smtClean="0"/>
              <a:t>of </a:t>
            </a:r>
            <a:r>
              <a:rPr lang="en-US" sz="2400" dirty="0" smtClean="0"/>
              <a:t>many </a:t>
            </a:r>
            <a:r>
              <a:rPr lang="en-US" sz="2400" dirty="0" err="1" smtClean="0"/>
              <a:t>Virtex</a:t>
            </a:r>
            <a:r>
              <a:rPr lang="en-US" sz="2400" dirty="0" smtClean="0"/>
              <a:t> V high speed serial devices to solve trigger applications. </a:t>
            </a:r>
          </a:p>
          <a:p>
            <a:pPr>
              <a:buNone/>
            </a:pPr>
            <a:r>
              <a:rPr lang="en-US" sz="2400" dirty="0" smtClean="0"/>
              <a:t>     Not too many details on methods or provisions for remotely downloading new filter algorithms.  No </a:t>
            </a:r>
            <a:r>
              <a:rPr lang="en-US" sz="2400" dirty="0" err="1" smtClean="0"/>
              <a:t>Eproms</a:t>
            </a:r>
            <a:r>
              <a:rPr lang="en-US" sz="2400" dirty="0" smtClean="0"/>
              <a:t> for some experiments (PHENIX) If problems occur, new firmware loaded directly to FPGAs via network and JTAG.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ITER overview talk was very good and at the cost of $10B Euro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this fusion research is a true model of a commercial reactor.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Control system is enormous and many systems are planning to use ATCA (8U modules) for front end processing.</a:t>
            </a:r>
          </a:p>
          <a:p>
            <a:pPr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1E65-263A-4F9B-B08E-A96A273191C6}" type="datetime1">
              <a:rPr lang="en-US" smtClean="0"/>
              <a:pPr/>
              <a:t>5/27/2009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IEEE-NPSS RT2009 Summary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C6C9-F9BB-4909-94F5-668ACF5B818F}" type="datetime1">
              <a:rPr lang="en-US" smtClean="0"/>
              <a:pPr/>
              <a:t>5/27/2009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IEEE-NPSS RT2009 Summary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6248400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 smtClean="0"/>
              <a:t>Front End Signal Processing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Very good presentations from Gary Varner on </a:t>
            </a:r>
            <a:r>
              <a:rPr lang="en-US" sz="2600" dirty="0" smtClean="0"/>
              <a:t>Ultra Fast analog and the timing of CMOS digitizers using Switched-Capacitor-Array (SCA) methods.  5Gsps</a:t>
            </a:r>
          </a:p>
          <a:p>
            <a:pPr>
              <a:buNone/>
            </a:pPr>
            <a:r>
              <a:rPr lang="en-US" sz="2600" dirty="0" smtClean="0"/>
              <a:t>Pico-Second timing with Micro-Channel Plate (MCP) devices from </a:t>
            </a:r>
            <a:r>
              <a:rPr lang="en-US" sz="2600" dirty="0" err="1" smtClean="0"/>
              <a:t>Photek,plus</a:t>
            </a:r>
            <a:r>
              <a:rPr lang="en-US" sz="2600" dirty="0" smtClean="0"/>
              <a:t> an array of talks that showed implementation of many FPGA devices for front end instrumentation of </a:t>
            </a:r>
            <a:r>
              <a:rPr lang="en-US" sz="2600" dirty="0" err="1" smtClean="0"/>
              <a:t>SiPM</a:t>
            </a:r>
            <a:r>
              <a:rPr lang="en-US" sz="2600" dirty="0" smtClean="0"/>
              <a:t> detector modules used for PET/MR </a:t>
            </a:r>
            <a:r>
              <a:rPr lang="en-US" sz="2600" dirty="0" smtClean="0"/>
              <a:t>imaging applications.</a:t>
            </a:r>
          </a:p>
          <a:p>
            <a:pPr>
              <a:buNone/>
            </a:pPr>
            <a:r>
              <a:rPr lang="en-US" sz="2600" dirty="0" smtClean="0"/>
              <a:t>Cool presentation about a Cancer Therapy center using particle beams.  Interesting solutions using accelerator devices and of course data acquisition methods. </a:t>
            </a:r>
          </a:p>
          <a:p>
            <a:pPr>
              <a:buNone/>
            </a:pPr>
            <a:r>
              <a:rPr lang="en-US" sz="2600" dirty="0" smtClean="0"/>
              <a:t>Several talks on implementing timing(TDC) measurements using ADC data in a</a:t>
            </a:r>
          </a:p>
          <a:p>
            <a:pPr>
              <a:buNone/>
            </a:pPr>
            <a:r>
              <a:rPr lang="en-US" sz="2600" dirty="0" smtClean="0"/>
              <a:t>FPGA.  Several low power applications with impressive TDC resolutions were given.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Poster sessions also had several groups that were implementing TDC applications using FPGA.  Most of these applications were using logic signals, not extracting timing from ADC data.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Implementation of the </a:t>
            </a:r>
            <a:r>
              <a:rPr lang="en-US" sz="2600" dirty="0" err="1" smtClean="0"/>
              <a:t>acam</a:t>
            </a:r>
            <a:r>
              <a:rPr lang="en-US" sz="2600" dirty="0" smtClean="0"/>
              <a:t> GPX TDC chip on a Micro-TCA platform was a good poster and the group has developed the trigger matching firmware.  Their plan is to use this chip on a full 8U ATCA board.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Other groups have also implemented the zero latency trigger link (G-Link) device on a Xilinx FPGA.  Our method currently uses a TI- </a:t>
            </a:r>
            <a:r>
              <a:rPr lang="en-US" sz="2600" dirty="0" err="1" smtClean="0"/>
              <a:t>Serdes</a:t>
            </a:r>
            <a:r>
              <a:rPr lang="en-US" sz="2600" dirty="0" smtClean="0"/>
              <a:t> device, but we have plans to implement the zero latency link with a Xilinx Gigabit Transceiver as well.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400" dirty="0" smtClean="0"/>
              <a:t>     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DA8F-41FA-42E4-B760-6C716AA01B65}" type="datetime1">
              <a:rPr lang="en-US" smtClean="0"/>
              <a:pPr/>
              <a:t>5/27/2009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IEEE-NPSS RT2009 Summary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62484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err="1" smtClean="0"/>
              <a:t>Jlab</a:t>
            </a:r>
            <a:r>
              <a:rPr lang="en-US" sz="2600" dirty="0" smtClean="0"/>
              <a:t> presentation and poster</a:t>
            </a:r>
          </a:p>
          <a:p>
            <a:pPr>
              <a:buNone/>
            </a:pPr>
            <a:r>
              <a:rPr lang="en-US" sz="2600" dirty="0" smtClean="0"/>
              <a:t>The presentation and poster for the 12GeV Level 1 trigger work was well received and was almost the last talk of the conference.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We were the only lab to be using VXS, but we saw many instances where groups ‘should’ have used VXS but were relying on optical links for summing, etc.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The use of the MTP multi-fiber cable was not implemented either, and I think this will certainly be to our advantage because it eliminates many single fiber connections.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Great to see the BESIII control room and their COTS solution for controls.  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The conference presentation slides are available at</a:t>
            </a:r>
          </a:p>
          <a:p>
            <a:pPr>
              <a:buNone/>
            </a:pPr>
            <a:r>
              <a:rPr lang="en-US" sz="2600" dirty="0" smtClean="0"/>
              <a:t>http://indico.ihep.ac.cn/conferenceTimeTable.py?confId=456</a:t>
            </a: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400" dirty="0" smtClean="0"/>
              <a:t>     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585</Words>
  <Application>Microsoft Office PowerPoint</Application>
  <PresentationFormat>On-screen Show (4:3)</PresentationFormat>
  <Paragraphs>62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IEEE-NPSS Real-Time Conference May 10-15, 2009 IHEP, Beijing, China</vt:lpstr>
      <vt:lpstr>Slide 2</vt:lpstr>
      <vt:lpstr>Slide 3</vt:lpstr>
      <vt:lpstr>Slide 4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IEEE-NPSS Real-Time Conference 2009 IHEP, Beijing, China  </dc:title>
  <dc:creator>Chris Cuevas</dc:creator>
  <cp:lastModifiedBy>Chris Cuevas</cp:lastModifiedBy>
  <cp:revision>16</cp:revision>
  <dcterms:created xsi:type="dcterms:W3CDTF">2009-05-27T14:11:51Z</dcterms:created>
  <dcterms:modified xsi:type="dcterms:W3CDTF">2009-05-27T18:01:42Z</dcterms:modified>
</cp:coreProperties>
</file>