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4" r:id="rId8"/>
    <p:sldId id="266" r:id="rId9"/>
    <p:sldId id="260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8920-7431-4C8D-8A06-3CD8B5D79CBC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C4AF-B8E1-40B1-8575-548C4CCE2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43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8920-7431-4C8D-8A06-3CD8B5D79CBC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C4AF-B8E1-40B1-8575-548C4CCE2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5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8920-7431-4C8D-8A06-3CD8B5D79CBC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C4AF-B8E1-40B1-8575-548C4CCE2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89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8920-7431-4C8D-8A06-3CD8B5D79CBC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C4AF-B8E1-40B1-8575-548C4CCE2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4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8920-7431-4C8D-8A06-3CD8B5D79CBC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C4AF-B8E1-40B1-8575-548C4CCE2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99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8920-7431-4C8D-8A06-3CD8B5D79CBC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C4AF-B8E1-40B1-8575-548C4CCE2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23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8920-7431-4C8D-8A06-3CD8B5D79CBC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C4AF-B8E1-40B1-8575-548C4CCE2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77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8920-7431-4C8D-8A06-3CD8B5D79CBC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C4AF-B8E1-40B1-8575-548C4CCE2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83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8920-7431-4C8D-8A06-3CD8B5D79CBC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C4AF-B8E1-40B1-8575-548C4CCE2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8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8920-7431-4C8D-8A06-3CD8B5D79CBC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C4AF-B8E1-40B1-8575-548C4CCE2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80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8920-7431-4C8D-8A06-3CD8B5D79CBC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C4AF-B8E1-40B1-8575-548C4CCE2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8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A8920-7431-4C8D-8A06-3CD8B5D79CBC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FC4AF-B8E1-40B1-8575-548C4CCE2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21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2711" y="228600"/>
            <a:ext cx="7772400" cy="1009650"/>
          </a:xfrm>
        </p:spPr>
        <p:txBody>
          <a:bodyPr/>
          <a:lstStyle/>
          <a:p>
            <a:r>
              <a:rPr lang="en-US" dirty="0" smtClean="0"/>
              <a:t>Start Counter Calibrations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40" y="1447800"/>
            <a:ext cx="8002117" cy="518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24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400"/>
            <a:ext cx="8229600" cy="1143000"/>
          </a:xfrm>
        </p:spPr>
        <p:txBody>
          <a:bodyPr/>
          <a:lstStyle/>
          <a:p>
            <a:r>
              <a:rPr lang="en-US" dirty="0" smtClean="0"/>
              <a:t>Attenuation Correction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28" y="1066800"/>
            <a:ext cx="7424943" cy="5596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360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400"/>
            <a:ext cx="8229600" cy="1143000"/>
          </a:xfrm>
        </p:spPr>
        <p:txBody>
          <a:bodyPr/>
          <a:lstStyle/>
          <a:p>
            <a:r>
              <a:rPr lang="en-US" dirty="0" smtClean="0"/>
              <a:t>Attenuation Correction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742483"/>
              </p:ext>
            </p:extLst>
          </p:nvPr>
        </p:nvGraphicFramePr>
        <p:xfrm>
          <a:off x="914401" y="2514600"/>
          <a:ext cx="7086597" cy="2478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371"/>
                <a:gridCol w="1012371"/>
                <a:gridCol w="1012371"/>
                <a:gridCol w="1012371"/>
                <a:gridCol w="1012371"/>
                <a:gridCol w="1012371"/>
                <a:gridCol w="1012371"/>
              </a:tblGrid>
              <a:tr h="61269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ADC</a:t>
                      </a:r>
                      <a:endParaRPr lang="en-US" b="1" dirty="0"/>
                    </a:p>
                  </a:txBody>
                  <a:tcPr/>
                </a:tc>
              </a:tr>
              <a:tr h="6126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4.78e+2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-4.39e+1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-1.19e-1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2.05e-3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-1.29e-5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171.49</a:t>
                      </a:r>
                      <a:endParaRPr lang="en-US" dirty="0"/>
                    </a:p>
                  </a:txBody>
                  <a:tcPr/>
                </a:tc>
              </a:tr>
              <a:tr h="603416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A</a:t>
                      </a:r>
                      <a:r>
                        <a:rPr lang="en-US" b="1" baseline="-25000" dirty="0" err="1" smtClean="0"/>
                        <a:t>err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err="1" smtClean="0"/>
                        <a:t>B</a:t>
                      </a:r>
                      <a:r>
                        <a:rPr lang="en-US" b="1" baseline="-25000" dirty="0" err="1" smtClean="0"/>
                        <a:t>err</a:t>
                      </a:r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err="1" smtClean="0"/>
                        <a:t>C</a:t>
                      </a:r>
                      <a:r>
                        <a:rPr lang="en-US" b="1" baseline="-25000" dirty="0" err="1" smtClean="0"/>
                        <a:t>err</a:t>
                      </a:r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err="1" smtClean="0"/>
                        <a:t>D</a:t>
                      </a:r>
                      <a:r>
                        <a:rPr lang="en-US" b="1" baseline="-25000" dirty="0" err="1" smtClean="0"/>
                        <a:t>err</a:t>
                      </a:r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err="1" smtClean="0"/>
                        <a:t>E</a:t>
                      </a:r>
                      <a:r>
                        <a:rPr lang="en-US" b="1" baseline="-25000" dirty="0" err="1" smtClean="0"/>
                        <a:t>err</a:t>
                      </a:r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err="1" smtClean="0"/>
                        <a:t>F</a:t>
                      </a:r>
                      <a:r>
                        <a:rPr lang="en-US" b="1" baseline="-25000" dirty="0" err="1" smtClean="0"/>
                        <a:t>err</a:t>
                      </a:r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ADC</a:t>
                      </a:r>
                      <a:r>
                        <a:rPr lang="en-US" b="1" baseline="-25000" dirty="0" err="1" smtClean="0"/>
                        <a:t>err</a:t>
                      </a:r>
                      <a:endParaRPr lang="en-US" b="1" dirty="0"/>
                    </a:p>
                  </a:txBody>
                  <a:tcPr/>
                </a:tc>
              </a:tr>
              <a:tr h="6126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6.52e-1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6.08e-3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9.47e-6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2.91e-9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1.21e-13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0.906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2000" y="1295400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ADC(x) = A + </a:t>
            </a:r>
            <a:r>
              <a:rPr lang="en-US" sz="3200" dirty="0" err="1" smtClean="0"/>
              <a:t>Bx</a:t>
            </a:r>
            <a:r>
              <a:rPr lang="en-US" sz="3200" dirty="0" smtClean="0"/>
              <a:t> + Cx</a:t>
            </a:r>
            <a:r>
              <a:rPr lang="en-US" sz="3200" baseline="30000" dirty="0" smtClean="0"/>
              <a:t>2</a:t>
            </a:r>
            <a:r>
              <a:rPr lang="en-US" sz="3200" dirty="0"/>
              <a:t> </a:t>
            </a:r>
            <a:r>
              <a:rPr lang="en-US" sz="3200" dirty="0" smtClean="0"/>
              <a:t>+ Dx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+ Ex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 + Fx</a:t>
            </a:r>
            <a:r>
              <a:rPr lang="en-US" sz="3200" baseline="30000" dirty="0" smtClean="0"/>
              <a:t>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X = 29.147 cm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515462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Correction factors are determined from extrapolating the ADC fit function evaluated at 0.0 cm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4633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Translate all Python code to C++ </a:t>
            </a:r>
          </a:p>
          <a:p>
            <a:r>
              <a:rPr lang="en-US" dirty="0" smtClean="0"/>
              <a:t>Implement time walk corrections utilizing data from prototypes and </a:t>
            </a:r>
            <a:r>
              <a:rPr lang="en-US" dirty="0" err="1" smtClean="0"/>
              <a:t>LeCroy</a:t>
            </a:r>
            <a:r>
              <a:rPr lang="en-US" dirty="0" smtClean="0"/>
              <a:t> leading edge discriminator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848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Simulation of Random Charged Tracks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990600"/>
            <a:ext cx="8686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Start Counter (ST) paddle geometry is parameterized by 5 values: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Length of the straight section = 396.65 mm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Radius of the bend arc = 120.00 mm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Angle of the arc = 18.5 </a:t>
            </a:r>
            <a:r>
              <a:rPr lang="en-US" sz="2800" dirty="0" err="1" smtClean="0"/>
              <a:t>deg</a:t>
            </a:r>
            <a:endParaRPr lang="en-US" sz="2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Length of the nose section = 160.56 mm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Distance of straight section to the beam = 77.52 mm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Charged track vertices generated with the following conditions: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Originate within the target length of 300.00 mm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Occur within the beam diameter of 3.40 mm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Trajectory of track is determined by random angle (</a:t>
            </a:r>
            <a:r>
              <a:rPr lang="el-GR" sz="2800" dirty="0" smtClean="0"/>
              <a:t>θ</a:t>
            </a:r>
            <a:r>
              <a:rPr lang="en-US" sz="2800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0757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Simulation of Random Charged Tracks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6" y="1600200"/>
            <a:ext cx="6067154" cy="45727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53000" y="5825421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 (mm)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657" y="2209800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(mm)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715000" y="1378212"/>
                <a:ext cx="3200400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Paddles are comprised of 3 parameterized objects: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Straight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rgbClr val="FF0000"/>
                    </a:solidFill>
                  </a:rPr>
                  <a:t>Bend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rgbClr val="00B050"/>
                    </a:solidFill>
                  </a:rPr>
                  <a:t>Nose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Objects are constructed as parametric equations of the form: R = R</a:t>
                </a:r>
                <a:r>
                  <a:rPr lang="en-US" sz="2000" baseline="-25000" dirty="0" smtClean="0"/>
                  <a:t>0</a:t>
                </a:r>
                <a:r>
                  <a:rPr lang="en-US" sz="2000" dirty="0" smtClean="0"/>
                  <a:t>+Vt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R</a:t>
                </a:r>
                <a:r>
                  <a:rPr lang="en-US" sz="2000" baseline="-25000" dirty="0" smtClean="0"/>
                  <a:t>0 </a:t>
                </a:r>
                <a:r>
                  <a:rPr lang="en-US" sz="2000" dirty="0" smtClean="0"/>
                  <a:t>initial position vector</a:t>
                </a:r>
                <a:endParaRPr lang="en-US" sz="2000" baseline="-25000" dirty="0" smtClean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 V direction vector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t parameter (0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≤1)</m:t>
                    </m:r>
                  </m:oMath>
                </a14:m>
                <a:endParaRPr lang="en-US" sz="20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rgbClr val="FF0000"/>
                    </a:solidFill>
                  </a:rPr>
                  <a:t>Charged tracks are objects constructed in a similar manner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1378212"/>
                <a:ext cx="3200400" cy="5016758"/>
              </a:xfrm>
              <a:prstGeom prst="rect">
                <a:avLst/>
              </a:prstGeom>
              <a:blipFill rotWithShape="1">
                <a:blip r:embed="rId3"/>
                <a:stretch>
                  <a:fillRect l="-1714" t="-608" r="-3429" b="-12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6837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502" y="609600"/>
            <a:ext cx="4762501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Single Charged Track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5839506" cy="44012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-32657" y="2144792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(mm)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43400" y="5816739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 (mm)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762000" y="2590800"/>
            <a:ext cx="29718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733800" y="2590800"/>
            <a:ext cx="381000" cy="22860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114800" y="2819400"/>
            <a:ext cx="304800" cy="38100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057400" y="2590800"/>
            <a:ext cx="862353" cy="1752600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24000" y="4191000"/>
            <a:ext cx="609600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B050"/>
                </a:solidFill>
              </a:rPr>
              <a:t>D</a:t>
            </a:r>
            <a:endParaRPr lang="en-US" sz="54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5268685" y="1295400"/>
                <a:ext cx="3875315" cy="532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Charged tracks have 5 possible outcomes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Hit in the straight section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Hit in the bend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Hit in the nose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Miss by virtue of small forward angle</a:t>
                </a:r>
                <a:r>
                  <a:rPr lang="en-US" sz="2000" dirty="0" smtClean="0"/>
                  <a:t>(</a:t>
                </a:r>
                <a:r>
                  <a:rPr lang="el-GR" sz="2000" dirty="0" smtClean="0"/>
                  <a:t>θ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≲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3 </a:t>
                </a:r>
                <a:r>
                  <a:rPr lang="en-US" sz="2000" dirty="0" err="1" smtClean="0"/>
                  <a:t>deg</a:t>
                </a:r>
                <a:r>
                  <a:rPr lang="en-US" sz="2000" dirty="0" smtClean="0"/>
                  <a:t>)</a:t>
                </a:r>
                <a:endParaRPr lang="en-US" sz="2000" dirty="0" smtClean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Miss by virtue of large backwards angle (</a:t>
                </a:r>
                <a:r>
                  <a:rPr lang="el-GR" sz="2000" dirty="0" smtClean="0"/>
                  <a:t>θ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≳</m:t>
                    </m:r>
                  </m:oMath>
                </a14:m>
                <a:r>
                  <a:rPr lang="en-US" sz="2000" dirty="0" smtClean="0"/>
                  <a:t> 135 </a:t>
                </a:r>
                <a:r>
                  <a:rPr lang="en-US" sz="2000" dirty="0" err="1" smtClean="0"/>
                  <a:t>deg</a:t>
                </a:r>
                <a:r>
                  <a:rPr lang="en-US" sz="2000" dirty="0" smtClean="0"/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The intersection point of the charged track with the paddle section is found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The distance (</a:t>
                </a:r>
                <a:r>
                  <a:rPr lang="en-US" sz="2000" dirty="0" smtClean="0">
                    <a:solidFill>
                      <a:srgbClr val="00B050"/>
                    </a:solidFill>
                  </a:rPr>
                  <a:t>D</a:t>
                </a:r>
                <a:r>
                  <a:rPr lang="en-US" sz="2000" dirty="0" smtClean="0"/>
                  <a:t>) from the intersection point to the SiPM is calculated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sz="20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8685" y="1295400"/>
                <a:ext cx="3875315" cy="5324535"/>
              </a:xfrm>
              <a:prstGeom prst="rect">
                <a:avLst/>
              </a:prstGeom>
              <a:blipFill rotWithShape="1">
                <a:blip r:embed="rId3"/>
                <a:stretch>
                  <a:fillRect l="-1258" t="-573" r="-6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4065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400"/>
            <a:ext cx="8229600" cy="1143000"/>
          </a:xfrm>
        </p:spPr>
        <p:txBody>
          <a:bodyPr/>
          <a:lstStyle/>
          <a:p>
            <a:r>
              <a:rPr lang="en-US" dirty="0" smtClean="0"/>
              <a:t>Single Charged Track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87859"/>
            <a:ext cx="5867400" cy="44222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95800" y="5715000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 (mm)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046123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(mm)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1352149"/>
            <a:ext cx="3505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Consider a hit in the straight section of Paddle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hit occurs at: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y</a:t>
            </a:r>
            <a:r>
              <a:rPr lang="en-US" sz="2400" dirty="0" smtClean="0"/>
              <a:t> = 77.52 mm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Z = 291.47 mm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distance from the hit to the SiPM if found to be 29.147 cm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Correction factors for relevant ADC and TDC values must be determined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7832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970" y="152400"/>
            <a:ext cx="8229600" cy="1143000"/>
          </a:xfrm>
        </p:spPr>
        <p:txBody>
          <a:bodyPr/>
          <a:lstStyle/>
          <a:p>
            <a:r>
              <a:rPr lang="en-US" dirty="0" smtClean="0"/>
              <a:t>Propagation Speed Correction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0"/>
            <a:ext cx="6110618" cy="46055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49686" y="1703110"/>
            <a:ext cx="3505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straight section and nose section require two separate linear fits to determine the propagation speed of light within the scintillator medium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Light propagates faster in the nose region due to the geometry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Numerical python (</a:t>
            </a:r>
            <a:r>
              <a:rPr lang="en-US" sz="2000" dirty="0" err="1" smtClean="0"/>
              <a:t>numpy</a:t>
            </a:r>
            <a:r>
              <a:rPr lang="en-US" sz="2000" dirty="0" smtClean="0"/>
              <a:t>) least squares fitting module was used to implement the fit in the two regions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Levenberg</a:t>
            </a:r>
            <a:r>
              <a:rPr lang="en-US" sz="2000" dirty="0" smtClean="0"/>
              <a:t>-Marquardt algorithm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5305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970" y="152400"/>
            <a:ext cx="8229600" cy="1143000"/>
          </a:xfrm>
        </p:spPr>
        <p:txBody>
          <a:bodyPr/>
          <a:lstStyle/>
          <a:p>
            <a:r>
              <a:rPr lang="en-US" dirty="0" smtClean="0"/>
              <a:t>Propagation Speed Correction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299" y="1143000"/>
            <a:ext cx="7424943" cy="5596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767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970" y="152400"/>
            <a:ext cx="8229600" cy="1143000"/>
          </a:xfrm>
        </p:spPr>
        <p:txBody>
          <a:bodyPr/>
          <a:lstStyle/>
          <a:p>
            <a:r>
              <a:rPr lang="en-US" dirty="0" smtClean="0"/>
              <a:t>Propagation Speed Correction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872784"/>
              </p:ext>
            </p:extLst>
          </p:nvPr>
        </p:nvGraphicFramePr>
        <p:xfrm>
          <a:off x="1295400" y="2590800"/>
          <a:ext cx="60960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baseline="-25000" dirty="0" err="1" smtClean="0"/>
                        <a:t>err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</a:t>
                      </a:r>
                      <a:r>
                        <a:rPr lang="en-US" baseline="-25000" dirty="0" err="1" smtClean="0"/>
                        <a:t>err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TDC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TDC</a:t>
                      </a:r>
                      <a:r>
                        <a:rPr lang="en-US" baseline="-25000" dirty="0" err="1" smtClean="0"/>
                        <a:t>err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8.33e-4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3.55e-7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62.31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2.91e-3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53000" y="1248021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TDC(x) = A + B*x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x = 29.147 cm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19742" y="1848185"/>
            <a:ext cx="36576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Straight Section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119742" y="4419600"/>
            <a:ext cx="3004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Nose Section</a:t>
            </a:r>
            <a:endParaRPr lang="en-US" sz="4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953344"/>
              </p:ext>
            </p:extLst>
          </p:nvPr>
        </p:nvGraphicFramePr>
        <p:xfrm>
          <a:off x="2362200" y="5127486"/>
          <a:ext cx="40640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baseline="-25000" dirty="0" err="1" smtClean="0"/>
                        <a:t>err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</a:t>
                      </a:r>
                      <a:r>
                        <a:rPr lang="en-US" baseline="-25000" dirty="0" err="1" smtClean="0"/>
                        <a:t>err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8.34e-4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5.23e-2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3.55e-7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352799" y="4267200"/>
            <a:ext cx="5562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Correction factors are determined from extrapolating the TDC fit function evaluated at 0.0 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62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400"/>
            <a:ext cx="8229600" cy="1143000"/>
          </a:xfrm>
        </p:spPr>
        <p:txBody>
          <a:bodyPr/>
          <a:lstStyle/>
          <a:p>
            <a:r>
              <a:rPr lang="en-US" dirty="0" smtClean="0"/>
              <a:t>Attenuation Correction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3" y="1632466"/>
            <a:ext cx="5315592" cy="40063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65914" y="1066800"/>
            <a:ext cx="4114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ADC values do not follow a well defined function due to geometrical effects of the bend and nose region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Extensive least square studies were done to determine what function would best fit the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Exponential functions could not account for the odd behavior in the nose region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Orthogonal produced large error in the calculations along the fit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Polynomials above 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order would not allow for reliable extrapolation at the extremes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order polynomial was chosen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Provides a good </a:t>
            </a:r>
            <a:r>
              <a:rPr lang="el-GR" sz="2000" dirty="0" smtClean="0"/>
              <a:t>χ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and small error along the fit </a:t>
            </a:r>
          </a:p>
        </p:txBody>
      </p:sp>
    </p:spTree>
    <p:extLst>
      <p:ext uri="{BB962C8B-B14F-4D97-AF65-F5344CB8AC3E}">
        <p14:creationId xmlns:p14="http://schemas.microsoft.com/office/powerpoint/2010/main" val="3206925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591</Words>
  <Application>Microsoft Office PowerPoint</Application>
  <PresentationFormat>On-screen Show (4:3)</PresentationFormat>
  <Paragraphs>121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Start Counter Calibrations</vt:lpstr>
      <vt:lpstr>Simulation of Random Charged Tracks</vt:lpstr>
      <vt:lpstr>Simulation of Random Charged Tracks</vt:lpstr>
      <vt:lpstr>Single Charged Track</vt:lpstr>
      <vt:lpstr>Single Charged Track</vt:lpstr>
      <vt:lpstr>Propagation Speed Correction</vt:lpstr>
      <vt:lpstr>Propagation Speed Correction</vt:lpstr>
      <vt:lpstr>Propagation Speed Correction</vt:lpstr>
      <vt:lpstr>Attenuation Correction</vt:lpstr>
      <vt:lpstr>Attenuation Correction</vt:lpstr>
      <vt:lpstr>Attenuation Correction</vt:lpstr>
      <vt:lpstr>Future Plans</vt:lpstr>
    </vt:vector>
  </TitlesOfParts>
  <Company>FIU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Pooser</dc:creator>
  <cp:lastModifiedBy>Pooser</cp:lastModifiedBy>
  <cp:revision>11</cp:revision>
  <dcterms:created xsi:type="dcterms:W3CDTF">2014-03-26T12:11:09Z</dcterms:created>
  <dcterms:modified xsi:type="dcterms:W3CDTF">2014-03-26T14:51:16Z</dcterms:modified>
</cp:coreProperties>
</file>