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5.png" ContentType="image/png"/>
  <Override PartName="/ppt/media/image2.png" ContentType="image/png"/>
  <Override PartName="/ppt/media/image3.gif" ContentType="image/gif"/>
  <Override PartName="/ppt/media/image7.png" ContentType="image/png"/>
  <Override PartName="/ppt/media/image4.gif" ContentType="image/gif"/>
  <Override PartName="/ppt/media/image8.png" ContentType="image/png"/>
  <Override PartName="/ppt/media/image6.gif" ContentType="image/gif"/>
  <Override PartName="/ppt/media/image9.gif" ContentType="image/gif"/>
  <Override PartName="/ppt/media/image10.gif" ContentType="image/gif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4723BAA-1C43-4AFE-9F73-3079C688B75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D5D558-6FAF-4DB2-BA1B-7E0D58A0730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330F79-6EEE-49FE-B182-B30BE189A5C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46E6EF5-ECF3-40DE-8065-4B4132DE23B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8F91662-AF34-43AC-B12F-0D6CD3F3135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008E06B-4C6E-4A2D-B6FC-25F8C1F6B72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6D9A42-6FA7-452F-8B9B-83D92A8D840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F46A2A-0742-4CBE-A7A7-D505B9620B3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C18447-D7BB-46A4-95E6-739AAE8030D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5A61FF-73B6-48DD-B5AB-BDF3AF6F93E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BB7EE9-C1E1-474F-8459-844AD0EB15B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C9576D0-B224-4561-B25D-CC5020EB43E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3F831FD3-19EA-4C51-96BF-EC1AC1EDD30C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halldweb.jlab.org/doc-private/DocDB/ShowDocument?docid=2767" TargetMode="External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github.com/JeffersonLab/halld_recon/issues/751" TargetMode="External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gif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gif"/><Relationship Id="rId2" Type="http://schemas.openxmlformats.org/officeDocument/2006/relationships/image" Target="../media/image10.gif"/><Relationship Id="rId3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GlueX TOF Calibration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587880" y="1298880"/>
            <a:ext cx="2974320" cy="3981600"/>
          </a:xfrm>
          <a:prstGeom prst="rect">
            <a:avLst/>
          </a:prstGeom>
          <a:ln w="0">
            <a:noFill/>
          </a:ln>
        </p:spPr>
      </p:pic>
      <p:sp>
        <p:nvSpPr>
          <p:cNvPr id="43" name=""/>
          <p:cNvSpPr txBox="1"/>
          <p:nvPr/>
        </p:nvSpPr>
        <p:spPr>
          <a:xfrm>
            <a:off x="4206960" y="1291680"/>
            <a:ext cx="5722200" cy="1882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en-US" sz="1800" spc="-1" strike="noStrike">
                <a:solidFill>
                  <a:srgbClr val="3f51b5"/>
                </a:solidFill>
                <a:latin typeface="Arial"/>
              </a:rPr>
              <a:t>GlueX TOF detector: 2.52m x 2.52m</a:t>
            </a:r>
            <a:endParaRPr b="0" lang="en-US" sz="1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2 planes</a:t>
            </a:r>
            <a:endParaRPr b="0" lang="en-US" sz="1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Horizontal (up-stream)</a:t>
            </a:r>
            <a:endParaRPr b="0" lang="en-US" sz="1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Vertical (down-stream)</a:t>
            </a:r>
            <a:endParaRPr b="0" lang="en-US" sz="1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Double ended readout: 252cm long 6 cm wide</a:t>
            </a:r>
            <a:endParaRPr b="0" lang="en-US" sz="18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Beam hole: single ended short paddles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44" name="" descr=""/>
          <p:cNvPicPr/>
          <p:nvPr/>
        </p:nvPicPr>
        <p:blipFill>
          <a:blip r:embed="rId2"/>
          <a:stretch/>
        </p:blipFill>
        <p:spPr>
          <a:xfrm>
            <a:off x="4315320" y="2900880"/>
            <a:ext cx="3646080" cy="2553480"/>
          </a:xfrm>
          <a:prstGeom prst="rect">
            <a:avLst/>
          </a:prstGeom>
          <a:ln w="0">
            <a:noFill/>
          </a:ln>
        </p:spPr>
      </p:pic>
      <p:sp>
        <p:nvSpPr>
          <p:cNvPr id="45" name=""/>
          <p:cNvSpPr txBox="1"/>
          <p:nvPr/>
        </p:nvSpPr>
        <p:spPr>
          <a:xfrm>
            <a:off x="7851240" y="3044880"/>
            <a:ext cx="2247120" cy="1141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en-US" sz="1400" spc="-1" strike="noStrike">
                <a:latin typeface="Arial"/>
              </a:rPr>
              <a:t>Intensity Monitoring plot</a:t>
            </a:r>
            <a:endParaRPr b="0" lang="en-US" sz="14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latin typeface="Arial"/>
              </a:rPr>
              <a:t>46 pads per plane</a:t>
            </a:r>
            <a:endParaRPr b="0" lang="en-US" sz="12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latin typeface="Arial"/>
              </a:rPr>
              <a:t>42 long paddles </a:t>
            </a:r>
            <a:endParaRPr b="0" lang="en-US" sz="12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latin typeface="Arial"/>
              </a:rPr>
              <a:t>2 times 4 short paddles</a:t>
            </a:r>
            <a:endParaRPr b="0" lang="en-US" sz="12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latin typeface="Arial"/>
              </a:rPr>
              <a:t>North/South horizontal</a:t>
            </a:r>
            <a:endParaRPr b="0" lang="en-US" sz="1200" spc="-1" strike="noStrike">
              <a:latin typeface="Arial"/>
            </a:endParaRPr>
          </a:p>
          <a:p>
            <a:pPr lvl="1" marL="43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latin typeface="Arial"/>
              </a:rPr>
              <a:t>Up/Down vertical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6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C655B7FA-FDFA-49D0-BEB7-BE2938A90DA4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7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8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745AAAF5-647C-4AB3-8327-B9BE82F1E32A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9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Calibration code and scripts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302040" y="1110240"/>
            <a:ext cx="9453960" cy="40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Skim with TOF data</a:t>
            </a:r>
            <a:r>
              <a:rPr b="0" lang="en-US" sz="2600" spc="-1" strike="noStrike">
                <a:latin typeface="Arial"/>
              </a:rPr>
              <a:t>:</a:t>
            </a:r>
            <a:r>
              <a:rPr b="0" lang="en-US" sz="3200" spc="-1" strike="noStrike">
                <a:latin typeface="Arial"/>
              </a:rPr>
              <a:t> </a:t>
            </a:r>
            <a:r>
              <a:rPr b="0" lang="en-US" sz="1400" spc="-1" strike="noStrike">
                <a:latin typeface="Arial"/>
              </a:rPr>
              <a:t>halld_recon/src/plugins/Calibration/TOF_calib/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JEventProcessor_TOF_calib.cc</a:t>
            </a:r>
            <a:endParaRPr b="0" lang="en-US" sz="14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Prerequisite: calibrated base time offsets for raw ADC and TDC data</a:t>
            </a:r>
            <a:endParaRPr b="0" lang="en-US" sz="14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Output: root tree files containing raw tof ADC and TDC data in units of [ADC] and [ns]</a:t>
            </a:r>
            <a:endParaRPr b="0" lang="en-US" sz="1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Master Calibration Script:</a:t>
            </a:r>
            <a:r>
              <a:rPr b="0" lang="en-US" sz="1400" spc="-1" strike="noStrike">
                <a:latin typeface="Arial"/>
              </a:rPr>
              <a:t> hd_utilities/TOF_calib/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DO_CALIB.csh</a:t>
            </a:r>
            <a:endParaRPr b="0" lang="en-US" sz="14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Mean base line determination: hd_utilities/TOF_calib/src/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dopedestals.C</a:t>
            </a:r>
            <a:endParaRPr b="0" lang="en-US" sz="14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Walk correction (main correction to timing): hd_utilities/TOF_calib/src/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walk1.C</a:t>
            </a:r>
            <a:endParaRPr b="0" lang="en-US" sz="14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Timing offset parameters for each PMT of doubled ended paddles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Take advantage of the fact that there are TWO planes: </a:t>
            </a:r>
            <a:r>
              <a:rPr b="1" lang="en-US" sz="1400" spc="-1" strike="noStrike">
                <a:solidFill>
                  <a:srgbClr val="c9211e"/>
                </a:solidFill>
                <a:latin typeface="Arial"/>
              </a:rPr>
              <a:t>OVERLAPPING PADDLES!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Use ONE PMT as reference, all other PMTs will be calibrated to that reference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Meantimes: hd_utilities/TOF_calib/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domeantime.csh</a:t>
            </a:r>
            <a:r>
              <a:rPr b="0" lang="en-US" sz="1400" spc="-1" strike="noStrike">
                <a:latin typeface="Arial"/>
              </a:rPr>
              <a:t> (src/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meantime1.C</a:t>
            </a:r>
            <a:r>
              <a:rPr b="0" lang="en-US" sz="1400" spc="-1" strike="noStrike">
                <a:latin typeface="Arial"/>
              </a:rPr>
              <a:t>, </a:t>
            </a:r>
            <a:r>
              <a:rPr b="0" lang="en-US" sz="1400" spc="-1" strike="noStrike">
                <a:latin typeface="Arial"/>
              </a:rPr>
              <a:t>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meantime2.C</a:t>
            </a:r>
            <a:r>
              <a:rPr b="0" lang="en-US" sz="1400" spc="-1" strike="noStrike">
                <a:latin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Time differences: hd_utilities/TOF_calib/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dotimediff.csh</a:t>
            </a:r>
            <a:r>
              <a:rPr b="0" lang="en-US" sz="1400" spc="-1" strike="noStrike">
                <a:latin typeface="Arial"/>
              </a:rPr>
              <a:t> (src/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timedifference.C</a:t>
            </a:r>
            <a:r>
              <a:rPr b="0" lang="en-US" sz="1400" spc="-1" strike="noStrike">
                <a:latin typeface="Arial"/>
              </a:rPr>
              <a:t>)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Determine effective light velocity in paddles: 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tdlook.C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Determine timing offsets for all long paddles with meantime and time-difference </a:t>
            </a:r>
            <a:r>
              <a:rPr b="0" lang="en-US" sz="1400" spc="-1" strike="noStrike">
                <a:latin typeface="Arial"/>
              </a:rPr>
              <a:t>paddles: 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consolidate.C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Determine timing offsets for all sort singled ended paddles: 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dofitall.C</a:t>
            </a:r>
            <a:endParaRPr b="0" lang="en-US" sz="14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latin typeface="Arial"/>
              </a:rPr>
              <a:t>Determine relative timing between ADC and TDC timing data to center distribution to </a:t>
            </a:r>
            <a:r>
              <a:rPr b="0" lang="en-US" sz="1400" spc="-1" strike="noStrike">
                <a:latin typeface="Arial"/>
              </a:rPr>
              <a:t>zero: src/</a:t>
            </a:r>
            <a:r>
              <a:rPr b="0" lang="en-US" sz="1400" spc="-1" strike="noStrike">
                <a:solidFill>
                  <a:srgbClr val="3f51b5"/>
                </a:solidFill>
                <a:latin typeface="Arial"/>
              </a:rPr>
              <a:t>toadctimeoffsets.C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0" name=""/>
          <p:cNvSpPr txBox="1"/>
          <p:nvPr/>
        </p:nvSpPr>
        <p:spPr>
          <a:xfrm>
            <a:off x="9763200" y="532980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C46EF144-6101-4D39-A904-378519DCBDE9}" type="slidenum">
              <a:rPr b="0" lang="en-US" sz="1200" spc="-1" strike="noStrike">
                <a:latin typeface="Times New Roman"/>
              </a:rPr>
              <a:t>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1" name=""/>
          <p:cNvSpPr txBox="1"/>
          <p:nvPr/>
        </p:nvSpPr>
        <p:spPr>
          <a:xfrm>
            <a:off x="403920" y="5195520"/>
            <a:ext cx="6667920" cy="316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600" spc="-1" strike="noStrike">
                <a:latin typeface="Times New Roman"/>
              </a:rPr>
              <a:t>See: </a:t>
            </a:r>
            <a:r>
              <a:rPr b="0" lang="en-US" sz="1600" spc="-1" strike="noStrike">
                <a:solidFill>
                  <a:srgbClr val="9c27b0"/>
                </a:solidFill>
                <a:latin typeface="Times New Roman"/>
                <a:hlinkClick r:id="rId1"/>
              </a:rPr>
              <a:t>GlueX TOF timing calibration: DocDB 2767</a:t>
            </a:r>
            <a:endParaRPr b="0" lang="en-US" sz="1600" spc="-1" strike="noStrike">
              <a:latin typeface="Times New Roman"/>
            </a:endParaRPr>
          </a:p>
        </p:txBody>
      </p:sp>
      <p:sp>
        <p:nvSpPr>
          <p:cNvPr id="52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Calibration Steps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Don’t forget the base lines</a:t>
            </a:r>
            <a:endParaRPr b="0" lang="en-US" sz="32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All detectors using fADC250 need to mean base line values</a:t>
            </a:r>
            <a:endParaRPr b="0" lang="en-US" sz="20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CCDB tables: TOF/pedestals, FCAL/pedestals, </a:t>
            </a:r>
            <a:r>
              <a:rPr b="0" lang="en-US" sz="2000" spc="-1" strike="noStrike">
                <a:latin typeface="Arial"/>
              </a:rPr>
              <a:t>BCAL/ADC_pedestals, </a:t>
            </a:r>
            <a:r>
              <a:rPr b="0" lang="en-US" sz="2000" spc="-1" strike="noStrike">
                <a:latin typeface="Arial"/>
              </a:rPr>
              <a:t>PHOTON_BEAM/hodoscope/fadc_pedestals, ...</a:t>
            </a:r>
            <a:endParaRPr b="0" lang="en-US" sz="20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20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Most if no all these tables are either filled with 0 or filled with wrong </a:t>
            </a:r>
            <a:r>
              <a:rPr b="0" lang="en-US" sz="2000" spc="-1" strike="noStrike">
                <a:latin typeface="Arial"/>
              </a:rPr>
              <a:t>values. Depending on how often the pedestal determination fails </a:t>
            </a:r>
            <a:r>
              <a:rPr b="0" lang="en-US" sz="2000" spc="-1" strike="noStrike">
                <a:latin typeface="Arial"/>
              </a:rPr>
              <a:t>this can be a serious problem: </a:t>
            </a:r>
            <a:r>
              <a:rPr b="0" lang="en-US" sz="2000" spc="-1" strike="noStrike">
                <a:latin typeface="Arial"/>
                <a:hlinkClick r:id="rId1"/>
              </a:rPr>
              <a:t>Github issue 751 in halld_recon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55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BBCE817D-50DB-4EF3-9555-C75A69750DAA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6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Walk correction in TOF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88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latin typeface="Arial"/>
              </a:rPr>
              <a:t>The walk correction is the first and most important timing </a:t>
            </a:r>
            <a:r>
              <a:rPr b="0" lang="en-US" sz="2600" spc="-1" strike="noStrike">
                <a:latin typeface="Arial"/>
              </a:rPr>
              <a:t>correction to the TDC values</a:t>
            </a:r>
            <a:endParaRPr b="0" lang="en-US" sz="2600" spc="-1" strike="noStrike">
              <a:latin typeface="Arial"/>
            </a:endParaRPr>
          </a:p>
        </p:txBody>
      </p:sp>
      <p:sp>
        <p:nvSpPr>
          <p:cNvPr id="59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38F2A506-5AB4-4113-AA1A-BF863A26C785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60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61" name="" descr=""/>
          <p:cNvPicPr/>
          <p:nvPr/>
        </p:nvPicPr>
        <p:blipFill>
          <a:blip r:embed="rId1"/>
          <a:stretch/>
        </p:blipFill>
        <p:spPr>
          <a:xfrm>
            <a:off x="622080" y="2208240"/>
            <a:ext cx="5105160" cy="3114360"/>
          </a:xfrm>
          <a:prstGeom prst="rect">
            <a:avLst/>
          </a:prstGeom>
          <a:ln w="0">
            <a:noFill/>
          </a:ln>
        </p:spPr>
      </p:pic>
      <p:sp>
        <p:nvSpPr>
          <p:cNvPr id="62" name=""/>
          <p:cNvSpPr txBox="1"/>
          <p:nvPr/>
        </p:nvSpPr>
        <p:spPr>
          <a:xfrm>
            <a:off x="5765400" y="2208240"/>
            <a:ext cx="4134960" cy="1114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TDC time is subject to “walk” due to the use of a</a:t>
            </a:r>
            <a:r>
              <a:rPr b="0" lang="en-US" sz="1800" spc="-1" strike="noStrike">
                <a:solidFill>
                  <a:srgbClr val="3f51b5"/>
                </a:solidFill>
                <a:latin typeface="Arial"/>
              </a:rPr>
              <a:t> LED</a:t>
            </a:r>
            <a:r>
              <a:rPr b="0" lang="en-US" sz="1800" spc="-1" strike="noStrike">
                <a:latin typeface="Arial"/>
              </a:rPr>
              <a:t> 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=&gt; time depends on signal amplitude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3" name=""/>
          <p:cNvSpPr txBox="1"/>
          <p:nvPr/>
        </p:nvSpPr>
        <p:spPr>
          <a:xfrm>
            <a:off x="5801760" y="3204000"/>
            <a:ext cx="360648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4</a:t>
            </a:r>
            <a:r>
              <a:rPr b="0" lang="en-US" sz="1800" spc="-1" strike="noStrike" baseline="33000">
                <a:latin typeface="Arial"/>
              </a:rPr>
              <a:t>th</a:t>
            </a:r>
            <a:r>
              <a:rPr b="0" lang="en-US" sz="1800" spc="-1" strike="noStrike">
                <a:latin typeface="Arial"/>
              </a:rPr>
              <a:t> generation of walk function: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solidFill>
                  <a:srgbClr val="3f51b5"/>
                </a:solidFill>
                <a:latin typeface="Arial"/>
              </a:rPr>
              <a:t>f(x) = a+b/x+c/x</a:t>
            </a:r>
            <a:r>
              <a:rPr b="0" lang="en-US" sz="1800" spc="-1" strike="noStrike" baseline="33000">
                <a:solidFill>
                  <a:srgbClr val="3f51b5"/>
                </a:solidFill>
                <a:latin typeface="Arial"/>
              </a:rPr>
              <a:t>2</a:t>
            </a:r>
            <a:r>
              <a:rPr b="0" lang="en-US" sz="1800" spc="-1" strike="noStrike">
                <a:solidFill>
                  <a:srgbClr val="3f51b5"/>
                </a:solidFill>
                <a:latin typeface="Arial"/>
              </a:rPr>
              <a:t>+d/x</a:t>
            </a:r>
            <a:r>
              <a:rPr b="0" lang="en-US" sz="1800" spc="-1" strike="noStrike" baseline="33000">
                <a:solidFill>
                  <a:srgbClr val="3f51b5"/>
                </a:solidFill>
                <a:latin typeface="Arial"/>
              </a:rPr>
              <a:t>4</a:t>
            </a:r>
            <a:r>
              <a:rPr b="0" lang="en-US" sz="1800" spc="-1" strike="noStrike">
                <a:solidFill>
                  <a:srgbClr val="3f51b5"/>
                </a:solidFill>
                <a:latin typeface="Arial"/>
              </a:rPr>
              <a:t>+e/x</a:t>
            </a:r>
            <a:r>
              <a:rPr b="0" lang="en-US" sz="1800" spc="-1" strike="noStrike" baseline="33000">
                <a:solidFill>
                  <a:srgbClr val="3f51b5"/>
                </a:solidFill>
                <a:latin typeface="Arial"/>
              </a:rPr>
              <a:t>1/2</a:t>
            </a:r>
            <a:r>
              <a:rPr b="0" lang="en-US" sz="1800" spc="-1" strike="noStrike">
                <a:solidFill>
                  <a:srgbClr val="3f51b5"/>
                </a:solidFill>
                <a:latin typeface="Arial"/>
              </a:rPr>
              <a:t> 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64" name=""/>
          <p:cNvSpPr txBox="1"/>
          <p:nvPr/>
        </p:nvSpPr>
        <p:spPr>
          <a:xfrm>
            <a:off x="5830560" y="4041000"/>
            <a:ext cx="4401000" cy="137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Application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RELATIVE</a:t>
            </a:r>
            <a:r>
              <a:rPr b="0" lang="en-US" sz="1800" spc="-1" strike="noStrike">
                <a:latin typeface="Arial"/>
              </a:rPr>
              <a:t>: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t</a:t>
            </a:r>
            <a:r>
              <a:rPr b="0" lang="en-US" sz="1800" spc="-1" strike="noStrike" baseline="-8000">
                <a:latin typeface="Arial"/>
              </a:rPr>
              <a:t>CORR</a:t>
            </a:r>
            <a:r>
              <a:rPr b="0" lang="en-US" sz="1800" spc="-1" strike="noStrike">
                <a:latin typeface="Arial"/>
              </a:rPr>
              <a:t> = t</a:t>
            </a:r>
            <a:r>
              <a:rPr b="0" lang="en-US" sz="1800" spc="-1" strike="noStrike" baseline="-8000">
                <a:latin typeface="Arial"/>
              </a:rPr>
              <a:t>TDC</a:t>
            </a:r>
            <a:r>
              <a:rPr b="0" lang="en-US" sz="1800" spc="-1" strike="noStrike">
                <a:latin typeface="Arial"/>
              </a:rPr>
              <a:t> – [</a:t>
            </a:r>
            <a:r>
              <a:rPr b="0" lang="en-US" sz="1800" spc="-1" strike="noStrike">
                <a:solidFill>
                  <a:srgbClr val="3f51b5"/>
                </a:solidFill>
                <a:latin typeface="Arial"/>
              </a:rPr>
              <a:t>f(x)-f(REF)</a:t>
            </a:r>
            <a:r>
              <a:rPr b="0" lang="en-US" sz="1800" spc="-1" strike="noStrike">
                <a:latin typeface="Arial"/>
              </a:rPr>
              <a:t>]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r>
              <a:rPr b="0" lang="en-US" sz="1600" spc="-1" strike="noStrike">
                <a:solidFill>
                  <a:srgbClr val="3f51b5"/>
                </a:solidFill>
                <a:latin typeface="Arial"/>
              </a:rPr>
              <a:t>a</a:t>
            </a:r>
            <a:r>
              <a:rPr b="0" lang="en-US" sz="1600" spc="-1" strike="noStrike">
                <a:latin typeface="Arial"/>
              </a:rPr>
              <a:t> cancels, this avoids multiple DC offsets!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1468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PMT timing offsets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66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C170B874-04AC-493D-887B-A85FC4FA417F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67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68" name="" descr=""/>
          <p:cNvPicPr/>
          <p:nvPr/>
        </p:nvPicPr>
        <p:blipFill>
          <a:blip r:embed="rId1"/>
          <a:stretch/>
        </p:blipFill>
        <p:spPr>
          <a:xfrm>
            <a:off x="211320" y="2242080"/>
            <a:ext cx="5208120" cy="3177000"/>
          </a:xfrm>
          <a:prstGeom prst="rect">
            <a:avLst/>
          </a:prstGeom>
          <a:ln w="0">
            <a:noFill/>
          </a:ln>
        </p:spPr>
      </p:pic>
      <p:sp>
        <p:nvSpPr>
          <p:cNvPr id="69" name=""/>
          <p:cNvSpPr txBox="1"/>
          <p:nvPr/>
        </p:nvSpPr>
        <p:spPr>
          <a:xfrm>
            <a:off x="2958480" y="1093320"/>
            <a:ext cx="40050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Take advantage of orthogonal planes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70" name=""/>
          <p:cNvSpPr txBox="1"/>
          <p:nvPr/>
        </p:nvSpPr>
        <p:spPr>
          <a:xfrm>
            <a:off x="1140480" y="1439640"/>
            <a:ext cx="33120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c9211e"/>
                </a:solidFill>
                <a:latin typeface="Arial"/>
                <a:ea typeface="Arial"/>
              </a:rPr>
              <a:t>Δt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 = (t</a:t>
            </a:r>
            <a:r>
              <a:rPr b="0" lang="en-US" sz="1800" spc="-1" strike="noStrike" baseline="-8000">
                <a:solidFill>
                  <a:srgbClr val="c9211e"/>
                </a:solidFill>
                <a:latin typeface="Arial"/>
              </a:rPr>
              <a:t>down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 – t</a:t>
            </a:r>
            <a:r>
              <a:rPr b="0" lang="en-US" sz="1800" spc="-1" strike="noStrike" baseline="-8000">
                <a:solidFill>
                  <a:srgbClr val="c9211e"/>
                </a:solidFill>
                <a:latin typeface="Arial"/>
              </a:rPr>
              <a:t>up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)/2 : match with paddles from other plane</a:t>
            </a:r>
            <a:endParaRPr b="0" lang="en-US" sz="1800" spc="-1" strike="noStrike">
              <a:solidFill>
                <a:srgbClr val="c9211e"/>
              </a:solidFill>
              <a:latin typeface="Arial"/>
            </a:endParaRPr>
          </a:p>
        </p:txBody>
      </p:sp>
      <p:sp>
        <p:nvSpPr>
          <p:cNvPr id="71" name=""/>
          <p:cNvSpPr txBox="1"/>
          <p:nvPr/>
        </p:nvSpPr>
        <p:spPr>
          <a:xfrm>
            <a:off x="6248880" y="1439640"/>
            <a:ext cx="33120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solidFill>
                  <a:srgbClr val="c9211e"/>
                </a:solidFill>
                <a:latin typeface="Arial"/>
                <a:ea typeface="Arial"/>
              </a:rPr>
              <a:t>MT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 = (t</a:t>
            </a:r>
            <a:r>
              <a:rPr b="0" lang="en-US" sz="1800" spc="-1" strike="noStrike" baseline="-8000">
                <a:solidFill>
                  <a:srgbClr val="c9211e"/>
                </a:solidFill>
                <a:latin typeface="Arial"/>
              </a:rPr>
              <a:t>down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 + t</a:t>
            </a:r>
            <a:r>
              <a:rPr b="0" lang="en-US" sz="1800" spc="-1" strike="noStrike" baseline="-8000">
                <a:solidFill>
                  <a:srgbClr val="c9211e"/>
                </a:solidFill>
                <a:latin typeface="Arial"/>
              </a:rPr>
              <a:t>up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)/2 : match with paddles from other plane</a:t>
            </a:r>
            <a:endParaRPr b="0" lang="en-US" sz="1800" spc="-1" strike="noStrike">
              <a:solidFill>
                <a:srgbClr val="c9211e"/>
              </a:solidFill>
              <a:latin typeface="Arial"/>
            </a:endParaRPr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5426640" y="2253600"/>
            <a:ext cx="4600800" cy="3139560"/>
          </a:xfrm>
          <a:prstGeom prst="rect">
            <a:avLst/>
          </a:prstGeom>
          <a:ln w="0">
            <a:noFill/>
          </a:ln>
        </p:spPr>
      </p:pic>
      <p:sp>
        <p:nvSpPr>
          <p:cNvPr id="73" name=""/>
          <p:cNvSpPr txBox="1"/>
          <p:nvPr/>
        </p:nvSpPr>
        <p:spPr>
          <a:xfrm>
            <a:off x="216720" y="5383080"/>
            <a:ext cx="4889880" cy="261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200" spc="-1" strike="noStrike">
                <a:latin typeface="Arial"/>
              </a:rPr>
              <a:t>Paddle width: 6cm, …., 6cm, 4.5cm, 4.5cm, 3.0cm, 3.0cm, beam hole</a:t>
            </a:r>
            <a:endParaRPr b="0" lang="en-U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Effective speed of light in paddles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75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4E078C10-9D6F-4335-8CD2-8DB63F1DE6AF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76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512280" y="1450440"/>
            <a:ext cx="5070240" cy="3457440"/>
          </a:xfrm>
          <a:prstGeom prst="rect">
            <a:avLst/>
          </a:prstGeom>
          <a:ln w="0">
            <a:noFill/>
          </a:ln>
        </p:spPr>
      </p:pic>
      <p:sp>
        <p:nvSpPr>
          <p:cNvPr id="78" name=""/>
          <p:cNvSpPr txBox="1"/>
          <p:nvPr/>
        </p:nvSpPr>
        <p:spPr>
          <a:xfrm>
            <a:off x="5404680" y="1587600"/>
            <a:ext cx="4380120" cy="137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The calibration will provide a means to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determine the effective speed of light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In each paddle. It is of order 16cm/ns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using the paddle position from geometry.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CCDB tables for TOF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Raw timing offsets: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TOF2/base_time_offsets</a:t>
            </a:r>
            <a:r>
              <a:rPr b="0" lang="en-US" sz="1800" spc="-1" strike="noStrike">
                <a:latin typeface="Arial"/>
              </a:rPr>
              <a:t> (two </a:t>
            </a:r>
            <a:r>
              <a:rPr b="0" lang="en-US" sz="1800" spc="-1" strike="noStrike">
                <a:latin typeface="Arial"/>
              </a:rPr>
              <a:t>values one for adc one for tdc)</a:t>
            </a:r>
            <a:endParaRPr b="0" lang="en-US" sz="1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ADC Base line offsets: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TOF2/pedestals</a:t>
            </a:r>
            <a:r>
              <a:rPr b="0" lang="en-US" sz="1800" spc="-1" strike="noStrike">
                <a:latin typeface="Arial"/>
              </a:rPr>
              <a:t> (as many as </a:t>
            </a:r>
            <a:r>
              <a:rPr b="0" lang="en-US" sz="1800" spc="-1" strike="noStrike">
                <a:latin typeface="Arial"/>
              </a:rPr>
              <a:t>PMTs)</a:t>
            </a:r>
            <a:endParaRPr b="0" lang="en-US" sz="1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Walk correction: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TOF2/timewalk_parms_5PAR</a:t>
            </a:r>
            <a:r>
              <a:rPr b="0" lang="en-US" sz="1800" spc="-1" strike="noStrike">
                <a:latin typeface="Arial"/>
              </a:rPr>
              <a:t>,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TOF2/walkcorr_type</a:t>
            </a:r>
            <a:endParaRPr b="0" lang="en-US" sz="1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TDC timing DC timing offsets: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TOF2/timing_offsets_5PAR</a:t>
            </a:r>
            <a:endParaRPr b="0" lang="en-US" sz="1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Effective speed of light: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TOF2/propagation_speed</a:t>
            </a:r>
            <a:endParaRPr b="0" lang="en-US" sz="1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ADC timing offsets: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TOF2/adc_timing_offsets</a:t>
            </a:r>
            <a:r>
              <a:rPr b="0" lang="en-US" sz="1800" spc="-1" strike="noStrike">
                <a:latin typeface="Arial"/>
              </a:rPr>
              <a:t> (to </a:t>
            </a:r>
            <a:r>
              <a:rPr b="0" lang="en-US" sz="1800" spc="-1" strike="noStrike">
                <a:latin typeface="Arial"/>
              </a:rPr>
              <a:t>match TDC time shifts)</a:t>
            </a:r>
            <a:endParaRPr b="0" lang="en-US" sz="1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Energy Calibration: </a:t>
            </a:r>
            <a:r>
              <a:rPr b="0" lang="en-US" sz="1800" spc="-1" strike="noStrike">
                <a:solidFill>
                  <a:srgbClr val="c9211e"/>
                </a:solidFill>
                <a:latin typeface="Arial"/>
              </a:rPr>
              <a:t>TOF2/adc2E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1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85D00997-573A-4102-8100-89D0A6EA136C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2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Test Calibration with Tracking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84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57B5B0F0-B553-48E4-8A89-500BB57F44DF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5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567720" y="1079640"/>
            <a:ext cx="4288680" cy="4222440"/>
          </a:xfrm>
          <a:prstGeom prst="rect">
            <a:avLst/>
          </a:prstGeom>
          <a:ln w="0">
            <a:noFill/>
          </a:ln>
        </p:spPr>
      </p:pic>
      <p:pic>
        <p:nvPicPr>
          <p:cNvPr id="87" name="" descr=""/>
          <p:cNvPicPr/>
          <p:nvPr/>
        </p:nvPicPr>
        <p:blipFill>
          <a:blip r:embed="rId2"/>
          <a:stretch/>
        </p:blipFill>
        <p:spPr>
          <a:xfrm>
            <a:off x="5448240" y="1132200"/>
            <a:ext cx="4293720" cy="4161960"/>
          </a:xfrm>
          <a:prstGeom prst="rect">
            <a:avLst/>
          </a:prstGeom>
          <a:ln w="0">
            <a:noFill/>
          </a:ln>
        </p:spPr>
      </p:pic>
      <p:sp>
        <p:nvSpPr>
          <p:cNvPr id="88" name=""/>
          <p:cNvSpPr txBox="1"/>
          <p:nvPr/>
        </p:nvSpPr>
        <p:spPr>
          <a:xfrm>
            <a:off x="4394520" y="1079640"/>
            <a:ext cx="2013480" cy="370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i="1" lang="en-US" sz="1800" spc="-1" strike="noStrike">
                <a:solidFill>
                  <a:srgbClr val="c9211e"/>
                </a:solidFill>
                <a:latin typeface="Arial"/>
              </a:rPr>
              <a:t>Monitoring Plots</a:t>
            </a:r>
            <a:endParaRPr b="1" i="1" lang="en-US" sz="1800" spc="-1" strike="noStrike">
              <a:solidFill>
                <a:srgbClr val="c9211e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solidFill>
                  <a:srgbClr val="3f51b5"/>
                </a:solidFill>
                <a:latin typeface="Arial"/>
              </a:rPr>
              <a:t>TOF Calibration Test</a:t>
            </a:r>
            <a:endParaRPr b="0" lang="en-US" sz="4400" spc="-1" strike="noStrike">
              <a:solidFill>
                <a:srgbClr val="3f51b5"/>
              </a:solidFill>
              <a:latin typeface="Arial"/>
            </a:endParaRPr>
          </a:p>
        </p:txBody>
      </p:sp>
      <p:sp>
        <p:nvSpPr>
          <p:cNvPr id="90" name=""/>
          <p:cNvSpPr txBox="1"/>
          <p:nvPr/>
        </p:nvSpPr>
        <p:spPr>
          <a:xfrm>
            <a:off x="9820440" y="5393160"/>
            <a:ext cx="259560" cy="27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fld id="{1B89A819-B20E-425E-9732-D56DD4F6D5B0}" type="slidenum">
              <a:rPr b="0" lang="en-US" sz="1200" spc="-1" strike="noStrike">
                <a:latin typeface="Times New Roman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91" name=""/>
          <p:cNvSpPr/>
          <p:nvPr/>
        </p:nvSpPr>
        <p:spPr>
          <a:xfrm>
            <a:off x="577440" y="1017720"/>
            <a:ext cx="9149760" cy="7200"/>
          </a:xfrm>
          <a:prstGeom prst="line">
            <a:avLst/>
          </a:prstGeom>
          <a:ln w="5472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0" y="1234080"/>
            <a:ext cx="4882680" cy="2978640"/>
          </a:xfrm>
          <a:prstGeom prst="rect">
            <a:avLst/>
          </a:prstGeom>
          <a:ln w="0">
            <a:noFill/>
          </a:ln>
        </p:spPr>
      </p:pic>
      <p:pic>
        <p:nvPicPr>
          <p:cNvPr id="93" name="" descr=""/>
          <p:cNvPicPr/>
          <p:nvPr/>
        </p:nvPicPr>
        <p:blipFill>
          <a:blip r:embed="rId2"/>
          <a:stretch/>
        </p:blipFill>
        <p:spPr>
          <a:xfrm>
            <a:off x="4974840" y="1127160"/>
            <a:ext cx="5105160" cy="3114360"/>
          </a:xfrm>
          <a:prstGeom prst="rect">
            <a:avLst/>
          </a:prstGeom>
          <a:ln w="0">
            <a:noFill/>
          </a:ln>
        </p:spPr>
      </p:pic>
      <p:sp>
        <p:nvSpPr>
          <p:cNvPr id="94" name=""/>
          <p:cNvSpPr txBox="1"/>
          <p:nvPr/>
        </p:nvSpPr>
        <p:spPr>
          <a:xfrm>
            <a:off x="389880" y="4358520"/>
            <a:ext cx="444492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Single Paddle MT difference with all Paddles from the other plane.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95" name=""/>
          <p:cNvSpPr txBox="1"/>
          <p:nvPr/>
        </p:nvSpPr>
        <p:spPr>
          <a:xfrm>
            <a:off x="5592600" y="4408920"/>
            <a:ext cx="393264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US" sz="1800" spc="-1" strike="noStrike">
                <a:latin typeface="Arial"/>
              </a:rPr>
              <a:t>Overall timing resolution (Full TOF): 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OpenSymbol"/>
                <a:ea typeface="OpenSymbol"/>
              </a:rPr>
              <a:t>σ </a:t>
            </a:r>
            <a:r>
              <a:rPr b="0" lang="en-US" sz="1800" spc="-1" strike="noStrike">
                <a:latin typeface="Arial"/>
                <a:ea typeface="OpenSymbol"/>
              </a:rPr>
              <a:t>= </a:t>
            </a:r>
            <a:r>
              <a:rPr b="0" lang="en-US" sz="1800" spc="-1" strike="noStrike">
                <a:latin typeface="Arial"/>
              </a:rPr>
              <a:t>139ps/</a:t>
            </a:r>
            <a:r>
              <a:rPr b="0" lang="en-US" sz="1800" spc="-1" strike="noStrike">
                <a:latin typeface="Arial"/>
                <a:ea typeface="Arial"/>
              </a:rPr>
              <a:t>√</a:t>
            </a:r>
            <a:r>
              <a:rPr b="0" lang="en-US" sz="1800" spc="-1" strike="noStrike">
                <a:latin typeface="Arial"/>
                <a:ea typeface="Arial"/>
              </a:rPr>
              <a:t>2 = 98.2ps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2023-11-21T13:21:10Z</dcterms:created>
  <dc:creator/>
  <dc:description/>
  <dc:language>en-US</dc:language>
  <cp:lastModifiedBy/>
  <dcterms:modified xsi:type="dcterms:W3CDTF">2023-11-27T08:04:41Z</dcterms:modified>
  <cp:revision>16</cp:revision>
  <dc:subject/>
  <dc:title/>
</cp:coreProperties>
</file>