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5" r:id="rId7"/>
    <p:sldId id="264" r:id="rId8"/>
    <p:sldId id="263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73"/>
    <p:restoredTop sz="94667"/>
  </p:normalViewPr>
  <p:slideViewPr>
    <p:cSldViewPr snapToGrid="0" snapToObjects="1">
      <p:cViewPr varScale="1">
        <p:scale>
          <a:sx n="148" d="100"/>
          <a:sy n="148" d="100"/>
        </p:scale>
        <p:origin x="13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D6C42-F542-FA4C-BF93-DDE3F70219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4F77C6-6F4B-C545-BA04-0612ADC1EE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BDAEB-1D2C-0949-AAC4-E75630463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BC44-61CB-8C4C-9354-51F41B917321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02B5E-C473-1D4A-A65A-A604C8AFF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D5DFD6-617C-4542-92D7-47747A5E0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4F480-3FFA-F44D-854D-844BD0641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547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6C12B-5C7A-D643-932D-9B5EFF9EA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91D5D0-D05E-0540-ACAF-CED1ACE7CF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24D2F-EA50-4844-9C7E-29CD79520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BC44-61CB-8C4C-9354-51F41B917321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7DE47-BBC6-2649-8069-829C260B4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253C18-95A3-684C-9FBD-D147DB083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4F480-3FFA-F44D-854D-844BD0641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63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D5E708-C136-8443-8984-9BB0EA02C5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758CC2-C9F9-4C48-AE1F-BECD88A4ED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E26217-55A3-F74D-B6CC-14F0698A7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BC44-61CB-8C4C-9354-51F41B917321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0E86D-697D-D44F-AAF7-6D183218A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64178-4ECD-CA4A-8830-D9E1B0CDB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4F480-3FFA-F44D-854D-844BD0641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78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23CCA-2FE8-7640-9171-1649E4A85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1B2FE-53F5-9C41-8812-4EBF05D72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A2699-4B55-474C-80C0-F863B47DC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BC44-61CB-8C4C-9354-51F41B917321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726512-FFC9-3349-BD80-361B9962C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1D89FC-A7D4-E64E-B2D4-45FF3E017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4F480-3FFA-F44D-854D-844BD0641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013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52A2D-7143-AA49-A33A-266413464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C4EF3F-143D-EF46-A3BC-FE92B6668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61F0E-52DF-A446-A0F1-BECE99D4B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BC44-61CB-8C4C-9354-51F41B917321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EE400-BC4A-884C-9F59-F1080FB78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4A3F4-B5B8-8D43-9435-EB8022904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4F480-3FFA-F44D-854D-844BD0641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654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9E61E-48E4-5D4F-91F4-6B77CFFC4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0E1A4-12C0-D549-924A-BDDA4667D9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03B37F-8BB6-1647-9228-3C6A8C776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165F32-40C6-C54C-90C0-AF3CCAA43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BC44-61CB-8C4C-9354-51F41B917321}" type="datetimeFigureOut">
              <a:rPr lang="en-US" smtClean="0"/>
              <a:t>3/16/22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83FE67-7881-EA4B-A9A0-3F29F20FE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073E18-DA91-AA4A-A9C5-0AD482A3D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4F480-3FFA-F44D-854D-844BD0641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26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5200B-3326-7E42-9A46-A35F9E6DC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7A0CE3-38F3-B644-B6D5-9A1E0470B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40761E-BAF3-754B-B8B9-4404D37A77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9DC11C-CFBA-8D45-9E5F-425D13462C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1CBB2B-1F88-8D4C-BB0F-AB841104B6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50D342-8D8C-CC42-B9AF-55502FBF1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BC44-61CB-8C4C-9354-51F41B917321}" type="datetimeFigureOut">
              <a:rPr lang="en-US" smtClean="0"/>
              <a:t>3/16/22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483269-B37A-F14D-BEDE-4B0CE691A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336575-0F82-A84E-AF36-BE338F7DB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4F480-3FFA-F44D-854D-844BD0641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67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568E2-FD46-E940-B7D9-397CD3220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6CA54D-FEB5-0D40-A8AE-05C74CC87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BC44-61CB-8C4C-9354-51F41B917321}" type="datetimeFigureOut">
              <a:rPr lang="en-US" smtClean="0"/>
              <a:t>3/16/22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236CB7-9037-E340-B533-02421CF2F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B65D6C-2684-3249-B7F2-72473AAA2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4F480-3FFA-F44D-854D-844BD0641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49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AEB5B7-AD96-524F-BED8-2F2DD0A00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BC44-61CB-8C4C-9354-51F41B917321}" type="datetimeFigureOut">
              <a:rPr lang="en-US" smtClean="0"/>
              <a:t>3/16/22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41E179-A659-8241-81A7-DCDA02A7B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96ED9A-8470-0A47-9FD9-B8B2AEA09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4F480-3FFA-F44D-854D-844BD0641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9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4280D-D0DD-6748-AF84-D9567B40F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352D1-5C26-D742-AB60-76AD1E2EF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C53424-2D32-0840-869D-BC9A25FB9F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1101B-43DC-6B47-826C-41FC0638E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BC44-61CB-8C4C-9354-51F41B917321}" type="datetimeFigureOut">
              <a:rPr lang="en-US" smtClean="0"/>
              <a:t>3/16/22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A56749-485C-0740-83F0-BDDCA2F02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9AA0C5-FD0E-1747-8A27-A62B4340D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4F480-3FFA-F44D-854D-844BD0641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0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9D021-8071-4841-8686-3E9D72416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9C6D7D-85A2-224F-B1D5-7464B6021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EEB96A-19ED-064A-8BAC-1D666DCCF0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196D59-52B5-6F43-83A7-2B729374A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BC44-61CB-8C4C-9354-51F41B917321}" type="datetimeFigureOut">
              <a:rPr lang="en-US" smtClean="0"/>
              <a:t>3/16/22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3D7A22-58B5-3443-BB68-F333362D4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06070A-1330-9042-BB53-5BE7C3EC7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4F480-3FFA-F44D-854D-844BD0641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296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59218A-A28E-6445-BA48-46F2F42BD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1090AA-0805-8646-B043-B5BEB351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DF070-1D4F-934D-9B53-A3A8F4E2E7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6BC44-61CB-8C4C-9354-51F41B917321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16D0B-6D99-D74F-B77C-83377BDC7C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8952F-71DC-304E-8B96-1AF702808C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4F480-3FFA-F44D-854D-844BD0641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55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ithub.com/nathanwbrei/halld_recon" TargetMode="External"/><Relationship Id="rId2" Type="http://schemas.openxmlformats.org/officeDocument/2006/relationships/hyperlink" Target="http://github.com/nathanwbrei/JANA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nathanwbrei/gx_jana2_container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nathanwbrei/gx_jana2_container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B75A3-0686-604C-8DD4-B0AE8598B8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GlueX</a:t>
            </a:r>
            <a:r>
              <a:rPr lang="en-US" dirty="0"/>
              <a:t> + JANA2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57CE78-B110-9542-B283-7B50F2598E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Nathan </a:t>
            </a:r>
            <a:r>
              <a:rPr lang="en-US" dirty="0" err="1"/>
              <a:t>Brei</a:t>
            </a:r>
            <a:endParaRPr lang="en-US" dirty="0"/>
          </a:p>
          <a:p>
            <a:r>
              <a:rPr lang="en-US" dirty="0"/>
              <a:t>16 March 2022</a:t>
            </a:r>
          </a:p>
        </p:txBody>
      </p:sp>
    </p:spTree>
    <p:extLst>
      <p:ext uri="{BB962C8B-B14F-4D97-AF65-F5344CB8AC3E}">
        <p14:creationId xmlns:p14="http://schemas.microsoft.com/office/powerpoint/2010/main" val="1248776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22419-9EDB-4A47-807F-6853B0EFA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5D9AE-88BE-1242-92A9-013E37EAC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JANA2 is stable, mostly feature-complete, and has been used in a variety of smaller projects successfully</a:t>
            </a:r>
          </a:p>
          <a:p>
            <a:r>
              <a:rPr lang="en-US" dirty="0"/>
              <a:t>JANA2 involves some deep changes under the hood, and also lots of superficial changes to the interface</a:t>
            </a:r>
          </a:p>
          <a:p>
            <a:r>
              <a:rPr lang="en-US" dirty="0"/>
              <a:t>Because it changes the threading model, there is a chance that operations which worked before now break in weird ways. We have to test this rigorously before putting it in production. </a:t>
            </a:r>
          </a:p>
          <a:p>
            <a:r>
              <a:rPr lang="en-US" dirty="0"/>
              <a:t>Because the API was changed, practically every file in the </a:t>
            </a:r>
            <a:r>
              <a:rPr lang="en-US" dirty="0" err="1"/>
              <a:t>GlueX</a:t>
            </a:r>
            <a:r>
              <a:rPr lang="en-US" dirty="0"/>
              <a:t> codebase has been updated</a:t>
            </a:r>
          </a:p>
          <a:p>
            <a:r>
              <a:rPr lang="en-US" dirty="0"/>
              <a:t>Key idea: Isomorphism between JANA1 and JANA2 allows a mechanical (i.e. no thinking involved) transformation from one to the other</a:t>
            </a:r>
          </a:p>
        </p:txBody>
      </p:sp>
    </p:spTree>
    <p:extLst>
      <p:ext uri="{BB962C8B-B14F-4D97-AF65-F5344CB8AC3E}">
        <p14:creationId xmlns:p14="http://schemas.microsoft.com/office/powerpoint/2010/main" val="4258919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E4127-6B2B-864C-BDC4-0F828AC8C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migrate </a:t>
            </a:r>
            <a:r>
              <a:rPr lang="en-US" dirty="0" err="1"/>
              <a:t>GlueX</a:t>
            </a:r>
            <a:r>
              <a:rPr lang="en-US" dirty="0"/>
              <a:t> to JANA2?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36979-E1B6-3943-A63E-DF1AE60CE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Minimize the number of different code branches we have to support: less work long term</a:t>
            </a:r>
          </a:p>
          <a:p>
            <a:r>
              <a:rPr lang="en-US" dirty="0"/>
              <a:t>Utilize multicore processors more efficiently (NUMA awareness)</a:t>
            </a:r>
          </a:p>
          <a:p>
            <a:r>
              <a:rPr lang="en-US" dirty="0"/>
              <a:t>Efficiently offload subevents onto a GPU (in the future)</a:t>
            </a:r>
          </a:p>
          <a:p>
            <a:r>
              <a:rPr lang="en-US" dirty="0"/>
              <a:t>Reduce contention by eliminating competing thread pool for entangled events (</a:t>
            </a:r>
            <a:r>
              <a:rPr lang="en-US" dirty="0" err="1"/>
              <a:t>JEventSource_EVIOpp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83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1C138-CAB6-8845-9794-F19A43221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obtain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07190-910F-F244-9E7C-7B32C1BC3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JANA2 code lives at:</a:t>
            </a:r>
          </a:p>
          <a:p>
            <a:pPr lvl="1"/>
            <a:r>
              <a:rPr lang="en-US" dirty="0">
                <a:hlinkClick r:id="rId2"/>
              </a:rPr>
              <a:t>http://github.com/nathanwbrei/JANA2</a:t>
            </a:r>
            <a:endParaRPr lang="en-US" dirty="0"/>
          </a:p>
          <a:p>
            <a:pPr lvl="1"/>
            <a:r>
              <a:rPr lang="en-US" dirty="0"/>
              <a:t>Branch: </a:t>
            </a:r>
            <a:r>
              <a:rPr lang="en-US" dirty="0" err="1"/>
              <a:t>nbrei_gluex_port</a:t>
            </a:r>
            <a:endParaRPr lang="en-US" dirty="0"/>
          </a:p>
          <a:p>
            <a:r>
              <a:rPr lang="en-US" dirty="0"/>
              <a:t>Forked </a:t>
            </a:r>
            <a:r>
              <a:rPr lang="en-US" dirty="0" err="1"/>
              <a:t>halld_recon</a:t>
            </a:r>
            <a:r>
              <a:rPr lang="en-US" dirty="0"/>
              <a:t> code lives at:</a:t>
            </a:r>
          </a:p>
          <a:p>
            <a:pPr lvl="1"/>
            <a:r>
              <a:rPr lang="en-US" dirty="0">
                <a:hlinkClick r:id="rId3"/>
              </a:rPr>
              <a:t>http://github.com/nathanwbrei/halld_recon</a:t>
            </a:r>
            <a:endParaRPr lang="en-US" dirty="0"/>
          </a:p>
          <a:p>
            <a:pPr lvl="1"/>
            <a:r>
              <a:rPr lang="en-US" dirty="0"/>
              <a:t>Branch: nbrei_jana2</a:t>
            </a:r>
          </a:p>
          <a:p>
            <a:r>
              <a:rPr lang="en-US" dirty="0"/>
              <a:t>Scripts for building on the CUE and inside Docker live at:</a:t>
            </a:r>
          </a:p>
          <a:p>
            <a:pPr lvl="1"/>
            <a:r>
              <a:rPr lang="en-US" dirty="0">
                <a:hlinkClick r:id="rId4"/>
              </a:rPr>
              <a:t>https://github.com/nathanwbrei/gx_jana2_containers</a:t>
            </a:r>
            <a:endParaRPr lang="en-US" dirty="0"/>
          </a:p>
          <a:p>
            <a:pPr lvl="1"/>
            <a:r>
              <a:rPr lang="en-US" dirty="0"/>
              <a:t>Branch: master</a:t>
            </a:r>
          </a:p>
          <a:p>
            <a:pPr lvl="1"/>
            <a:r>
              <a:rPr lang="en-US" dirty="0"/>
              <a:t>Includes detailed instructions for downloading/building/running everything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25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1D207-9725-8741-AB2C-CF70FE629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3685A-F29F-7B4C-9F21-E75E0D513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7338"/>
            <a:ext cx="10515600" cy="492918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JANA2 builds exclusively using </a:t>
            </a:r>
            <a:r>
              <a:rPr lang="en-US" dirty="0" err="1"/>
              <a:t>CMake</a:t>
            </a:r>
            <a:r>
              <a:rPr lang="en-US" dirty="0"/>
              <a:t> instead of </a:t>
            </a:r>
            <a:r>
              <a:rPr lang="en-US" dirty="0" err="1"/>
              <a:t>SCons</a:t>
            </a:r>
            <a:r>
              <a:rPr lang="en-US" dirty="0"/>
              <a:t>. However, it still provides the `</a:t>
            </a:r>
            <a:r>
              <a:rPr lang="en-US" dirty="0" err="1"/>
              <a:t>jana_this</a:t>
            </a:r>
            <a:r>
              <a:rPr lang="en-US" dirty="0"/>
              <a:t>` script, </a:t>
            </a:r>
            <a:r>
              <a:rPr lang="en-US" dirty="0" err="1"/>
              <a:t>etc</a:t>
            </a:r>
            <a:r>
              <a:rPr lang="en-US" dirty="0"/>
              <a:t>, so that projects using </a:t>
            </a:r>
            <a:r>
              <a:rPr lang="en-US" dirty="0" err="1"/>
              <a:t>SCons</a:t>
            </a:r>
            <a:r>
              <a:rPr lang="en-US" dirty="0"/>
              <a:t> can still use it easily.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err="1"/>
              <a:t>halld_recon</a:t>
            </a:r>
            <a:r>
              <a:rPr lang="en-US" dirty="0"/>
              <a:t> fork builds both using </a:t>
            </a:r>
            <a:r>
              <a:rPr lang="en-US" dirty="0" err="1"/>
              <a:t>CMake</a:t>
            </a:r>
            <a:r>
              <a:rPr lang="en-US" dirty="0"/>
              <a:t> </a:t>
            </a:r>
            <a:r>
              <a:rPr lang="en-US" i="1" dirty="0"/>
              <a:t>and</a:t>
            </a:r>
            <a:r>
              <a:rPr lang="en-US" dirty="0"/>
              <a:t> </a:t>
            </a:r>
            <a:r>
              <a:rPr lang="en-US" dirty="0" err="1"/>
              <a:t>SCons</a:t>
            </a:r>
            <a:r>
              <a:rPr lang="en-US" dirty="0"/>
              <a:t>. The benefit to </a:t>
            </a:r>
            <a:r>
              <a:rPr lang="en-US" dirty="0" err="1"/>
              <a:t>CMake</a:t>
            </a:r>
            <a:r>
              <a:rPr lang="en-US" dirty="0"/>
              <a:t> is that IDEs can now understand the entire build tree and perform code analysis and automatic </a:t>
            </a:r>
            <a:r>
              <a:rPr lang="en-US" dirty="0" err="1"/>
              <a:t>refactorings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err="1"/>
              <a:t>CMake</a:t>
            </a:r>
            <a:r>
              <a:rPr lang="en-US" dirty="0"/>
              <a:t> implementation is not quite one-to-one with the </a:t>
            </a:r>
            <a:r>
              <a:rPr lang="en-US" dirty="0" err="1"/>
              <a:t>SCons</a:t>
            </a:r>
            <a:r>
              <a:rPr lang="en-US" dirty="0"/>
              <a:t> implementation at the moment. I expect there to be occasional speedbumps with some optional dependencies such as ET.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err="1"/>
              <a:t>CMake</a:t>
            </a:r>
            <a:r>
              <a:rPr lang="en-US" dirty="0"/>
              <a:t> implementation leverages the environment defined by </a:t>
            </a:r>
            <a:r>
              <a:rPr lang="en-US" dirty="0" err="1"/>
              <a:t>GlueX’s</a:t>
            </a:r>
            <a:r>
              <a:rPr lang="en-US" dirty="0"/>
              <a:t> </a:t>
            </a:r>
            <a:r>
              <a:rPr lang="en-US" dirty="0" err="1"/>
              <a:t>build_scripts</a:t>
            </a:r>
            <a:r>
              <a:rPr lang="en-US" dirty="0"/>
              <a:t>. It does NOT attempt to use </a:t>
            </a:r>
            <a:r>
              <a:rPr lang="en-US" dirty="0" err="1"/>
              <a:t>CMake’s</a:t>
            </a:r>
            <a:r>
              <a:rPr lang="en-US" dirty="0"/>
              <a:t> own packaging abstractions. This means that it respects version sets.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960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8D301-D237-174F-9538-597643B95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sorts of API differences are there?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D2761-5574-D04F-A00A-AE48B6E5B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84730"/>
          </a:xfrm>
        </p:spPr>
        <p:txBody>
          <a:bodyPr/>
          <a:lstStyle/>
          <a:p>
            <a:r>
              <a:rPr lang="en-US" dirty="0"/>
              <a:t>No more </a:t>
            </a:r>
            <a:r>
              <a:rPr lang="en-US" dirty="0" err="1"/>
              <a:t>JEventLoop</a:t>
            </a:r>
            <a:r>
              <a:rPr lang="en-US" dirty="0"/>
              <a:t>. Functionality split between </a:t>
            </a:r>
            <a:r>
              <a:rPr lang="en-US" dirty="0" err="1"/>
              <a:t>JApplication</a:t>
            </a:r>
            <a:r>
              <a:rPr lang="en-US" dirty="0"/>
              <a:t> and </a:t>
            </a:r>
            <a:r>
              <a:rPr lang="en-US" dirty="0" err="1"/>
              <a:t>JEvent</a:t>
            </a:r>
            <a:endParaRPr lang="en-US" dirty="0"/>
          </a:p>
          <a:p>
            <a:r>
              <a:rPr lang="en-US" dirty="0"/>
              <a:t>Service locator, so that we no longer need </a:t>
            </a:r>
            <a:r>
              <a:rPr lang="en-US" dirty="0" err="1"/>
              <a:t>DApplication</a:t>
            </a:r>
            <a:r>
              <a:rPr lang="en-US" dirty="0"/>
              <a:t> to override </a:t>
            </a:r>
            <a:r>
              <a:rPr lang="en-US" dirty="0" err="1"/>
              <a:t>JApplication</a:t>
            </a:r>
            <a:endParaRPr lang="en-US" dirty="0"/>
          </a:p>
          <a:p>
            <a:r>
              <a:rPr lang="en-US" dirty="0"/>
              <a:t>Avoids global variables, particularly </a:t>
            </a:r>
            <a:r>
              <a:rPr lang="en-US" dirty="0" err="1"/>
              <a:t>gPARMS</a:t>
            </a:r>
            <a:r>
              <a:rPr lang="en-US" dirty="0"/>
              <a:t>. (Still have </a:t>
            </a:r>
            <a:r>
              <a:rPr lang="en-US" dirty="0" err="1"/>
              <a:t>japp</a:t>
            </a:r>
            <a:r>
              <a:rPr lang="en-US" dirty="0"/>
              <a:t> as a crutch)</a:t>
            </a:r>
          </a:p>
          <a:p>
            <a:r>
              <a:rPr lang="en-US" dirty="0"/>
              <a:t>Signatures for callbacks are different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D1442A-328F-4C49-8C79-CDDEAC5AAD9A}"/>
              </a:ext>
            </a:extLst>
          </p:cNvPr>
          <p:cNvSpPr txBox="1"/>
          <p:nvPr/>
        </p:nvSpPr>
        <p:spPr>
          <a:xfrm>
            <a:off x="1528313" y="5103674"/>
            <a:ext cx="100842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jerror_t</a:t>
            </a:r>
            <a:r>
              <a:rPr lang="en-US" dirty="0"/>
              <a:t> </a:t>
            </a:r>
            <a:r>
              <a:rPr lang="en-US" dirty="0" err="1"/>
              <a:t>DChargedTrack_factory_Combo</a:t>
            </a:r>
            <a:r>
              <a:rPr lang="en-US" dirty="0"/>
              <a:t>::</a:t>
            </a:r>
            <a:r>
              <a:rPr lang="en-US" dirty="0" err="1"/>
              <a:t>evnt</a:t>
            </a:r>
            <a:r>
              <a:rPr lang="en-US" dirty="0"/>
              <a:t>(</a:t>
            </a:r>
            <a:r>
              <a:rPr lang="en-US" dirty="0" err="1"/>
              <a:t>jana</a:t>
            </a:r>
            <a:r>
              <a:rPr lang="en-US" dirty="0"/>
              <a:t>::</a:t>
            </a:r>
            <a:r>
              <a:rPr lang="en-US" dirty="0" err="1"/>
              <a:t>JEventLoop</a:t>
            </a:r>
            <a:r>
              <a:rPr lang="en-US" dirty="0"/>
              <a:t> *</a:t>
            </a:r>
            <a:r>
              <a:rPr lang="en-US" dirty="0" err="1"/>
              <a:t>locEventLoop</a:t>
            </a:r>
            <a:r>
              <a:rPr lang="en-US" dirty="0"/>
              <a:t>, uint64_t </a:t>
            </a:r>
            <a:r>
              <a:rPr lang="en-US" dirty="0" err="1"/>
              <a:t>eventnumber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void </a:t>
            </a:r>
            <a:r>
              <a:rPr lang="en-US" dirty="0" err="1"/>
              <a:t>DChargedTrack_factory_Combo</a:t>
            </a:r>
            <a:r>
              <a:rPr lang="en-US" dirty="0"/>
              <a:t>::Process(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shared_ptr</a:t>
            </a:r>
            <a:r>
              <a:rPr lang="en-US" dirty="0"/>
              <a:t>&lt;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JEvent</a:t>
            </a:r>
            <a:r>
              <a:rPr lang="en-US" dirty="0"/>
              <a:t>&gt;&amp; </a:t>
            </a:r>
            <a:r>
              <a:rPr lang="en-US" dirty="0" err="1"/>
              <a:t>locEvent</a:t>
            </a:r>
            <a:r>
              <a:rPr lang="en-US" dirty="0"/>
              <a:t>);</a:t>
            </a:r>
          </a:p>
          <a:p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332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531B1-1FC5-204E-BC96-143B6AE6A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run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75338-8774-804C-B2A6-C80EBC5091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9963151" cy="15890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dirty="0" err="1">
                <a:latin typeface="Courier" pitchFamily="2" charset="0"/>
                <a:cs typeface="Courier New" panose="02070309020205020404" pitchFamily="49" charset="0"/>
              </a:rPr>
              <a:t>hd_root</a:t>
            </a:r>
            <a:r>
              <a:rPr lang="en-US" sz="1800" dirty="0">
                <a:latin typeface="Courier" pitchFamily="2" charset="0"/>
                <a:cs typeface="Courier New" panose="02070309020205020404" pitchFamily="49" charset="0"/>
              </a:rPr>
              <a:t> -</a:t>
            </a:r>
            <a:r>
              <a:rPr lang="en-US" sz="1800" dirty="0" err="1">
                <a:latin typeface="Courier" pitchFamily="2" charset="0"/>
                <a:cs typeface="Courier New" panose="02070309020205020404" pitchFamily="49" charset="0"/>
              </a:rPr>
              <a:t>Pplugins</a:t>
            </a:r>
            <a:r>
              <a:rPr lang="en-US" sz="1800" dirty="0">
                <a:latin typeface="Courier" pitchFamily="2" charset="0"/>
                <a:cs typeface="Courier New" panose="02070309020205020404" pitchFamily="49" charset="0"/>
              </a:rPr>
              <a:t>=</a:t>
            </a:r>
            <a:r>
              <a:rPr lang="en-US" sz="1800" dirty="0" err="1">
                <a:latin typeface="Courier" pitchFamily="2" charset="0"/>
                <a:cs typeface="Courier New" panose="02070309020205020404" pitchFamily="49" charset="0"/>
              </a:rPr>
              <a:t>danarest,regressiontest</a:t>
            </a:r>
            <a:r>
              <a:rPr lang="en-US" sz="1800" dirty="0">
                <a:latin typeface="Courier" pitchFamily="2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  <a:cs typeface="Courier New" panose="02070309020205020404" pitchFamily="49" charset="0"/>
              </a:rPr>
              <a:t>        -</a:t>
            </a:r>
            <a:r>
              <a:rPr lang="en-US" sz="1800" dirty="0" err="1">
                <a:latin typeface="Courier" pitchFamily="2" charset="0"/>
                <a:cs typeface="Courier New" panose="02070309020205020404" pitchFamily="49" charset="0"/>
              </a:rPr>
              <a:t>Pnthreads</a:t>
            </a:r>
            <a:r>
              <a:rPr lang="en-US" sz="1800" dirty="0">
                <a:latin typeface="Courier" pitchFamily="2" charset="0"/>
                <a:cs typeface="Courier New" panose="02070309020205020404" pitchFamily="49" charset="0"/>
              </a:rPr>
              <a:t>=1 </a:t>
            </a: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  <a:cs typeface="Courier New" panose="02070309020205020404" pitchFamily="49" charset="0"/>
              </a:rPr>
              <a:t>        -</a:t>
            </a:r>
            <a:r>
              <a:rPr lang="en-US" sz="1800" dirty="0" err="1">
                <a:latin typeface="Courier" pitchFamily="2" charset="0"/>
                <a:cs typeface="Courier New" panose="02070309020205020404" pitchFamily="49" charset="0"/>
              </a:rPr>
              <a:t>Pjana:nevents</a:t>
            </a:r>
            <a:r>
              <a:rPr lang="en-US" sz="1800" dirty="0">
                <a:latin typeface="Courier" pitchFamily="2" charset="0"/>
                <a:cs typeface="Courier New" panose="02070309020205020404" pitchFamily="49" charset="0"/>
              </a:rPr>
              <a:t>=100 </a:t>
            </a:r>
          </a:p>
          <a:p>
            <a:pPr marL="0" indent="0">
              <a:buNone/>
            </a:pPr>
            <a:r>
              <a:rPr lang="en-US" sz="1800" dirty="0">
                <a:latin typeface="Courier" pitchFamily="2" charset="0"/>
                <a:cs typeface="Courier New" panose="02070309020205020404" pitchFamily="49" charset="0"/>
              </a:rPr>
              <a:t>        /scratch/</a:t>
            </a:r>
            <a:r>
              <a:rPr lang="en-US" sz="1800" dirty="0" err="1">
                <a:latin typeface="Courier" pitchFamily="2" charset="0"/>
                <a:cs typeface="Courier New" panose="02070309020205020404" pitchFamily="49" charset="0"/>
              </a:rPr>
              <a:t>nbrei</a:t>
            </a:r>
            <a:r>
              <a:rPr lang="en-US" sz="1800" dirty="0">
                <a:latin typeface="Courier" pitchFamily="2" charset="0"/>
                <a:cs typeface="Courier New" panose="02070309020205020404" pitchFamily="49" charset="0"/>
              </a:rPr>
              <a:t>/hd_rawdata_072995_006.evio</a:t>
            </a:r>
          </a:p>
          <a:p>
            <a:pPr marL="0" indent="0">
              <a:buNone/>
            </a:pPr>
            <a:endParaRPr lang="en-US" sz="1800" dirty="0">
              <a:latin typeface="Courier" pitchFamily="2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dirty="0">
              <a:latin typeface="Courier" pitchFamily="2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dirty="0">
              <a:latin typeface="Courier" pitchFamily="2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dirty="0">
              <a:latin typeface="Courier" pitchFamily="2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CC2344-B364-1546-991C-A58A0016EA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198" y="3797300"/>
            <a:ext cx="9391651" cy="19319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Most parameters are the same. Now case-</a:t>
            </a:r>
            <a:r>
              <a:rPr lang="en-US" dirty="0" err="1"/>
              <a:t>INsensitive</a:t>
            </a:r>
            <a:endParaRPr lang="en-US" dirty="0"/>
          </a:p>
          <a:p>
            <a:pPr lvl="1"/>
            <a:r>
              <a:rPr lang="en-US" dirty="0"/>
              <a:t>(Exception: EVENTS_TO_SKIP has become </a:t>
            </a:r>
            <a:r>
              <a:rPr lang="en-US" dirty="0" err="1"/>
              <a:t>jana:nskip</a:t>
            </a:r>
            <a:r>
              <a:rPr lang="en-US" dirty="0"/>
              <a:t>, EVENTS_TO_KEEP has become </a:t>
            </a:r>
            <a:r>
              <a:rPr lang="en-US" dirty="0" err="1"/>
              <a:t>jana:nevents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Some of the built-in plugins (e.g. </a:t>
            </a:r>
            <a:r>
              <a:rPr lang="en-US" dirty="0" err="1"/>
              <a:t>janaview</a:t>
            </a:r>
            <a:r>
              <a:rPr lang="en-US" dirty="0"/>
              <a:t>, </a:t>
            </a:r>
            <a:r>
              <a:rPr lang="en-US" dirty="0" err="1"/>
              <a:t>janarate</a:t>
            </a:r>
            <a:r>
              <a:rPr lang="en-US" dirty="0"/>
              <a:t>) have changed</a:t>
            </a:r>
          </a:p>
        </p:txBody>
      </p:sp>
    </p:spTree>
    <p:extLst>
      <p:ext uri="{BB962C8B-B14F-4D97-AF65-F5344CB8AC3E}">
        <p14:creationId xmlns:p14="http://schemas.microsoft.com/office/powerpoint/2010/main" val="385858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D232B-D07E-F540-A30B-55B4D5C44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that the port still has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5EB7D-139E-F649-B172-1B2305314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Lags behind the current </a:t>
            </a:r>
            <a:r>
              <a:rPr lang="en-US" dirty="0" err="1"/>
              <a:t>halld_recon</a:t>
            </a:r>
            <a:r>
              <a:rPr lang="en-US" dirty="0"/>
              <a:t> release</a:t>
            </a:r>
          </a:p>
          <a:p>
            <a:r>
              <a:rPr lang="en-US" dirty="0"/>
              <a:t>There’s a known threading bug right now where Cling appears to be failing at parsing a ROOT macro when the thread count gets high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183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16E43-54B3-6646-9C00-4B11282A6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FFA76-9C2E-FA40-80ED-2C61DFCB8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I’d really like it if people ran the code against some (preferably more self-contained) analysis that they are very familiar with, and identify reproducible problems</a:t>
            </a:r>
          </a:p>
          <a:p>
            <a:r>
              <a:rPr lang="en-US" dirty="0"/>
              <a:t>I’ve added a `</a:t>
            </a:r>
            <a:r>
              <a:rPr lang="en-US" dirty="0" err="1"/>
              <a:t>regressiontest</a:t>
            </a:r>
            <a:r>
              <a:rPr lang="en-US" dirty="0"/>
              <a:t>` plugin which attempts to compare the </a:t>
            </a:r>
            <a:r>
              <a:rPr lang="en-US" dirty="0" err="1"/>
              <a:t>stringified</a:t>
            </a:r>
            <a:r>
              <a:rPr lang="en-US" dirty="0"/>
              <a:t> results of the JANA2 port against the corresponding JANA1 results. </a:t>
            </a:r>
          </a:p>
          <a:p>
            <a:r>
              <a:rPr lang="en-US" dirty="0"/>
              <a:t>What works best for me is sitting down with someone over Zoom for ~1hr, sharing a screen, and hacking on this together</a:t>
            </a:r>
          </a:p>
          <a:p>
            <a:r>
              <a:rPr lang="en-US" dirty="0">
                <a:hlinkClick r:id="rId2"/>
              </a:rPr>
              <a:t>https://github.com/nathanwbrei/gx_jana2_containers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604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708</Words>
  <Application>Microsoft Macintosh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Courier</vt:lpstr>
      <vt:lpstr>Courier New</vt:lpstr>
      <vt:lpstr>Office Theme</vt:lpstr>
      <vt:lpstr>GlueX + JANA2</vt:lpstr>
      <vt:lpstr>Status</vt:lpstr>
      <vt:lpstr>Why migrate GlueX to JANA2?</vt:lpstr>
      <vt:lpstr>How to obtain</vt:lpstr>
      <vt:lpstr>Build system</vt:lpstr>
      <vt:lpstr>What sorts of API differences are there?</vt:lpstr>
      <vt:lpstr>How to run</vt:lpstr>
      <vt:lpstr>Problems that the port still has</vt:lpstr>
      <vt:lpstr>Moving forward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GlueX + JANA2</dc:title>
  <dc:creator>Nathan Brei</dc:creator>
  <cp:lastModifiedBy>Nathan Brei</cp:lastModifiedBy>
  <cp:revision>51</cp:revision>
  <dcterms:created xsi:type="dcterms:W3CDTF">2022-03-16T16:22:03Z</dcterms:created>
  <dcterms:modified xsi:type="dcterms:W3CDTF">2022-03-16T17:35:40Z</dcterms:modified>
</cp:coreProperties>
</file>