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8" r:id="rId5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109" y="-2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1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3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7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888C-F8D8-484C-A306-021793572DC2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7A91-D97B-4133-9D99-FB680980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0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April 2017 Safety Culture Results, PHY</a:t>
            </a:r>
          </a:p>
          <a:p>
            <a:pPr algn="ctr"/>
            <a:r>
              <a:rPr lang="en-US" sz="1200" u="sng" dirty="0" smtClean="0"/>
              <a:t>53 of 170 responded (below Lab average)</a:t>
            </a:r>
            <a:endParaRPr lang="en-US" sz="12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120026"/>
              </p:ext>
            </p:extLst>
          </p:nvPr>
        </p:nvGraphicFramePr>
        <p:xfrm>
          <a:off x="228602" y="706398"/>
          <a:ext cx="8762998" cy="5230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1572"/>
                <a:gridCol w="1115713"/>
                <a:gridCol w="1115713"/>
              </a:tblGrid>
              <a:tr h="263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</a:t>
                      </a:r>
                    </a:p>
                  </a:txBody>
                  <a:tcPr marL="4549" marR="4549" marT="4549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Entire Lab</a:t>
                      </a:r>
                      <a:endParaRPr lang="en-US" sz="1400" b="1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49" marR="4549" marT="4549" marB="0" anchor="b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(Strongly) Agree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(Strongly) Agree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b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1.  Jefferson Lab employees understand how their engagement contributes or detracts from the overall safety culture.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94%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91%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2.  My performance is critical to Jefferson Lab’s safety culture.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92%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93%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774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3.  At Jefferson Lab we have a good balance between controls and constraints that dictate how I do my job while giving me enough latitude to use my skills  and experience.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79%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76%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4.  Jefferson Lab’s investigation of safety incidents sometimes does not identify important causes.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36%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26%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5.  Jefferson Lab management acts on employee’s concerns and suggestions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79%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72%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6.  Jefferson Lab management acts as if  safety is their ethical responsibility to all employees.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85%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82%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774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7.  At Jefferson Lab employee behavior is the primary source of safety problems and therefore requires more controls and constraints.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19%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8.  The absence of incidents is proof that Jefferson Lab has an acceptable safety program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55%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49%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9.  Safety is a bureaucratic activity directed up the organization in order to satisfy a contractual requirement.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19%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21%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774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10.  Jefferson Lab focuses too much on negative safety events and not enough on building positive capabilities and reinforcing positive events.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25%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30%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11  Jefferson Lab’s investigation of safety incidents considers interactions and causes/effects that are not obvious.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36%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43%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12.  Jefferson Lab’s culture empowers each employee to voice concerns and improvements.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89%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86%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13.  My views and experiences are valued within Jefferson Lab’s safety culture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91%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76%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14.  Jefferson Lab’s investigation process seeks to prevent future events and not to assign blame.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64%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69%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15. I often need to devise work arounds from safety policies or procedures to get my work done on schedule.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49" marR="4549" marT="454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90" marR="4590" marT="459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0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Questions were very different from previous cycles. 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Response rate remained the same, about 40%, but there were significantly more comments (394 total vs 134 last cycle).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u="sng" dirty="0" smtClean="0"/>
              <a:t>2 most consistent topics / takeaways: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Schedule </a:t>
            </a:r>
            <a:r>
              <a:rPr lang="en-US" dirty="0"/>
              <a:t>pressures are seen and felt by our workforce, and it impacts Safety </a:t>
            </a:r>
            <a:r>
              <a:rPr lang="en-US" dirty="0" smtClean="0"/>
              <a:t>performance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Line Management does not consistently support the workforce, nor do they hold them accountable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8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Schedule pressures are seen and felt by our workforce, and it impacts Safety performance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" y="685800"/>
            <a:ext cx="829865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" y="2133600"/>
            <a:ext cx="81915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44540" y="3352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(Devising work arounds)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" y="4191000"/>
            <a:ext cx="235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Non-PHY / Rest of Lab</a:t>
            </a:r>
            <a:endParaRPr lang="en-US" b="1" u="sng" dirty="0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7" y="4597400"/>
            <a:ext cx="84105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7" y="5715000"/>
            <a:ext cx="88296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88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Line Management does not consistently support the workforce, nor do they hold them accountable</a:t>
            </a:r>
          </a:p>
          <a:p>
            <a:pPr marL="285750" indent="-285750">
              <a:buFontTx/>
              <a:buChar char="-"/>
            </a:pPr>
            <a:endParaRPr lang="en-US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" y="914400"/>
            <a:ext cx="77438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" y="1828800"/>
            <a:ext cx="6753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0500" y="2743200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Non-PHY / Rest of Lab</a:t>
            </a:r>
            <a:endParaRPr lang="en-US" b="1" u="sng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3200400"/>
            <a:ext cx="8629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14800"/>
            <a:ext cx="862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833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13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468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Smith</dc:creator>
  <cp:lastModifiedBy>Stephen Smith</cp:lastModifiedBy>
  <cp:revision>34</cp:revision>
  <cp:lastPrinted>2017-05-08T13:03:07Z</cp:lastPrinted>
  <dcterms:created xsi:type="dcterms:W3CDTF">2017-05-08T12:54:01Z</dcterms:created>
  <dcterms:modified xsi:type="dcterms:W3CDTF">2017-07-17T17:47:02Z</dcterms:modified>
</cp:coreProperties>
</file>