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sldIdLst>
    <p:sldId id="256" r:id="rId2"/>
    <p:sldId id="308" r:id="rId3"/>
    <p:sldId id="309" r:id="rId4"/>
    <p:sldId id="312" r:id="rId5"/>
    <p:sldId id="315" r:id="rId6"/>
    <p:sldId id="316" r:id="rId7"/>
    <p:sldId id="317"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ＭＳ Ｐゴシック" pitchFamily="-1" charset="-128"/>
        <a:cs typeface="ＭＳ Ｐゴシック" pitchFamily="-1" charset="-128"/>
      </a:defRPr>
    </a:lvl1pPr>
    <a:lvl2pPr marL="457200" algn="l" rtl="0" eaLnBrk="0" fontAlgn="base" hangingPunct="0">
      <a:spcBef>
        <a:spcPct val="0"/>
      </a:spcBef>
      <a:spcAft>
        <a:spcPct val="0"/>
      </a:spcAft>
      <a:defRPr sz="2400" kern="1200">
        <a:solidFill>
          <a:schemeClr val="tx1"/>
        </a:solidFill>
        <a:latin typeface="Times" pitchFamily="-1" charset="0"/>
        <a:ea typeface="ＭＳ Ｐゴシック" pitchFamily="-1" charset="-128"/>
        <a:cs typeface="ＭＳ Ｐゴシック" pitchFamily="-1" charset="-128"/>
      </a:defRPr>
    </a:lvl2pPr>
    <a:lvl3pPr marL="914400" algn="l" rtl="0" eaLnBrk="0" fontAlgn="base" hangingPunct="0">
      <a:spcBef>
        <a:spcPct val="0"/>
      </a:spcBef>
      <a:spcAft>
        <a:spcPct val="0"/>
      </a:spcAft>
      <a:defRPr sz="2400" kern="1200">
        <a:solidFill>
          <a:schemeClr val="tx1"/>
        </a:solidFill>
        <a:latin typeface="Times" pitchFamily="-1" charset="0"/>
        <a:ea typeface="ＭＳ Ｐゴシック" pitchFamily="-1" charset="-128"/>
        <a:cs typeface="ＭＳ Ｐゴシック" pitchFamily="-1" charset="-128"/>
      </a:defRPr>
    </a:lvl3pPr>
    <a:lvl4pPr marL="1371600" algn="l" rtl="0" eaLnBrk="0" fontAlgn="base" hangingPunct="0">
      <a:spcBef>
        <a:spcPct val="0"/>
      </a:spcBef>
      <a:spcAft>
        <a:spcPct val="0"/>
      </a:spcAft>
      <a:defRPr sz="2400" kern="1200">
        <a:solidFill>
          <a:schemeClr val="tx1"/>
        </a:solidFill>
        <a:latin typeface="Times" pitchFamily="-1" charset="0"/>
        <a:ea typeface="ＭＳ Ｐゴシック" pitchFamily="-1" charset="-128"/>
        <a:cs typeface="ＭＳ Ｐゴシック" pitchFamily="-1" charset="-128"/>
      </a:defRPr>
    </a:lvl4pPr>
    <a:lvl5pPr marL="1828800" algn="l" rtl="0" eaLnBrk="0" fontAlgn="base" hangingPunct="0">
      <a:spcBef>
        <a:spcPct val="0"/>
      </a:spcBef>
      <a:spcAft>
        <a:spcPct val="0"/>
      </a:spcAft>
      <a:defRPr sz="2400" kern="1200">
        <a:solidFill>
          <a:schemeClr val="tx1"/>
        </a:solidFill>
        <a:latin typeface="Times"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Times"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Times"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Times"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Times" pitchFamily="-1" charset="0"/>
        <a:ea typeface="ＭＳ Ｐゴシック" pitchFamily="-1" charset="-128"/>
        <a:cs typeface="ＭＳ Ｐゴシック" pitchFamily="-1"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C46C0"/>
    <a:srgbClr val="A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201" autoAdjust="0"/>
  </p:normalViewPr>
  <p:slideViewPr>
    <p:cSldViewPr>
      <p:cViewPr>
        <p:scale>
          <a:sx n="100" d="100"/>
          <a:sy n="100" d="100"/>
        </p:scale>
        <p:origin x="-80" y="-45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Times" pitchFamily="-65" charset="0"/>
                <a:ea typeface="ＭＳ Ｐゴシック" pitchFamily="-65" charset="-128"/>
                <a:cs typeface="ＭＳ Ｐゴシック" pitchFamily="-65" charset="-128"/>
              </a:defRPr>
            </a:lvl1pPr>
          </a:lstStyle>
          <a:p>
            <a:pPr>
              <a:defRPr/>
            </a:pPr>
            <a:fld id="{2AB225C2-3FDB-1343-B9FD-BCF15AF90A2A}" type="datetime1">
              <a:rPr lang="en-US"/>
              <a:pPr>
                <a:defRPr/>
              </a:pPr>
              <a:t>9/5/17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Times"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Times" pitchFamily="-65" charset="0"/>
                <a:ea typeface="ＭＳ Ｐゴシック" pitchFamily="-65" charset="-128"/>
                <a:cs typeface="ＭＳ Ｐゴシック" pitchFamily="-65" charset="-128"/>
              </a:defRPr>
            </a:lvl1pPr>
          </a:lstStyle>
          <a:p>
            <a:pPr>
              <a:defRPr/>
            </a:pPr>
            <a:fld id="{CA58B8F5-E9B0-F34C-9430-982D7A58591D}" type="slidenum">
              <a:rPr lang="en-US"/>
              <a:pPr>
                <a:defRPr/>
              </a:pPr>
              <a:t>‹#›</a:t>
            </a:fld>
            <a:endParaRPr lang="en-US"/>
          </a:p>
        </p:txBody>
      </p:sp>
    </p:spTree>
    <p:extLst>
      <p:ext uri="{BB962C8B-B14F-4D97-AF65-F5344CB8AC3E}">
        <p14:creationId xmlns:p14="http://schemas.microsoft.com/office/powerpoint/2010/main" val="4271014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1"/>
          <p:cNvSpPr>
            <a:spLocks noGrp="1"/>
          </p:cNvSpPr>
          <p:nvPr>
            <p:ph type="sldNum" sz="quarter" idx="10"/>
          </p:nvPr>
        </p:nvSpPr>
        <p:spPr/>
        <p:txBody>
          <a:bodyPr/>
          <a:lstStyle>
            <a:lvl1pPr>
              <a:defRPr>
                <a:solidFill>
                  <a:schemeClr val="bg1"/>
                </a:solidFill>
              </a:defRPr>
            </a:lvl1pPr>
          </a:lstStyle>
          <a:p>
            <a:pPr>
              <a:defRPr/>
            </a:pPr>
            <a:fld id="{445C81EC-87B1-8841-9D46-FCC2D9B3034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
          <p:cNvSpPr>
            <a:spLocks noGrp="1"/>
          </p:cNvSpPr>
          <p:nvPr>
            <p:ph type="sldNum" sz="quarter" idx="10"/>
          </p:nvPr>
        </p:nvSpPr>
        <p:spPr/>
        <p:txBody>
          <a:bodyPr/>
          <a:lstStyle>
            <a:lvl1pPr>
              <a:defRPr/>
            </a:lvl1pPr>
          </a:lstStyle>
          <a:p>
            <a:pPr>
              <a:defRPr/>
            </a:pPr>
            <a:fld id="{65696200-D5DA-234C-B954-5003BA632A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
          <p:cNvSpPr>
            <a:spLocks noGrp="1"/>
          </p:cNvSpPr>
          <p:nvPr>
            <p:ph type="sldNum" sz="quarter" idx="10"/>
          </p:nvPr>
        </p:nvSpPr>
        <p:spPr/>
        <p:txBody>
          <a:bodyPr/>
          <a:lstStyle>
            <a:lvl1pPr>
              <a:defRPr/>
            </a:lvl1pPr>
          </a:lstStyle>
          <a:p>
            <a:pPr>
              <a:defRPr/>
            </a:pPr>
            <a:fld id="{38BA3F68-498A-B74B-BD3A-AA2716769C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350" y="6019800"/>
            <a:ext cx="609600" cy="365125"/>
          </a:xfrm>
        </p:spPr>
        <p:txBody>
          <a:bodyPr/>
          <a:lstStyle>
            <a:lvl1pPr>
              <a:defRPr/>
            </a:lvl1pPr>
          </a:lstStyle>
          <a:p>
            <a:pPr>
              <a:defRPr/>
            </a:pPr>
            <a:fld id="{BE4D219A-0EA9-0B42-8E3E-675BB697D7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0" y="6019800"/>
            <a:ext cx="609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Times" pitchFamily="-65" charset="0"/>
                <a:ea typeface="ＭＳ Ｐゴシック" pitchFamily="-65" charset="-128"/>
                <a:cs typeface="ＭＳ Ｐゴシック" pitchFamily="-65" charset="-128"/>
              </a:defRPr>
            </a:lvl1pPr>
          </a:lstStyle>
          <a:p>
            <a:pPr>
              <a:defRPr/>
            </a:pPr>
            <a:r>
              <a:rPr lang="en-US"/>
              <a:t>P </a:t>
            </a:r>
            <a:fld id="{5D6FC4E2-32D5-B942-BF16-A311255D96E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600" b="1">
          <a:solidFill>
            <a:schemeClr val="tx2"/>
          </a:solidFill>
          <a:latin typeface="Times" charset="0"/>
          <a:ea typeface="ＭＳ Ｐゴシック" charset="0"/>
          <a:cs typeface="ＭＳ Ｐゴシック" charset="0"/>
        </a:defRPr>
      </a:lvl2pPr>
      <a:lvl3pPr algn="ctr" rtl="0" eaLnBrk="0" fontAlgn="base" hangingPunct="0">
        <a:spcBef>
          <a:spcPct val="0"/>
        </a:spcBef>
        <a:spcAft>
          <a:spcPct val="0"/>
        </a:spcAft>
        <a:defRPr sz="3600" b="1">
          <a:solidFill>
            <a:schemeClr val="tx2"/>
          </a:solidFill>
          <a:latin typeface="Times" charset="0"/>
          <a:ea typeface="ＭＳ Ｐゴシック" charset="0"/>
          <a:cs typeface="ＭＳ Ｐゴシック" charset="0"/>
        </a:defRPr>
      </a:lvl3pPr>
      <a:lvl4pPr algn="ctr" rtl="0" eaLnBrk="0" fontAlgn="base" hangingPunct="0">
        <a:spcBef>
          <a:spcPct val="0"/>
        </a:spcBef>
        <a:spcAft>
          <a:spcPct val="0"/>
        </a:spcAft>
        <a:defRPr sz="3600" b="1">
          <a:solidFill>
            <a:schemeClr val="tx2"/>
          </a:solidFill>
          <a:latin typeface="Times" charset="0"/>
          <a:ea typeface="ＭＳ Ｐゴシック" charset="0"/>
          <a:cs typeface="ＭＳ Ｐゴシック" charset="0"/>
        </a:defRPr>
      </a:lvl4pPr>
      <a:lvl5pPr algn="ctr" rtl="0" eaLnBrk="0" fontAlgn="base" hangingPunct="0">
        <a:spcBef>
          <a:spcPct val="0"/>
        </a:spcBef>
        <a:spcAft>
          <a:spcPct val="0"/>
        </a:spcAft>
        <a:defRPr sz="3600" b="1">
          <a:solidFill>
            <a:schemeClr val="tx2"/>
          </a:solidFill>
          <a:latin typeface="Times" charset="0"/>
          <a:ea typeface="ＭＳ Ｐゴシック" charset="0"/>
          <a:cs typeface="ＭＳ Ｐゴシック" charset="0"/>
        </a:defRPr>
      </a:lvl5pPr>
      <a:lvl6pPr marL="457200" algn="ctr" rtl="0" eaLnBrk="1" fontAlgn="base" hangingPunct="1">
        <a:spcBef>
          <a:spcPct val="0"/>
        </a:spcBef>
        <a:spcAft>
          <a:spcPct val="0"/>
        </a:spcAft>
        <a:defRPr sz="3600" b="1">
          <a:solidFill>
            <a:schemeClr val="tx2"/>
          </a:solidFill>
          <a:latin typeface="Times" charset="0"/>
        </a:defRPr>
      </a:lvl6pPr>
      <a:lvl7pPr marL="914400" algn="ctr" rtl="0" eaLnBrk="1" fontAlgn="base" hangingPunct="1">
        <a:spcBef>
          <a:spcPct val="0"/>
        </a:spcBef>
        <a:spcAft>
          <a:spcPct val="0"/>
        </a:spcAft>
        <a:defRPr sz="3600" b="1">
          <a:solidFill>
            <a:schemeClr val="tx2"/>
          </a:solidFill>
          <a:latin typeface="Times" charset="0"/>
        </a:defRPr>
      </a:lvl7pPr>
      <a:lvl8pPr marL="1371600" algn="ctr" rtl="0" eaLnBrk="1" fontAlgn="base" hangingPunct="1">
        <a:spcBef>
          <a:spcPct val="0"/>
        </a:spcBef>
        <a:spcAft>
          <a:spcPct val="0"/>
        </a:spcAft>
        <a:defRPr sz="3600" b="1">
          <a:solidFill>
            <a:schemeClr val="tx2"/>
          </a:solidFill>
          <a:latin typeface="Times" charset="0"/>
        </a:defRPr>
      </a:lvl8pPr>
      <a:lvl9pPr marL="1828800" algn="ctr" rtl="0" eaLnBrk="1" fontAlgn="base" hangingPunct="1">
        <a:spcBef>
          <a:spcPct val="0"/>
        </a:spcBef>
        <a:spcAft>
          <a:spcPct val="0"/>
        </a:spcAft>
        <a:defRPr sz="3600" b="1">
          <a:solidFill>
            <a:schemeClr val="tx2"/>
          </a:solidFill>
          <a:latin typeface="Times"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har char="»"/>
        <a:defRPr sz="2400">
          <a:solidFill>
            <a:schemeClr val="tx1"/>
          </a:solidFill>
          <a:latin typeface="+mn-lt"/>
          <a:ea typeface="ＭＳ Ｐゴシック" pitchFamily="-1" charset="-128"/>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1524000"/>
            <a:ext cx="7772400" cy="2667000"/>
          </a:xfrm>
        </p:spPr>
        <p:txBody>
          <a:bodyPr/>
          <a:lstStyle/>
          <a:p>
            <a:pPr lvl="1" eaLnBrk="1" hangingPunct="1">
              <a:spcAft>
                <a:spcPts val="2400"/>
              </a:spcAft>
            </a:pPr>
            <a:r>
              <a:rPr lang="en-US" sz="4000" dirty="0" smtClean="0">
                <a:ea typeface="ＭＳ Ｐゴシック" pitchFamily="-1" charset="-128"/>
                <a:cs typeface="ＭＳ Ｐゴシック" pitchFamily="-1" charset="-128"/>
              </a:rPr>
              <a:t>Scientific Computing </a:t>
            </a:r>
            <a:r>
              <a:rPr lang="en-US" sz="4000" dirty="0">
                <a:ea typeface="ＭＳ Ｐゴシック" pitchFamily="-1" charset="-128"/>
                <a:cs typeface="ＭＳ Ｐゴシック" pitchFamily="-1" charset="-128"/>
              </a:rPr>
              <a:t>Update</a:t>
            </a:r>
            <a:br>
              <a:rPr lang="en-US" sz="4000" dirty="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 </a:t>
            </a:r>
            <a:r>
              <a:rPr lang="en-US" sz="2000" b="0" i="1" dirty="0" smtClean="0">
                <a:ea typeface="ＭＳ Ｐゴシック" pitchFamily="-1" charset="-128"/>
                <a:cs typeface="ＭＳ Ｐゴシック" pitchFamily="-1" charset="-128"/>
              </a:rPr>
              <a:t/>
            </a:r>
            <a:br>
              <a:rPr lang="en-US" sz="2000" b="0" i="1" dirty="0" smtClean="0">
                <a:ea typeface="ＭＳ Ｐゴシック" pitchFamily="-1" charset="-128"/>
                <a:cs typeface="ＭＳ Ｐゴシック" pitchFamily="-1" charset="-128"/>
              </a:rPr>
            </a:br>
            <a:r>
              <a:rPr lang="en-US" sz="2800" b="0" dirty="0" smtClean="0">
                <a:ea typeface="ＭＳ Ｐゴシック" pitchFamily="-1" charset="-128"/>
                <a:cs typeface="ＭＳ Ｐゴシック" pitchFamily="-1" charset="-128"/>
              </a:rPr>
              <a:t>IT Steering Committee Meeting</a:t>
            </a:r>
            <a:r>
              <a:rPr lang="en-US" b="0" dirty="0">
                <a:ea typeface="ＭＳ Ｐゴシック" pitchFamily="-1" charset="-128"/>
                <a:cs typeface="ＭＳ Ｐゴシック" pitchFamily="-1" charset="-128"/>
              </a:rPr>
              <a:t/>
            </a:r>
            <a:br>
              <a:rPr lang="en-US" b="0" dirty="0">
                <a:ea typeface="ＭＳ Ｐゴシック" pitchFamily="-1" charset="-128"/>
                <a:cs typeface="ＭＳ Ｐゴシック" pitchFamily="-1" charset="-128"/>
              </a:rPr>
            </a:br>
            <a:r>
              <a:rPr lang="en-US" sz="2000" b="0" i="1" dirty="0" smtClean="0">
                <a:ea typeface="ＭＳ Ｐゴシック" pitchFamily="-1" charset="-128"/>
                <a:cs typeface="ＭＳ Ｐゴシック" pitchFamily="-1" charset="-128"/>
              </a:rPr>
              <a:t>Sept 6, </a:t>
            </a:r>
            <a:r>
              <a:rPr lang="en-US" sz="2000" b="0" i="1" dirty="0" smtClean="0">
                <a:ea typeface="ＭＳ Ｐゴシック" pitchFamily="-1" charset="-128"/>
                <a:cs typeface="ＭＳ Ｐゴシック" pitchFamily="-1" charset="-128"/>
              </a:rPr>
              <a:t>2017</a:t>
            </a:r>
            <a:r>
              <a:rPr lang="en-US" sz="1100" b="0" i="1" dirty="0">
                <a:ea typeface="ＭＳ Ｐゴシック" pitchFamily="-1" charset="-128"/>
                <a:cs typeface="ＭＳ Ｐゴシック" pitchFamily="-1" charset="-128"/>
              </a:rPr>
              <a:t/>
            </a:r>
            <a:br>
              <a:rPr lang="en-US" sz="1100" b="0" i="1" dirty="0">
                <a:ea typeface="ＭＳ Ｐゴシック" pitchFamily="-1" charset="-128"/>
                <a:cs typeface="ＭＳ Ｐゴシック" pitchFamily="-1" charset="-128"/>
              </a:rPr>
            </a:br>
            <a:r>
              <a:rPr lang="en-US" sz="1050" b="0" i="1" dirty="0" smtClean="0">
                <a:ea typeface="ＭＳ Ｐゴシック" pitchFamily="-1" charset="-128"/>
                <a:cs typeface="ＭＳ Ｐゴシック" pitchFamily="-1" charset="-128"/>
              </a:rPr>
              <a:t/>
            </a:r>
            <a:br>
              <a:rPr lang="en-US" sz="1050" b="0" i="1" dirty="0" smtClean="0">
                <a:ea typeface="ＭＳ Ｐゴシック" pitchFamily="-1" charset="-128"/>
                <a:cs typeface="ＭＳ Ｐゴシック" pitchFamily="-1" charset="-128"/>
              </a:rPr>
            </a:br>
            <a:r>
              <a:rPr lang="en-US" sz="1100" b="0" dirty="0" smtClean="0">
                <a:ea typeface="ＭＳ Ｐゴシック" pitchFamily="-1" charset="-128"/>
                <a:cs typeface="ＭＳ Ｐゴシック" pitchFamily="-1" charset="-128"/>
              </a:rPr>
              <a:t> </a:t>
            </a:r>
            <a:r>
              <a:rPr lang="en-US" b="0" dirty="0">
                <a:ea typeface="ＭＳ Ｐゴシック" pitchFamily="-1" charset="-128"/>
                <a:cs typeface="ＭＳ Ｐゴシック" pitchFamily="-1" charset="-128"/>
              </a:rPr>
              <a:t/>
            </a:r>
            <a:br>
              <a:rPr lang="en-US" b="0" dirty="0">
                <a:ea typeface="ＭＳ Ｐゴシック" pitchFamily="-1" charset="-128"/>
                <a:cs typeface="ＭＳ Ｐゴシック" pitchFamily="-1" charset="-128"/>
              </a:rPr>
            </a:br>
            <a:r>
              <a:rPr lang="en-US" sz="2000" b="0" i="1" dirty="0" smtClean="0">
                <a:ea typeface="ＭＳ Ｐゴシック" pitchFamily="-1" charset="-128"/>
                <a:cs typeface="ＭＳ Ｐゴシック" pitchFamily="-1" charset="-128"/>
              </a:rPr>
              <a:t>Chip Watson</a:t>
            </a:r>
            <a:r>
              <a:rPr lang="en-US" sz="2000" b="0" i="1" dirty="0">
                <a:ea typeface="ＭＳ Ｐゴシック" pitchFamily="-1" charset="-128"/>
                <a:cs typeface="ＭＳ Ｐゴシック" pitchFamily="-1" charset="-128"/>
              </a:rPr>
              <a:t/>
            </a:r>
            <a:br>
              <a:rPr lang="en-US" sz="2000" b="0" i="1" dirty="0">
                <a:ea typeface="ＭＳ Ｐゴシック" pitchFamily="-1" charset="-128"/>
                <a:cs typeface="ＭＳ Ｐゴシック" pitchFamily="-1" charset="-128"/>
              </a:rPr>
            </a:br>
            <a:r>
              <a:rPr lang="en-US" sz="2000" b="0" i="1" dirty="0">
                <a:ea typeface="ＭＳ Ｐゴシック" pitchFamily="-1" charset="-128"/>
                <a:cs typeface="ＭＳ Ｐゴシック" pitchFamily="-1" charset="-128"/>
              </a:rPr>
              <a:t>Scientific </a:t>
            </a:r>
            <a:r>
              <a:rPr lang="en-US" sz="2000" b="0" i="1" dirty="0" smtClean="0">
                <a:ea typeface="ＭＳ Ｐゴシック" pitchFamily="-1" charset="-128"/>
                <a:cs typeface="ＭＳ Ｐゴシック" pitchFamily="-1" charset="-128"/>
              </a:rPr>
              <a:t>Computing</a:t>
            </a:r>
            <a:endParaRPr lang="en-US" sz="4000" b="0" dirty="0">
              <a:ea typeface="ＭＳ Ｐゴシック" pitchFamily="-1" charset="-128"/>
              <a:cs typeface="ＭＳ Ｐゴシック" pitchFamily="-1" charset="-128"/>
            </a:endParaRPr>
          </a:p>
        </p:txBody>
      </p:sp>
      <p:sp>
        <p:nvSpPr>
          <p:cNvPr id="14339" name="Rectangle 3"/>
          <p:cNvSpPr>
            <a:spLocks noGrp="1" noChangeArrowheads="1"/>
          </p:cNvSpPr>
          <p:nvPr>
            <p:ph type="subTitle" idx="1"/>
          </p:nvPr>
        </p:nvSpPr>
        <p:spPr>
          <a:xfrm>
            <a:off x="1143000" y="4419600"/>
            <a:ext cx="5410200" cy="1447800"/>
          </a:xfrm>
        </p:spPr>
        <p:txBody>
          <a:bodyPr/>
          <a:lstStyle/>
          <a:p>
            <a:pPr algn="l" eaLnBrk="1" hangingPunct="1"/>
            <a:r>
              <a:rPr lang="en-US" sz="1800" i="1" dirty="0">
                <a:ea typeface="ＭＳ Ｐゴシック" pitchFamily="-1" charset="-128"/>
                <a:cs typeface="ＭＳ Ｐゴシック" pitchFamily="-1" charset="-128"/>
              </a:rPr>
              <a:t>Outline</a:t>
            </a:r>
          </a:p>
          <a:p>
            <a:pPr lvl="1" algn="l" eaLnBrk="1" hangingPunct="1"/>
            <a:r>
              <a:rPr lang="en-US" sz="1800" dirty="0" smtClean="0"/>
              <a:t>Recent and Soon-to-deploy Upgrades</a:t>
            </a:r>
            <a:endParaRPr lang="en-US" sz="1800" dirty="0" smtClean="0"/>
          </a:p>
          <a:p>
            <a:pPr lvl="1" algn="l" eaLnBrk="1" hangingPunct="1"/>
            <a:r>
              <a:rPr lang="en-US" sz="1800" dirty="0" smtClean="0">
                <a:cs typeface="ＭＳ Ｐゴシック" pitchFamily="-1" charset="-128"/>
              </a:rPr>
              <a:t>Distributed Computing for FY18+</a:t>
            </a:r>
            <a:endParaRPr lang="en-US" sz="1800" dirty="0">
              <a:ea typeface="ＭＳ Ｐゴシック" pitchFamily="-1" charset="-128"/>
              <a:cs typeface="ＭＳ Ｐゴシック" pitchFamily="-1" charset="-128"/>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6675"/>
            <a:ext cx="7772400" cy="695325"/>
          </a:xfrm>
        </p:spPr>
        <p:txBody>
          <a:bodyPr/>
          <a:lstStyle/>
          <a:p>
            <a:r>
              <a:rPr lang="en-US" dirty="0" smtClean="0"/>
              <a:t>Upcoming </a:t>
            </a:r>
            <a:r>
              <a:rPr lang="en-US" dirty="0" smtClean="0"/>
              <a:t>Enhancements (</a:t>
            </a:r>
            <a:r>
              <a:rPr lang="en-US" dirty="0" smtClean="0">
                <a:solidFill>
                  <a:srgbClr val="FF6600"/>
                </a:solidFill>
              </a:rPr>
              <a:t>update</a:t>
            </a:r>
            <a:r>
              <a:rPr lang="en-US" dirty="0" smtClean="0"/>
              <a:t>)</a:t>
            </a:r>
            <a:endParaRPr lang="en-US" dirty="0"/>
          </a:p>
        </p:txBody>
      </p:sp>
      <p:sp>
        <p:nvSpPr>
          <p:cNvPr id="3" name="Content Placeholder 2"/>
          <p:cNvSpPr>
            <a:spLocks noGrp="1"/>
          </p:cNvSpPr>
          <p:nvPr>
            <p:ph idx="1"/>
          </p:nvPr>
        </p:nvSpPr>
        <p:spPr>
          <a:xfrm>
            <a:off x="838200" y="838200"/>
            <a:ext cx="8001000" cy="5867400"/>
          </a:xfrm>
        </p:spPr>
        <p:txBody>
          <a:bodyPr/>
          <a:lstStyle/>
          <a:p>
            <a:r>
              <a:rPr lang="en-US" dirty="0" smtClean="0">
                <a:solidFill>
                  <a:srgbClr val="0000FF"/>
                </a:solidFill>
              </a:rPr>
              <a:t>New /work file server </a:t>
            </a:r>
            <a:r>
              <a:rPr lang="en-US" dirty="0" smtClean="0"/>
              <a:t>(</a:t>
            </a:r>
            <a:r>
              <a:rPr lang="en-US" sz="1800" dirty="0" smtClean="0"/>
              <a:t>and /home for LQCD</a:t>
            </a:r>
            <a:r>
              <a:rPr lang="en-US" dirty="0" smtClean="0"/>
              <a:t>)</a:t>
            </a:r>
          </a:p>
          <a:p>
            <a:pPr lvl="1">
              <a:spcBef>
                <a:spcPts val="600"/>
              </a:spcBef>
            </a:pPr>
            <a:r>
              <a:rPr lang="en-US" sz="1800" dirty="0" smtClean="0"/>
              <a:t>86 </a:t>
            </a:r>
            <a:r>
              <a:rPr lang="en-US" sz="1800" dirty="0" smtClean="0"/>
              <a:t>TB for LQCD; Physics requirements under </a:t>
            </a:r>
            <a:r>
              <a:rPr lang="en-US" sz="1800" dirty="0" smtClean="0"/>
              <a:t>discussion</a:t>
            </a:r>
          </a:p>
          <a:p>
            <a:pPr lvl="1">
              <a:spcBef>
                <a:spcPts val="600"/>
              </a:spcBef>
            </a:pPr>
            <a:r>
              <a:rPr lang="en-US" sz="2000" dirty="0" smtClean="0">
                <a:solidFill>
                  <a:srgbClr val="FF6600"/>
                </a:solidFill>
              </a:rPr>
              <a:t>Physics capacity increased to 144 TB (added 2</a:t>
            </a:r>
            <a:r>
              <a:rPr lang="en-US" sz="2000" baseline="30000" dirty="0" smtClean="0">
                <a:solidFill>
                  <a:srgbClr val="FF6600"/>
                </a:solidFill>
              </a:rPr>
              <a:t>nd</a:t>
            </a:r>
            <a:r>
              <a:rPr lang="en-US" sz="2000" dirty="0" smtClean="0">
                <a:solidFill>
                  <a:srgbClr val="FF6600"/>
                </a:solidFill>
              </a:rPr>
              <a:t> disk chassis)</a:t>
            </a:r>
            <a:endParaRPr lang="en-US" sz="2000" dirty="0" smtClean="0">
              <a:solidFill>
                <a:srgbClr val="FF6600"/>
              </a:solidFill>
            </a:endParaRPr>
          </a:p>
          <a:p>
            <a:pPr lvl="1">
              <a:spcBef>
                <a:spcPts val="600"/>
              </a:spcBef>
            </a:pPr>
            <a:r>
              <a:rPr lang="en-US" sz="2000" dirty="0" smtClean="0"/>
              <a:t>Aiming at deployment in </a:t>
            </a:r>
            <a:r>
              <a:rPr lang="en-US" sz="2000" strike="sngStrike" dirty="0" smtClean="0"/>
              <a:t>early </a:t>
            </a:r>
            <a:r>
              <a:rPr lang="en-US" sz="2000" strike="sngStrike" dirty="0" smtClean="0"/>
              <a:t>August</a:t>
            </a:r>
            <a:r>
              <a:rPr lang="en-US" sz="2000" dirty="0" smtClean="0"/>
              <a:t> </a:t>
            </a:r>
            <a:r>
              <a:rPr lang="en-US" sz="2000" dirty="0" smtClean="0">
                <a:solidFill>
                  <a:srgbClr val="FF6600"/>
                </a:solidFill>
              </a:rPr>
              <a:t>mid to late September</a:t>
            </a:r>
            <a:endParaRPr lang="en-US" sz="2000" strike="sngStrike" dirty="0" smtClean="0">
              <a:solidFill>
                <a:srgbClr val="FF6600"/>
              </a:solidFill>
            </a:endParaRPr>
          </a:p>
          <a:p>
            <a:pPr>
              <a:spcBef>
                <a:spcPts val="1176"/>
              </a:spcBef>
            </a:pPr>
            <a:r>
              <a:rPr lang="en-US" dirty="0" smtClean="0">
                <a:solidFill>
                  <a:srgbClr val="0000FF"/>
                </a:solidFill>
              </a:rPr>
              <a:t>At </a:t>
            </a:r>
            <a:r>
              <a:rPr lang="en-US" dirty="0">
                <a:solidFill>
                  <a:srgbClr val="0000FF"/>
                </a:solidFill>
              </a:rPr>
              <a:t>least one more 10g gateway </a:t>
            </a:r>
            <a:r>
              <a:rPr lang="en-US" dirty="0"/>
              <a:t>to support </a:t>
            </a:r>
            <a:r>
              <a:rPr lang="en-US" dirty="0" smtClean="0"/>
              <a:t>DAQ</a:t>
            </a:r>
          </a:p>
          <a:p>
            <a:pPr lvl="1">
              <a:spcBef>
                <a:spcPts val="1176"/>
              </a:spcBef>
            </a:pPr>
            <a:r>
              <a:rPr lang="en-US" sz="2000" b="1" dirty="0" smtClean="0">
                <a:solidFill>
                  <a:srgbClr val="FF6600"/>
                </a:solidFill>
              </a:rPr>
              <a:t>Two</a:t>
            </a:r>
            <a:r>
              <a:rPr lang="en-US" sz="2000" dirty="0" smtClean="0">
                <a:solidFill>
                  <a:srgbClr val="FF6600"/>
                </a:solidFill>
              </a:rPr>
              <a:t> more being added this month (yields 6 total, using 2010 nodes)</a:t>
            </a:r>
            <a:endParaRPr lang="en-US" sz="2000" dirty="0">
              <a:solidFill>
                <a:srgbClr val="FF6600"/>
              </a:solidFill>
            </a:endParaRPr>
          </a:p>
          <a:p>
            <a:pPr>
              <a:spcBef>
                <a:spcPts val="1176"/>
              </a:spcBef>
            </a:pPr>
            <a:r>
              <a:rPr lang="en-US" dirty="0">
                <a:solidFill>
                  <a:srgbClr val="0000FF"/>
                </a:solidFill>
              </a:rPr>
              <a:t>LTO-7 integration </a:t>
            </a:r>
            <a:r>
              <a:rPr lang="en-US" sz="2000" dirty="0"/>
              <a:t>(late </a:t>
            </a:r>
            <a:r>
              <a:rPr lang="en-US" sz="2000" dirty="0" smtClean="0"/>
              <a:t>summer)</a:t>
            </a:r>
          </a:p>
          <a:p>
            <a:pPr lvl="1">
              <a:spcBef>
                <a:spcPts val="600"/>
              </a:spcBef>
            </a:pPr>
            <a:r>
              <a:rPr lang="en-US" sz="1800" dirty="0" smtClean="0"/>
              <a:t>Total </a:t>
            </a:r>
            <a:r>
              <a:rPr lang="en-US" sz="1800" dirty="0" smtClean="0"/>
              <a:t>for current 14 drives: 2 GB/s for uncompressible data</a:t>
            </a:r>
          </a:p>
          <a:p>
            <a:pPr lvl="1">
              <a:spcBef>
                <a:spcPts val="600"/>
              </a:spcBef>
            </a:pPr>
            <a:r>
              <a:rPr lang="en-US" sz="1800" dirty="0" smtClean="0"/>
              <a:t>GlueX wants to run at 800 MB/s (compressed) with 50% to 70% duty factor, so writing raw + duplicate requires up to 1.1 GB/s </a:t>
            </a:r>
            <a:r>
              <a:rPr lang="en-US" sz="1800" dirty="0"/>
              <a:t>(</a:t>
            </a:r>
            <a:r>
              <a:rPr lang="en-US" sz="1800" dirty="0" smtClean="0"/>
              <a:t>more than half of current total library bandwidth</a:t>
            </a:r>
            <a:r>
              <a:rPr lang="en-US" sz="1800" dirty="0" smtClean="0"/>
              <a:t>)</a:t>
            </a:r>
          </a:p>
          <a:p>
            <a:pPr lvl="1">
              <a:spcBef>
                <a:spcPts val="600"/>
              </a:spcBef>
            </a:pPr>
            <a:r>
              <a:rPr lang="en-US" sz="2000" dirty="0" smtClean="0">
                <a:solidFill>
                  <a:srgbClr val="FF6600"/>
                </a:solidFill>
              </a:rPr>
              <a:t>4 LTO-7 drives installed, and are being tested (good so far)</a:t>
            </a:r>
          </a:p>
          <a:p>
            <a:pPr lvl="1">
              <a:spcBef>
                <a:spcPts val="600"/>
              </a:spcBef>
            </a:pPr>
            <a:r>
              <a:rPr lang="en-US" sz="2000" dirty="0" smtClean="0">
                <a:solidFill>
                  <a:srgbClr val="FF6600"/>
                </a:solidFill>
              </a:rPr>
              <a:t>Anticipate this will giv</a:t>
            </a:r>
            <a:r>
              <a:rPr lang="en-US" sz="2000" dirty="0" smtClean="0">
                <a:solidFill>
                  <a:srgbClr val="FF6600"/>
                </a:solidFill>
              </a:rPr>
              <a:t>e us &gt; 1.5 GB/s bandwidth for LTO-6 non-compressible (e.g. gzip’d) data, (marginally) enough for recording raw data, doing reconstruction and analysis</a:t>
            </a:r>
            <a:endParaRPr lang="en-US" sz="2000" dirty="0" smtClean="0">
              <a:solidFill>
                <a:srgbClr val="FF6600"/>
              </a:solidFill>
            </a:endParaRPr>
          </a:p>
        </p:txBody>
      </p:sp>
    </p:spTree>
    <p:extLst>
      <p:ext uri="{BB962C8B-B14F-4D97-AF65-F5344CB8AC3E}">
        <p14:creationId xmlns:p14="http://schemas.microsoft.com/office/powerpoint/2010/main" val="151685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pPr marL="0" indent="0"/>
            <a:r>
              <a:rPr lang="en-US" dirty="0" smtClean="0"/>
              <a:t>Offsite Computing (</a:t>
            </a:r>
            <a:r>
              <a:rPr lang="en-US" dirty="0" smtClean="0">
                <a:solidFill>
                  <a:srgbClr val="FF6600"/>
                </a:solidFill>
              </a:rPr>
              <a:t>update</a:t>
            </a:r>
            <a:r>
              <a:rPr lang="en-US" dirty="0" smtClean="0"/>
              <a:t>)</a:t>
            </a:r>
            <a:endParaRPr lang="en-US" dirty="0"/>
          </a:p>
        </p:txBody>
      </p:sp>
      <p:sp>
        <p:nvSpPr>
          <p:cNvPr id="3" name="Content Placeholder 2"/>
          <p:cNvSpPr>
            <a:spLocks noGrp="1"/>
          </p:cNvSpPr>
          <p:nvPr>
            <p:ph idx="1"/>
          </p:nvPr>
        </p:nvSpPr>
        <p:spPr>
          <a:xfrm>
            <a:off x="685800" y="838200"/>
            <a:ext cx="7924800" cy="5715000"/>
          </a:xfrm>
        </p:spPr>
        <p:txBody>
          <a:bodyPr/>
          <a:lstStyle/>
          <a:p>
            <a:pPr marL="0" indent="0">
              <a:buNone/>
            </a:pPr>
            <a:r>
              <a:rPr lang="en-US" sz="2000" dirty="0" smtClean="0">
                <a:solidFill>
                  <a:srgbClr val="0000FF"/>
                </a:solidFill>
              </a:rPr>
              <a:t>New IT / Physics working group </a:t>
            </a:r>
            <a:r>
              <a:rPr lang="en-US" sz="2000" dirty="0" smtClean="0"/>
              <a:t>formed to explore local plus distributed computing models for FY18 and beyond.</a:t>
            </a:r>
          </a:p>
          <a:p>
            <a:pPr marL="438912" indent="-256032">
              <a:spcBef>
                <a:spcPts val="400"/>
              </a:spcBef>
            </a:pPr>
            <a:r>
              <a:rPr lang="en-US" sz="1800" dirty="0" smtClean="0"/>
              <a:t>Peaks </a:t>
            </a:r>
            <a:r>
              <a:rPr lang="en-US" sz="1800" dirty="0" smtClean="0"/>
              <a:t>and valleys are becoming larger: LQCD no longer a large enough flywheel to smooth out load variations</a:t>
            </a:r>
          </a:p>
          <a:p>
            <a:pPr marL="438912" indent="-256032">
              <a:spcBef>
                <a:spcPts val="400"/>
              </a:spcBef>
            </a:pPr>
            <a:r>
              <a:rPr lang="en-US" sz="1800" dirty="0" smtClean="0"/>
              <a:t>Provisioning to peaks is expensive (idle time wastes money)</a:t>
            </a:r>
          </a:p>
          <a:p>
            <a:pPr marL="0" indent="0">
              <a:buNone/>
            </a:pPr>
            <a:r>
              <a:rPr lang="en-US" sz="1800" dirty="0" smtClean="0"/>
              <a:t>Options</a:t>
            </a:r>
            <a:r>
              <a:rPr lang="en-US" sz="1800" dirty="0" smtClean="0"/>
              <a:t>:  Send </a:t>
            </a:r>
            <a:r>
              <a:rPr lang="en-US" sz="1800" dirty="0" smtClean="0"/>
              <a:t>jobs to OSG, Supercomputer Centers, NERSC, Cloud, …</a:t>
            </a:r>
          </a:p>
          <a:p>
            <a:pPr marL="0" indent="0">
              <a:buNone/>
            </a:pPr>
            <a:endParaRPr lang="en-US" sz="800" dirty="0"/>
          </a:p>
          <a:p>
            <a:pPr marL="0" indent="0">
              <a:buNone/>
            </a:pPr>
            <a:r>
              <a:rPr lang="en-US" b="1" dirty="0" smtClean="0">
                <a:solidFill>
                  <a:srgbClr val="FF6600"/>
                </a:solidFill>
              </a:rPr>
              <a:t>FY18 Status</a:t>
            </a:r>
          </a:p>
          <a:p>
            <a:pPr marL="438912" indent="-256032">
              <a:lnSpc>
                <a:spcPct val="90000"/>
              </a:lnSpc>
              <a:spcBef>
                <a:spcPts val="400"/>
              </a:spcBef>
            </a:pPr>
            <a:r>
              <a:rPr lang="en-US" sz="2100" dirty="0" smtClean="0">
                <a:solidFill>
                  <a:srgbClr val="FF6600"/>
                </a:solidFill>
              </a:rPr>
              <a:t>Funding is expected to be too tight to do major farm upgrade</a:t>
            </a:r>
          </a:p>
          <a:p>
            <a:pPr marL="438912" indent="-256032">
              <a:lnSpc>
                <a:spcPct val="90000"/>
              </a:lnSpc>
              <a:spcBef>
                <a:spcPts val="400"/>
              </a:spcBef>
            </a:pPr>
            <a:r>
              <a:rPr lang="en-US" sz="2100" dirty="0" smtClean="0">
                <a:solidFill>
                  <a:srgbClr val="FF6600"/>
                </a:solidFill>
              </a:rPr>
              <a:t>NERSC says they intend to give us an allocation for GlueX reconstruction</a:t>
            </a:r>
            <a:r>
              <a:rPr lang="en-US" sz="2100" dirty="0">
                <a:solidFill>
                  <a:srgbClr val="FF6600"/>
                </a:solidFill>
              </a:rPr>
              <a:t> </a:t>
            </a:r>
            <a:r>
              <a:rPr lang="en-US" sz="2100" dirty="0" smtClean="0">
                <a:solidFill>
                  <a:srgbClr val="FF6600"/>
                </a:solidFill>
              </a:rPr>
              <a:t>and or simulation (normal start is January)</a:t>
            </a:r>
          </a:p>
          <a:p>
            <a:pPr marL="438912" indent="-256032">
              <a:lnSpc>
                <a:spcPct val="90000"/>
              </a:lnSpc>
              <a:spcBef>
                <a:spcPts val="400"/>
              </a:spcBef>
            </a:pPr>
            <a:r>
              <a:rPr lang="en-US" sz="2100" dirty="0" smtClean="0">
                <a:solidFill>
                  <a:srgbClr val="FF6600"/>
                </a:solidFill>
              </a:rPr>
              <a:t>Plan is thus to split existing farm 40%:40%:10%:10% plus overflow GlueX to NERSC, rest to LQCD loan (size: 25% of farm)</a:t>
            </a:r>
          </a:p>
          <a:p>
            <a:pPr marL="438912" indent="-256032">
              <a:lnSpc>
                <a:spcPct val="90000"/>
              </a:lnSpc>
              <a:spcBef>
                <a:spcPts val="400"/>
              </a:spcBef>
            </a:pPr>
            <a:r>
              <a:rPr lang="en-US" sz="2100" dirty="0" err="1" smtClean="0">
                <a:solidFill>
                  <a:srgbClr val="FF6600"/>
                </a:solidFill>
              </a:rPr>
              <a:t>SciComp</a:t>
            </a:r>
            <a:r>
              <a:rPr lang="en-US" sz="2100" dirty="0" smtClean="0">
                <a:solidFill>
                  <a:srgbClr val="FF6600"/>
                </a:solidFill>
              </a:rPr>
              <a:t> + Theory exploring new workflow tools for interacting with Leadership Computing Facilities and NERSC</a:t>
            </a:r>
          </a:p>
          <a:p>
            <a:pPr marL="438912" indent="-256032">
              <a:lnSpc>
                <a:spcPct val="90000"/>
              </a:lnSpc>
              <a:spcBef>
                <a:spcPts val="400"/>
              </a:spcBef>
            </a:pPr>
            <a:r>
              <a:rPr lang="en-US" sz="2100" dirty="0" smtClean="0">
                <a:solidFill>
                  <a:srgbClr val="FF6600"/>
                </a:solidFill>
              </a:rPr>
              <a:t>Plan to prototype cloud in FY18 so as to be ready to integrate when costs justify it (currently 2x-4x too expensive, but still interesting for high peak short duration high priority work)</a:t>
            </a:r>
            <a:endParaRPr lang="en-US" sz="2100" dirty="0">
              <a:solidFill>
                <a:srgbClr val="FF6600"/>
              </a:solidFill>
            </a:endParaRPr>
          </a:p>
        </p:txBody>
      </p:sp>
    </p:spTree>
    <p:extLst>
      <p:ext uri="{BB962C8B-B14F-4D97-AF65-F5344CB8AC3E}">
        <p14:creationId xmlns:p14="http://schemas.microsoft.com/office/powerpoint/2010/main" val="200571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dirty="0" smtClean="0"/>
              <a:t>Impact of Bursting Strategy</a:t>
            </a:r>
            <a:endParaRPr lang="en-US" sz="2800" b="0" dirty="0"/>
          </a:p>
        </p:txBody>
      </p:sp>
      <p:sp>
        <p:nvSpPr>
          <p:cNvPr id="3" name="Content Placeholder 2"/>
          <p:cNvSpPr>
            <a:spLocks noGrp="1"/>
          </p:cNvSpPr>
          <p:nvPr>
            <p:ph idx="1"/>
          </p:nvPr>
        </p:nvSpPr>
        <p:spPr>
          <a:xfrm>
            <a:off x="533400" y="914400"/>
            <a:ext cx="8229600" cy="5867400"/>
          </a:xfrm>
        </p:spPr>
        <p:txBody>
          <a:bodyPr/>
          <a:lstStyle/>
          <a:p>
            <a:pPr marL="0" indent="0">
              <a:buNone/>
            </a:pPr>
            <a:r>
              <a:rPr lang="en-US" sz="2200" dirty="0" smtClean="0"/>
              <a:t>Integrating off-site computing with minimal complexity for researchers will require writing or integrating some software tools to allow such distributed work flows.</a:t>
            </a:r>
          </a:p>
          <a:p>
            <a:pPr marL="0" indent="0">
              <a:buNone/>
            </a:pPr>
            <a:r>
              <a:rPr lang="en-US" sz="2200" dirty="0" smtClean="0"/>
              <a:t>We anticipate supporting off-site work flows will consume ~1</a:t>
            </a:r>
            <a:r>
              <a:rPr lang="en-US" sz="2200" dirty="0" smtClean="0"/>
              <a:t>/2 FTE </a:t>
            </a:r>
            <a:r>
              <a:rPr lang="en-US" sz="2200" dirty="0" smtClean="0"/>
              <a:t>for </a:t>
            </a:r>
            <a:r>
              <a:rPr lang="en-US" sz="2200" dirty="0" err="1" smtClean="0"/>
              <a:t>Scicomp</a:t>
            </a:r>
            <a:r>
              <a:rPr lang="en-US" sz="2200" dirty="0" smtClean="0"/>
              <a:t>/Physics (</a:t>
            </a:r>
            <a:r>
              <a:rPr lang="en-US" sz="2200" dirty="0" smtClean="0"/>
              <a:t>mix of staff $150k/FTE w/ overhead =&gt; $75k), </a:t>
            </a:r>
            <a:r>
              <a:rPr lang="en-US" sz="2200" dirty="0" smtClean="0"/>
              <a:t>plus some additional effort funded by LQCD ECP (</a:t>
            </a:r>
            <a:r>
              <a:rPr lang="en-US" sz="2200" dirty="0" err="1" smtClean="0"/>
              <a:t>Exascale</a:t>
            </a:r>
            <a:r>
              <a:rPr lang="en-US" sz="2200" dirty="0" smtClean="0"/>
              <a:t> Computing Project).  Savings of integrating a “free” resource are &gt; $300k in each of </a:t>
            </a:r>
            <a:r>
              <a:rPr lang="en-US" sz="2200" dirty="0" smtClean="0"/>
              <a:t>FY18 and FY19, first by deferring a GlueX upgrade, then by deferring a CLAS-12 upgrade.</a:t>
            </a:r>
          </a:p>
          <a:p>
            <a:pPr marL="0" indent="0">
              <a:buNone/>
            </a:pPr>
            <a:endParaRPr lang="en-US" sz="1000" dirty="0"/>
          </a:p>
          <a:p>
            <a:pPr marL="0" indent="0">
              <a:buNone/>
            </a:pPr>
            <a:r>
              <a:rPr lang="en-US" sz="2200" dirty="0" smtClean="0"/>
              <a:t>Until improved tools are ready, GlueX will bear the labor cost of using OSG (as they have been for years) and now NERSC.</a:t>
            </a:r>
          </a:p>
          <a:p>
            <a:pPr marL="0" indent="0">
              <a:buNone/>
            </a:pPr>
            <a:endParaRPr lang="en-US" sz="1000" dirty="0"/>
          </a:p>
          <a:p>
            <a:pPr marL="0" indent="0">
              <a:buNone/>
            </a:pPr>
            <a:r>
              <a:rPr lang="en-US" sz="2200" dirty="0" smtClean="0"/>
              <a:t>Exact details are still being explored, and in any case projecting software development and operations cost is at best an inexact science.</a:t>
            </a:r>
          </a:p>
        </p:txBody>
      </p:sp>
    </p:spTree>
    <p:extLst>
      <p:ext uri="{BB962C8B-B14F-4D97-AF65-F5344CB8AC3E}">
        <p14:creationId xmlns:p14="http://schemas.microsoft.com/office/powerpoint/2010/main" val="11044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sz="3200" dirty="0" smtClean="0"/>
              <a:t>Fault Tolerance and Risk Management</a:t>
            </a:r>
            <a:endParaRPr lang="en-US" sz="3200" dirty="0"/>
          </a:p>
        </p:txBody>
      </p:sp>
      <p:sp>
        <p:nvSpPr>
          <p:cNvPr id="3" name="Content Placeholder 2"/>
          <p:cNvSpPr>
            <a:spLocks noGrp="1"/>
          </p:cNvSpPr>
          <p:nvPr>
            <p:ph idx="1"/>
          </p:nvPr>
        </p:nvSpPr>
        <p:spPr>
          <a:xfrm>
            <a:off x="685800" y="990600"/>
            <a:ext cx="8229600" cy="5105400"/>
          </a:xfrm>
        </p:spPr>
        <p:txBody>
          <a:bodyPr/>
          <a:lstStyle/>
          <a:p>
            <a:pPr marL="0" indent="0">
              <a:buNone/>
            </a:pPr>
            <a:r>
              <a:rPr lang="en-US" dirty="0" smtClean="0"/>
              <a:t>An Ad-hoc review of single points of failure in the halls’ DAQ systems through to tape was done over the last few weeks.</a:t>
            </a:r>
          </a:p>
          <a:p>
            <a:pPr marL="0" indent="0">
              <a:buNone/>
            </a:pPr>
            <a:r>
              <a:rPr lang="en-US" dirty="0" smtClean="0">
                <a:solidFill>
                  <a:srgbClr val="0000FF"/>
                </a:solidFill>
              </a:rPr>
              <a:t>Premise: beam time is extremely precious this year</a:t>
            </a:r>
          </a:p>
          <a:p>
            <a:pPr marL="0" indent="0">
              <a:buNone/>
            </a:pPr>
            <a:r>
              <a:rPr lang="en-US" dirty="0" smtClean="0"/>
              <a:t>Key results:</a:t>
            </a:r>
          </a:p>
          <a:p>
            <a:pPr marL="457200" indent="-457200">
              <a:buFont typeface="+mj-lt"/>
              <a:buAutoNum type="arabicPeriod"/>
            </a:pPr>
            <a:r>
              <a:rPr lang="en-US" sz="2200" dirty="0" smtClean="0"/>
              <a:t>Spares are thin in places, especially in Hall B</a:t>
            </a:r>
          </a:p>
          <a:p>
            <a:pPr marL="857250" lvl="1" indent="-457200">
              <a:buFont typeface="+mj-lt"/>
              <a:buAutoNum type="alphaLcPeriod"/>
            </a:pPr>
            <a:r>
              <a:rPr lang="en-US" sz="2200" dirty="0" smtClean="0"/>
              <a:t>Goal: minimum of max(2, 2%) spares of everything</a:t>
            </a:r>
          </a:p>
          <a:p>
            <a:pPr marL="457200" indent="-457200">
              <a:buFont typeface="+mj-lt"/>
              <a:buAutoNum type="arabicPeriod"/>
            </a:pPr>
            <a:r>
              <a:rPr lang="en-US" sz="2200" dirty="0" smtClean="0"/>
              <a:t>Opportunities to shrink mean-time-to-recover were identified</a:t>
            </a:r>
          </a:p>
          <a:p>
            <a:pPr marL="857250" lvl="1" indent="-457200">
              <a:buFont typeface="+mj-lt"/>
              <a:buAutoNum type="alphaLcPeriod"/>
            </a:pPr>
            <a:r>
              <a:rPr lang="en-US" sz="2200" dirty="0" smtClean="0"/>
              <a:t>Documentation / procedures for replacing failed components</a:t>
            </a:r>
          </a:p>
          <a:p>
            <a:pPr marL="857250" lvl="1" indent="-457200">
              <a:buFont typeface="+mj-lt"/>
              <a:buAutoNum type="alphaLcPeriod"/>
            </a:pPr>
            <a:r>
              <a:rPr lang="en-US" sz="2200" dirty="0" smtClean="0"/>
              <a:t>Expanding set of people able to make repairs so that system experts don’t have to be called in (training, not staffing, issue)</a:t>
            </a:r>
          </a:p>
          <a:p>
            <a:pPr marL="857250" lvl="1" indent="-457200">
              <a:buFont typeface="+mj-lt"/>
              <a:buAutoNum type="alphaLcPeriod"/>
            </a:pPr>
            <a:r>
              <a:rPr lang="en-US" sz="2200" dirty="0" smtClean="0"/>
              <a:t>Simplifying </a:t>
            </a:r>
            <a:r>
              <a:rPr lang="en-US" sz="2200" dirty="0"/>
              <a:t>E</a:t>
            </a:r>
            <a:r>
              <a:rPr lang="en-US" sz="2200" dirty="0" smtClean="0"/>
              <a:t>thernet switching fabric in halls so that most switches can be quickly replaced by a shelf spare</a:t>
            </a:r>
          </a:p>
          <a:p>
            <a:pPr marL="0" indent="0">
              <a:buNone/>
            </a:pPr>
            <a:endParaRPr lang="en-US" sz="2200" dirty="0" smtClean="0"/>
          </a:p>
          <a:p>
            <a:pPr marL="857250" lvl="1" indent="-457200">
              <a:buFont typeface="+mj-lt"/>
              <a:buAutoNum type="alphaLcPeriod"/>
            </a:pPr>
            <a:endParaRPr lang="en-US" sz="2200" dirty="0"/>
          </a:p>
        </p:txBody>
      </p:sp>
    </p:spTree>
    <p:extLst>
      <p:ext uri="{BB962C8B-B14F-4D97-AF65-F5344CB8AC3E}">
        <p14:creationId xmlns:p14="http://schemas.microsoft.com/office/powerpoint/2010/main" val="3318351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sz="3200" dirty="0" smtClean="0"/>
              <a:t>National Lab Research Computing Group</a:t>
            </a:r>
            <a:endParaRPr lang="en-US" sz="3200" dirty="0"/>
          </a:p>
        </p:txBody>
      </p:sp>
      <p:sp>
        <p:nvSpPr>
          <p:cNvPr id="3" name="Content Placeholder 2"/>
          <p:cNvSpPr>
            <a:spLocks noGrp="1"/>
          </p:cNvSpPr>
          <p:nvPr>
            <p:ph idx="1"/>
          </p:nvPr>
        </p:nvSpPr>
        <p:spPr>
          <a:xfrm>
            <a:off x="762000" y="838200"/>
            <a:ext cx="8229600" cy="5410200"/>
          </a:xfrm>
        </p:spPr>
        <p:txBody>
          <a:bodyPr/>
          <a:lstStyle/>
          <a:p>
            <a:pPr marL="0" indent="-457200">
              <a:spcBef>
                <a:spcPts val="1080"/>
              </a:spcBef>
              <a:buNone/>
            </a:pPr>
            <a:r>
              <a:rPr lang="en-US" sz="2200" dirty="0"/>
              <a:t>The mission of the National Laboratory Research Computing Group (NLRCG) is to improve the National Laboratories abilities, both independently and collectively, to effectively support research computing now and into the future. In addition, the NLRCG aims to collaborate with the SC to jointly address future research computing support challenges</a:t>
            </a:r>
            <a:r>
              <a:rPr lang="en-US" sz="2200" dirty="0" smtClean="0"/>
              <a:t>.</a:t>
            </a:r>
            <a:endParaRPr lang="en-US" sz="2200" dirty="0"/>
          </a:p>
          <a:p>
            <a:pPr marL="0" indent="-457200">
              <a:spcBef>
                <a:spcPts val="1080"/>
              </a:spcBef>
              <a:buNone/>
            </a:pPr>
            <a:r>
              <a:rPr lang="en-US" sz="2200" dirty="0"/>
              <a:t>The NLRCG is charged by the National Laboratories NLCIO and CRO working groups, and ASCR. The NLRCG will periodically report out to these stakeholders to keep them apprised of progress</a:t>
            </a:r>
            <a:r>
              <a:rPr lang="en-US" sz="2200" dirty="0" smtClean="0"/>
              <a:t>.</a:t>
            </a:r>
            <a:endParaRPr lang="en-US" sz="2200" dirty="0"/>
          </a:p>
          <a:p>
            <a:pPr marL="0" indent="-457200">
              <a:spcBef>
                <a:spcPts val="1080"/>
              </a:spcBef>
              <a:buNone/>
            </a:pPr>
            <a:r>
              <a:rPr lang="en-US" sz="2200" dirty="0"/>
              <a:t>Members of the NLRCG will be made up of researchers, scientists, technologists, and other domain experts from within the DoE Lab complex. A lead POC will be appointed by each Lab’s CIO and/or CRO</a:t>
            </a:r>
            <a:r>
              <a:rPr lang="en-US" sz="2200" dirty="0" smtClean="0"/>
              <a:t>.</a:t>
            </a:r>
            <a:endParaRPr lang="en-US" sz="2200" dirty="0"/>
          </a:p>
          <a:p>
            <a:pPr marL="0" indent="-457200">
              <a:spcBef>
                <a:spcPts val="1080"/>
              </a:spcBef>
              <a:buNone/>
            </a:pPr>
            <a:r>
              <a:rPr lang="en-US" sz="2200" dirty="0"/>
              <a:t>The NLRCG will hold regular meetings and may bring in outside experts to obtain the information needed to complete its tasks</a:t>
            </a:r>
            <a:r>
              <a:rPr lang="en-US" sz="2200" dirty="0" smtClean="0"/>
              <a:t>.</a:t>
            </a:r>
            <a:endParaRPr lang="en-US" sz="2200" dirty="0"/>
          </a:p>
        </p:txBody>
      </p:sp>
    </p:spTree>
    <p:extLst>
      <p:ext uri="{BB962C8B-B14F-4D97-AF65-F5344CB8AC3E}">
        <p14:creationId xmlns:p14="http://schemas.microsoft.com/office/powerpoint/2010/main" val="62990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33400"/>
          </a:xfrm>
        </p:spPr>
        <p:txBody>
          <a:bodyPr/>
          <a:lstStyle/>
          <a:p>
            <a:r>
              <a:rPr lang="en-US" dirty="0" smtClean="0"/>
              <a:t>Current NLRCG Thrusts	</a:t>
            </a:r>
            <a:endParaRPr lang="en-US" dirty="0"/>
          </a:p>
        </p:txBody>
      </p:sp>
      <p:sp>
        <p:nvSpPr>
          <p:cNvPr id="3" name="Content Placeholder 2"/>
          <p:cNvSpPr>
            <a:spLocks noGrp="1"/>
          </p:cNvSpPr>
          <p:nvPr>
            <p:ph idx="1"/>
          </p:nvPr>
        </p:nvSpPr>
        <p:spPr>
          <a:xfrm>
            <a:off x="685800" y="1143000"/>
            <a:ext cx="8153400" cy="4953000"/>
          </a:xfrm>
        </p:spPr>
        <p:txBody>
          <a:bodyPr/>
          <a:lstStyle/>
          <a:p>
            <a:pPr>
              <a:lnSpc>
                <a:spcPct val="110000"/>
              </a:lnSpc>
            </a:pPr>
            <a:r>
              <a:rPr lang="en-US" sz="2800" dirty="0" smtClean="0"/>
              <a:t>Economies of Scale</a:t>
            </a:r>
            <a:br>
              <a:rPr lang="en-US" sz="2800" dirty="0" smtClean="0"/>
            </a:br>
            <a:r>
              <a:rPr lang="en-US" sz="2000" dirty="0" smtClean="0"/>
              <a:t>Includes how to operate more coherently across all labs.</a:t>
            </a:r>
            <a:br>
              <a:rPr lang="en-US" sz="2000" dirty="0" smtClean="0"/>
            </a:br>
            <a:r>
              <a:rPr lang="en-US" sz="2000" dirty="0" smtClean="0"/>
              <a:t>Key deliverables: contact list of experts, brown bag virtual meetings, </a:t>
            </a:r>
            <a:r>
              <a:rPr lang="mr-IN" sz="2000" dirty="0" smtClean="0"/>
              <a:t>…</a:t>
            </a:r>
            <a:r>
              <a:rPr lang="en-US" sz="2000" dirty="0" smtClean="0"/>
              <a:t> (Chip is a member)</a:t>
            </a:r>
          </a:p>
          <a:p>
            <a:pPr>
              <a:lnSpc>
                <a:spcPct val="110000"/>
              </a:lnSpc>
            </a:pPr>
            <a:r>
              <a:rPr lang="en-US" sz="2800" dirty="0" smtClean="0"/>
              <a:t>Future Lab Computing </a:t>
            </a:r>
            <a:r>
              <a:rPr lang="en-US" sz="2000" dirty="0" smtClean="0"/>
              <a:t/>
            </a:r>
            <a:br>
              <a:rPr lang="en-US" sz="2000" dirty="0" smtClean="0"/>
            </a:br>
            <a:r>
              <a:rPr lang="en-US" sz="2000" dirty="0" smtClean="0"/>
              <a:t>Includes ASCR participation;  longer time frame</a:t>
            </a:r>
            <a:br>
              <a:rPr lang="en-US" sz="2000" dirty="0" smtClean="0"/>
            </a:br>
            <a:r>
              <a:rPr lang="en-US" sz="2000" dirty="0" smtClean="0"/>
              <a:t>(Amber is a member)</a:t>
            </a:r>
            <a:endParaRPr lang="en-US" sz="2800" dirty="0" smtClean="0"/>
          </a:p>
          <a:p>
            <a:pPr>
              <a:lnSpc>
                <a:spcPct val="110000"/>
              </a:lnSpc>
            </a:pPr>
            <a:r>
              <a:rPr lang="en-US" sz="2800" dirty="0" smtClean="0"/>
              <a:t>Data Management</a:t>
            </a:r>
          </a:p>
          <a:p>
            <a:pPr>
              <a:lnSpc>
                <a:spcPct val="110000"/>
              </a:lnSpc>
            </a:pPr>
            <a:r>
              <a:rPr lang="en-US" sz="2800" dirty="0" smtClean="0"/>
              <a:t>Blockers to Collaboration</a:t>
            </a:r>
            <a:br>
              <a:rPr lang="en-US" sz="2800" dirty="0" smtClean="0"/>
            </a:br>
            <a:r>
              <a:rPr lang="en-US" sz="2000" dirty="0" smtClean="0"/>
              <a:t>Key initial focus is identity management</a:t>
            </a:r>
          </a:p>
        </p:txBody>
      </p:sp>
    </p:spTree>
    <p:extLst>
      <p:ext uri="{BB962C8B-B14F-4D97-AF65-F5344CB8AC3E}">
        <p14:creationId xmlns:p14="http://schemas.microsoft.com/office/powerpoint/2010/main" val="1097873193"/>
      </p:ext>
    </p:extLst>
  </p:cSld>
  <p:clrMapOvr>
    <a:masterClrMapping/>
  </p:clrMapOvr>
</p:sld>
</file>

<file path=ppt/theme/theme1.xml><?xml version="1.0" encoding="utf-8"?>
<a:theme xmlns:a="http://schemas.openxmlformats.org/drawingml/2006/main" name="JLab_PowerPoint2">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18325</TotalTime>
  <Words>858</Words>
  <Application>Microsoft Macintosh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JLab_PowerPoint2</vt:lpstr>
      <vt:lpstr>Scientific Computing Update   IT Steering Committee Meeting Sept 6, 2017    Chip Watson Scientific Computing</vt:lpstr>
      <vt:lpstr>Upcoming Enhancements (update)</vt:lpstr>
      <vt:lpstr>Offsite Computing (update)</vt:lpstr>
      <vt:lpstr>Impact of Bursting Strategy</vt:lpstr>
      <vt:lpstr>Fault Tolerance and Risk Management</vt:lpstr>
      <vt:lpstr>National Lab Research Computing Group</vt:lpstr>
      <vt:lpstr>Current NLRCG Thrusts </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Offloading C++ Expression Templates to CUDA Enabled GPUs</dc:title>
  <dc:creator>chen</dc:creator>
  <cp:lastModifiedBy>Chip Watson</cp:lastModifiedBy>
  <cp:revision>247</cp:revision>
  <cp:lastPrinted>2012-06-06T20:40:54Z</cp:lastPrinted>
  <dcterms:created xsi:type="dcterms:W3CDTF">2014-01-23T16:25:15Z</dcterms:created>
  <dcterms:modified xsi:type="dcterms:W3CDTF">2017-09-06T17:23:01Z</dcterms:modified>
</cp:coreProperties>
</file>