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62" autoAdjust="0"/>
    <p:restoredTop sz="99685" autoAdjust="0"/>
  </p:normalViewPr>
  <p:slideViewPr>
    <p:cSldViewPr snapToGrid="0" snapToObjects="1">
      <p:cViewPr varScale="1">
        <p:scale>
          <a:sx n="112" d="100"/>
          <a:sy n="112" d="100"/>
        </p:scale>
        <p:origin x="-19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DC5AF-FA3E-F64C-B138-2883A100532F}" type="datetimeFigureOut">
              <a:rPr lang="en-US" smtClean="0"/>
              <a:t>9/26/16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49616-F057-0E40-8DB3-1C8487DA6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1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5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0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7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9/26/16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6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9/26/16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7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9/26/16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0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1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623F-5263-3749-A670-3225A4CFF39E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7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2623F-5263-3749-A670-3225A4CFF39E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A747-0E04-3841-83CB-A36F30A9A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0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189"/>
            <a:ext cx="8229600" cy="946919"/>
          </a:xfrm>
        </p:spPr>
        <p:txBody>
          <a:bodyPr>
            <a:noAutofit/>
          </a:bodyPr>
          <a:lstStyle/>
          <a:p>
            <a:r>
              <a:rPr lang="en-US" sz="3200" dirty="0" smtClean="0"/>
              <a:t>November 2016 Review Talks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97" y="1626922"/>
            <a:ext cx="8650121" cy="513267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libri"/>
                <a:cs typeface="Calibri"/>
              </a:rPr>
              <a:t>Morning Plenary Talk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CLAS12 Software Overview and Progress (20 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  <a:cs typeface="Calibri"/>
              </a:rPr>
              <a:t>mins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  <a:p>
            <a:pPr lvl="2"/>
            <a:r>
              <a:rPr lang="en-US" sz="2000" dirty="0" smtClean="0">
                <a:latin typeface="Calibri"/>
                <a:cs typeface="Calibri"/>
              </a:rPr>
              <a:t>Current Status with Emphasis on Past Year’s Progress</a:t>
            </a:r>
          </a:p>
          <a:p>
            <a:pPr lvl="3"/>
            <a:r>
              <a:rPr lang="en-US" dirty="0" smtClean="0">
                <a:latin typeface="Calibri"/>
                <a:cs typeface="Calibri"/>
              </a:rPr>
              <a:t>Tools, event builder, event visualization, simulation status, </a:t>
            </a:r>
            <a:r>
              <a:rPr lang="en-US" dirty="0" smtClean="0">
                <a:latin typeface="Calibri"/>
                <a:cs typeface="Calibri"/>
              </a:rPr>
              <a:t>analysis readiness status</a:t>
            </a:r>
          </a:p>
          <a:p>
            <a:pPr lvl="2"/>
            <a:r>
              <a:rPr lang="en-US" sz="2200" b="0" dirty="0">
                <a:latin typeface="Calibri"/>
                <a:cs typeface="Calibri"/>
              </a:rPr>
              <a:t> </a:t>
            </a:r>
            <a:r>
              <a:rPr lang="en-US" sz="2200" b="0" dirty="0" smtClean="0">
                <a:latin typeface="Calibri"/>
                <a:cs typeface="Calibri"/>
              </a:rPr>
              <a:t>Expediting data </a:t>
            </a:r>
            <a:r>
              <a:rPr lang="en-US" sz="2200" b="0" dirty="0" smtClean="0">
                <a:latin typeface="Calibri"/>
                <a:cs typeface="Calibri"/>
                <a:sym typeface="Wingdings"/>
              </a:rPr>
              <a:t> publication</a:t>
            </a:r>
            <a:r>
              <a:rPr lang="en-US" sz="2200" b="0" dirty="0" smtClean="0">
                <a:latin typeface="Calibri"/>
                <a:cs typeface="Calibri"/>
              </a:rPr>
              <a:t>	</a:t>
            </a:r>
            <a:endParaRPr lang="en-US" sz="2200" b="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lvl="2"/>
            <a:r>
              <a:rPr lang="en-US" sz="2000" dirty="0" smtClean="0">
                <a:latin typeface="Calibri"/>
                <a:cs typeface="Calibri"/>
              </a:rPr>
              <a:t>Timelines and Milestones	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pPr lvl="3"/>
            <a:r>
              <a:rPr lang="en-US" dirty="0" smtClean="0">
                <a:latin typeface="Calibri"/>
                <a:cs typeface="Calibri"/>
              </a:rPr>
              <a:t>Plans for </a:t>
            </a:r>
            <a:r>
              <a:rPr lang="en-US" dirty="0" smtClean="0">
                <a:latin typeface="Calibri"/>
                <a:cs typeface="Calibri"/>
              </a:rPr>
              <a:t>2016/2017</a:t>
            </a:r>
            <a:r>
              <a:rPr lang="en-US" sz="1800" dirty="0" smtClean="0">
                <a:latin typeface="Calibri"/>
                <a:cs typeface="Calibri"/>
              </a:rPr>
              <a:t>	</a:t>
            </a:r>
            <a:r>
              <a:rPr lang="en-US" sz="1200" dirty="0" smtClean="0">
                <a:latin typeface="Calibri"/>
                <a:cs typeface="Calibri"/>
              </a:rPr>
              <a:t>				</a:t>
            </a:r>
            <a:endParaRPr lang="en-US" sz="120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lvl="2"/>
            <a:r>
              <a:rPr lang="en-US" sz="2000" dirty="0" smtClean="0">
                <a:latin typeface="Calibri"/>
                <a:cs typeface="Calibri"/>
              </a:rPr>
              <a:t>Software Project Management	</a:t>
            </a:r>
          </a:p>
          <a:p>
            <a:pPr lvl="3"/>
            <a:r>
              <a:rPr lang="en-US" dirty="0" smtClean="0">
                <a:latin typeface="Calibri"/>
                <a:cs typeface="Calibri"/>
              </a:rPr>
              <a:t>code </a:t>
            </a:r>
            <a:r>
              <a:rPr lang="en-US" dirty="0" smtClean="0">
                <a:latin typeface="Calibri"/>
                <a:cs typeface="Calibri"/>
              </a:rPr>
              <a:t>management and repositories, manpower</a:t>
            </a:r>
          </a:p>
          <a:p>
            <a:pPr lvl="3"/>
            <a:r>
              <a:rPr lang="en-US" dirty="0" smtClean="0">
                <a:latin typeface="Calibri"/>
                <a:cs typeface="Calibri"/>
              </a:rPr>
              <a:t>Estimated Computing requirements</a:t>
            </a:r>
            <a:r>
              <a:rPr lang="en-US" sz="1200" dirty="0" smtClean="0">
                <a:latin typeface="Calibri"/>
                <a:cs typeface="Calibri"/>
              </a:rPr>
              <a:t>		</a:t>
            </a:r>
          </a:p>
          <a:p>
            <a:pPr lvl="2"/>
            <a:r>
              <a:rPr lang="en-US" sz="2000" dirty="0" smtClean="0">
                <a:latin typeface="Calibri"/>
                <a:cs typeface="Calibri"/>
              </a:rPr>
              <a:t>Summary and Response to Previous Review	</a:t>
            </a:r>
            <a:endParaRPr lang="en-US" sz="1800" dirty="0" smtClean="0">
              <a:latin typeface="Calibri"/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848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6388" y="314888"/>
            <a:ext cx="8837612" cy="6480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smtClean="0">
                <a:latin typeface="Calibri"/>
                <a:cs typeface="Calibri"/>
              </a:rPr>
              <a:t>	</a:t>
            </a:r>
            <a:endParaRPr lang="en-US" sz="1100" dirty="0" smtClean="0">
              <a:latin typeface="Calibri"/>
              <a:cs typeface="Calibri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Calibri"/>
                <a:cs typeface="Calibri"/>
              </a:rPr>
              <a:t>Afternoon Talks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Online/Offline Tools  (30 +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30mins ?)</a:t>
            </a:r>
            <a:endParaRPr lang="en-US" sz="180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lvl="2"/>
            <a:r>
              <a:rPr lang="en-US" sz="1600" dirty="0" smtClean="0"/>
              <a:t> data </a:t>
            </a:r>
            <a:r>
              <a:rPr lang="en-US" sz="1600" dirty="0"/>
              <a:t>structures (</a:t>
            </a:r>
            <a:r>
              <a:rPr lang="en-US" sz="1600" dirty="0" err="1"/>
              <a:t>i</a:t>
            </a:r>
            <a:r>
              <a:rPr lang="en-US" sz="1600" dirty="0"/>
              <a:t>/o)</a:t>
            </a:r>
          </a:p>
          <a:p>
            <a:pPr lvl="2"/>
            <a:r>
              <a:rPr lang="en-US" sz="1600" dirty="0"/>
              <a:t> </a:t>
            </a:r>
            <a:r>
              <a:rPr lang="en-US" sz="1600" dirty="0" smtClean="0"/>
              <a:t>unified </a:t>
            </a:r>
            <a:r>
              <a:rPr lang="en-US" sz="1600" dirty="0"/>
              <a:t>geometry package</a:t>
            </a:r>
          </a:p>
          <a:p>
            <a:pPr lvl="2"/>
            <a:r>
              <a:rPr lang="en-US" sz="1600" dirty="0"/>
              <a:t> </a:t>
            </a:r>
            <a:r>
              <a:rPr lang="en-US" sz="1600" dirty="0" smtClean="0"/>
              <a:t>database </a:t>
            </a:r>
            <a:r>
              <a:rPr lang="en-US" sz="1600" dirty="0"/>
              <a:t>utilities (</a:t>
            </a:r>
            <a:r>
              <a:rPr lang="en-US" sz="1600" dirty="0" err="1"/>
              <a:t>ccdb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 </a:t>
            </a:r>
            <a:r>
              <a:rPr lang="en-US" sz="1600" dirty="0" smtClean="0"/>
              <a:t>visualization </a:t>
            </a:r>
            <a:r>
              <a:rPr lang="en-US" sz="1600" dirty="0"/>
              <a:t>package (includes: detector visualization and plotting)</a:t>
            </a:r>
          </a:p>
          <a:p>
            <a:pPr lvl="2"/>
            <a:r>
              <a:rPr lang="en-US" sz="1600" dirty="0"/>
              <a:t> </a:t>
            </a:r>
            <a:r>
              <a:rPr lang="en-US" sz="1600" dirty="0" smtClean="0"/>
              <a:t>reconstruction </a:t>
            </a:r>
            <a:r>
              <a:rPr lang="en-US" sz="1600" dirty="0"/>
              <a:t>in CLARA (reconstruction structure and tests in CLARA)</a:t>
            </a:r>
          </a:p>
          <a:p>
            <a:pPr lvl="2"/>
            <a:r>
              <a:rPr lang="en-US" sz="1600" dirty="0"/>
              <a:t> </a:t>
            </a:r>
            <a:r>
              <a:rPr lang="en-US" sz="1600" dirty="0" smtClean="0"/>
              <a:t>future </a:t>
            </a:r>
            <a:r>
              <a:rPr lang="en-US" sz="1600" dirty="0"/>
              <a:t>developments and </a:t>
            </a:r>
            <a:r>
              <a:rPr lang="en-US" sz="1600" dirty="0" smtClean="0"/>
              <a:t>plans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Analysis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Readiness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(15+ 15mins ?)</a:t>
            </a:r>
            <a:endParaRPr lang="en-US" sz="180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lvl="2">
              <a:lnSpc>
                <a:spcPct val="90000"/>
              </a:lnSpc>
            </a:pPr>
            <a:r>
              <a:rPr lang="en-US" sz="1800" spc="-5" dirty="0" smtClean="0">
                <a:latin typeface="Calibri"/>
                <a:cs typeface="Calibri"/>
              </a:rPr>
              <a:t>Reconstruction validation and beta-testing</a:t>
            </a:r>
            <a:endParaRPr lang="en-US" sz="1800" spc="-35" dirty="0" smtClean="0">
              <a:latin typeface="Calibri"/>
              <a:cs typeface="Calibri"/>
            </a:endParaRPr>
          </a:p>
          <a:p>
            <a:pPr lvl="2"/>
            <a:r>
              <a:rPr lang="en-US" sz="1800" spc="-35" dirty="0" smtClean="0">
                <a:latin typeface="Calibri"/>
                <a:cs typeface="Calibri"/>
              </a:rPr>
              <a:t>Calibrations overall progress and timeline</a:t>
            </a:r>
            <a:endParaRPr lang="en-US" sz="1800" spc="-35" dirty="0" smtClean="0">
              <a:latin typeface="Calibri"/>
              <a:cs typeface="Calibri"/>
            </a:endParaRPr>
          </a:p>
          <a:p>
            <a:pPr lvl="3"/>
            <a:r>
              <a:rPr lang="en-US" sz="1600" spc="-35" dirty="0" smtClean="0">
                <a:latin typeface="Calibri"/>
                <a:cs typeface="Calibri"/>
              </a:rPr>
              <a:t>Example </a:t>
            </a:r>
            <a:r>
              <a:rPr lang="en-US" sz="1600" spc="-35" dirty="0" smtClean="0">
                <a:latin typeface="Calibri"/>
                <a:cs typeface="Calibri"/>
                <a:sym typeface="Wingdings"/>
              </a:rPr>
              <a:t> EC/PCAL</a:t>
            </a:r>
          </a:p>
          <a:p>
            <a:pPr lvl="3"/>
            <a:r>
              <a:rPr lang="en-US" sz="1600" spc="-35" dirty="0" smtClean="0">
                <a:latin typeface="Calibri"/>
                <a:cs typeface="Calibri"/>
                <a:sym typeface="Wingdings"/>
              </a:rPr>
              <a:t>Alignment  CVT</a:t>
            </a:r>
            <a:endParaRPr lang="en-US" sz="1600" spc="-35" dirty="0" smtClean="0">
              <a:latin typeface="Calibri"/>
              <a:cs typeface="Calibri"/>
            </a:endParaRPr>
          </a:p>
          <a:p>
            <a:pPr lvl="2"/>
            <a:r>
              <a:rPr lang="en-US" sz="1800" dirty="0" smtClean="0">
                <a:cs typeface="Calibri"/>
              </a:rPr>
              <a:t>Path </a:t>
            </a:r>
            <a:r>
              <a:rPr lang="en-US" sz="1800" dirty="0">
                <a:cs typeface="Calibri"/>
              </a:rPr>
              <a:t>from raw data to publication </a:t>
            </a:r>
            <a:endParaRPr lang="en-US" sz="1800" dirty="0" smtClean="0">
              <a:cs typeface="Calibri"/>
            </a:endParaRPr>
          </a:p>
          <a:p>
            <a:pPr lvl="3"/>
            <a:r>
              <a:rPr lang="en-US" sz="1600" dirty="0">
                <a:cs typeface="Calibri"/>
              </a:rPr>
              <a:t>Digitization status (* tie-in to GEMC status</a:t>
            </a:r>
            <a:r>
              <a:rPr lang="en-US" sz="1600" dirty="0" smtClean="0">
                <a:cs typeface="Calibri"/>
              </a:rPr>
              <a:t>)</a:t>
            </a:r>
          </a:p>
          <a:p>
            <a:pPr lvl="3"/>
            <a:r>
              <a:rPr lang="en-US" sz="1600" dirty="0" smtClean="0">
                <a:cs typeface="Calibri"/>
              </a:rPr>
              <a:t>Framework development for </a:t>
            </a:r>
            <a:r>
              <a:rPr lang="en-US" sz="1600" dirty="0" err="1" smtClean="0">
                <a:cs typeface="Calibri"/>
              </a:rPr>
              <a:t>fiducial</a:t>
            </a:r>
            <a:r>
              <a:rPr lang="en-US" sz="1600" dirty="0" smtClean="0">
                <a:cs typeface="Calibri"/>
              </a:rPr>
              <a:t> cuts, event selection, etc.</a:t>
            </a:r>
            <a:endParaRPr lang="en-US" sz="1600" dirty="0">
              <a:cs typeface="Calibri"/>
            </a:endParaRPr>
          </a:p>
          <a:p>
            <a:pPr lvl="3"/>
            <a:r>
              <a:rPr lang="en-US" sz="1600" dirty="0" smtClean="0">
                <a:cs typeface="Calibri"/>
              </a:rPr>
              <a:t>Analysis </a:t>
            </a:r>
            <a:r>
              <a:rPr lang="en-US" sz="1600" dirty="0" smtClean="0">
                <a:cs typeface="Calibri"/>
              </a:rPr>
              <a:t>of physics reaction </a:t>
            </a:r>
            <a:r>
              <a:rPr lang="en-US" sz="1600" dirty="0" smtClean="0">
                <a:cs typeface="Calibri"/>
              </a:rPr>
              <a:t>example</a:t>
            </a:r>
          </a:p>
          <a:p>
            <a:pPr lvl="3"/>
            <a:r>
              <a:rPr lang="en-US" sz="1600" dirty="0" smtClean="0">
                <a:cs typeface="Calibri"/>
              </a:rPr>
              <a:t>Collaboration organization and manpower</a:t>
            </a:r>
            <a:endParaRPr lang="en-US" sz="1600" dirty="0">
              <a:cs typeface="Calibri"/>
            </a:endParaRPr>
          </a:p>
          <a:p>
            <a:pPr lvl="3">
              <a:lnSpc>
                <a:spcPct val="90000"/>
              </a:lnSpc>
            </a:pPr>
            <a:r>
              <a:rPr lang="en-US" sz="1600" dirty="0" smtClean="0">
                <a:cs typeface="Calibri"/>
              </a:rPr>
              <a:t>Workflow planning</a:t>
            </a:r>
            <a:endParaRPr lang="en-US" sz="1600" dirty="0">
              <a:cs typeface="Calibri"/>
            </a:endParaRPr>
          </a:p>
          <a:p>
            <a:pPr lvl="3">
              <a:lnSpc>
                <a:spcPct val="90000"/>
              </a:lnSpc>
            </a:pPr>
            <a:r>
              <a:rPr lang="en-US" sz="1600" dirty="0" smtClean="0">
                <a:cs typeface="Calibri"/>
              </a:rPr>
              <a:t>Reconstruction </a:t>
            </a:r>
            <a:r>
              <a:rPr lang="en-US" sz="1600" dirty="0">
                <a:cs typeface="Calibri"/>
              </a:rPr>
              <a:t>&amp; analysis  tools </a:t>
            </a:r>
            <a:r>
              <a:rPr lang="en-US" sz="1600" dirty="0" smtClean="0">
                <a:cs typeface="Calibri"/>
              </a:rPr>
              <a:t>readiness</a:t>
            </a:r>
            <a:endParaRPr lang="en-US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1022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11833</TotalTime>
  <Words>43</Words>
  <Application>Microsoft Macintosh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November 2016 Review Talks</vt:lpstr>
      <vt:lpstr>PowerPoint Presentation</vt:lpstr>
    </vt:vector>
  </TitlesOfParts>
  <Manager/>
  <Company>Jefferson National Lab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Veronique Ziegler</dc:creator>
  <cp:keywords/>
  <dc:description/>
  <cp:lastModifiedBy>Veronique Ziegler</cp:lastModifiedBy>
  <cp:revision>25</cp:revision>
  <cp:lastPrinted>2015-01-22T14:53:09Z</cp:lastPrinted>
  <dcterms:created xsi:type="dcterms:W3CDTF">2015-01-13T18:30:51Z</dcterms:created>
  <dcterms:modified xsi:type="dcterms:W3CDTF">2016-09-26T21:03:04Z</dcterms:modified>
  <cp:category/>
</cp:coreProperties>
</file>