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4" r:id="rId6"/>
    <p:sldId id="266" r:id="rId7"/>
    <p:sldId id="265" r:id="rId8"/>
    <p:sldId id="260" r:id="rId9"/>
    <p:sldId id="259" r:id="rId10"/>
    <p:sldId id="275" r:id="rId11"/>
    <p:sldId id="270" r:id="rId12"/>
    <p:sldId id="262" r:id="rId13"/>
    <p:sldId id="271" r:id="rId14"/>
    <p:sldId id="267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3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7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6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5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3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2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3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2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24141-E662-48EA-A08E-48AEBA880C3B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BB71D-78D9-44DF-A372-48DC353E7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9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 Calibration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Pooser</a:t>
            </a:r>
          </a:p>
          <a:p>
            <a:r>
              <a:rPr lang="en-US" dirty="0" smtClean="0"/>
              <a:t>03/18/2015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1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86"/>
            <a:ext cx="9144000" cy="731838"/>
          </a:xfrm>
        </p:spPr>
        <p:txBody>
          <a:bodyPr>
            <a:noAutofit/>
          </a:bodyPr>
          <a:lstStyle/>
          <a:p>
            <a:r>
              <a:rPr lang="en-US" sz="4000" dirty="0" smtClean="0"/>
              <a:t>Time Walk Corrections </a:t>
            </a:r>
            <a:r>
              <a:rPr lang="en-US" sz="4000" dirty="0" smtClean="0"/>
              <a:t>(CCDB)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185503"/>
            <a:ext cx="4077269" cy="56300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88221"/>
            <a:ext cx="4096322" cy="56491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1861" y="84804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Old TW Corrections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7801" y="878881"/>
            <a:ext cx="249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New TW Corrections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89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Propagation Time Correction Event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events where exactly 2 hits in the ST occurred were selected</a:t>
            </a:r>
          </a:p>
          <a:p>
            <a:pPr lvl="1"/>
            <a:r>
              <a:rPr lang="en-US" dirty="0" smtClean="0"/>
              <a:t>The two hits could not be in the same paddle</a:t>
            </a:r>
          </a:p>
          <a:p>
            <a:r>
              <a:rPr lang="en-US" dirty="0" smtClean="0"/>
              <a:t>The events were then grouped into 5 possible scenarios </a:t>
            </a:r>
            <a:r>
              <a:rPr lang="en-US" dirty="0"/>
              <a:t>s</a:t>
            </a:r>
            <a:r>
              <a:rPr lang="en-US" dirty="0" smtClean="0"/>
              <a:t>uch that the two hits occurred in the following sections of the ST:</a:t>
            </a:r>
          </a:p>
          <a:p>
            <a:pPr lvl="1"/>
            <a:r>
              <a:rPr lang="en-US" dirty="0" smtClean="0"/>
              <a:t>Straight section</a:t>
            </a:r>
          </a:p>
          <a:p>
            <a:pPr lvl="1"/>
            <a:r>
              <a:rPr lang="en-US" dirty="0" smtClean="0"/>
              <a:t>Bend section</a:t>
            </a:r>
          </a:p>
          <a:p>
            <a:pPr lvl="1"/>
            <a:r>
              <a:rPr lang="en-US" dirty="0" smtClean="0"/>
              <a:t>Nose section</a:t>
            </a:r>
          </a:p>
          <a:p>
            <a:pPr lvl="1"/>
            <a:r>
              <a:rPr lang="en-US" dirty="0" smtClean="0"/>
              <a:t>Bend &amp; Nose section</a:t>
            </a:r>
          </a:p>
          <a:p>
            <a:pPr lvl="1"/>
            <a:r>
              <a:rPr lang="en-US" dirty="0" smtClean="0"/>
              <a:t>Straight, Bend, &amp; Nose section</a:t>
            </a:r>
          </a:p>
        </p:txBody>
      </p:sp>
    </p:spTree>
    <p:extLst>
      <p:ext uri="{BB962C8B-B14F-4D97-AF65-F5344CB8AC3E}">
        <p14:creationId xmlns:p14="http://schemas.microsoft.com/office/powerpoint/2010/main" val="24543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Propagation Time Corrections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same data used for the TW corrections were used for the propagation time correction studies</a:t>
            </a:r>
          </a:p>
          <a:p>
            <a:r>
              <a:rPr lang="en-US" dirty="0" smtClean="0"/>
              <a:t>Only FCAL/BCAL trigger runs using the new TW corrections are illustrated here</a:t>
            </a:r>
          </a:p>
          <a:p>
            <a:r>
              <a:rPr lang="en-US" dirty="0" smtClean="0"/>
              <a:t>The time difference of the two hits are plotted against the difference of the hits location along the path of the scintillators</a:t>
            </a:r>
          </a:p>
        </p:txBody>
      </p:sp>
    </p:spTree>
    <p:extLst>
      <p:ext uri="{BB962C8B-B14F-4D97-AF65-F5344CB8AC3E}">
        <p14:creationId xmlns:p14="http://schemas.microsoft.com/office/powerpoint/2010/main" val="15668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Propagation Time Corrections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</a:t>
                </a:r>
                <a:r>
                  <a:rPr lang="el-GR" dirty="0" smtClean="0"/>
                  <a:t>δ</a:t>
                </a:r>
                <a:r>
                  <a:rPr lang="en-US" dirty="0" smtClean="0"/>
                  <a:t>t vs </a:t>
                </a:r>
                <a:r>
                  <a:rPr lang="el-GR" dirty="0" smtClean="0"/>
                  <a:t>δ</a:t>
                </a:r>
                <a:r>
                  <a:rPr lang="en-US" dirty="0" smtClean="0"/>
                  <a:t>z data were then fit with a polynomial of order 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𝑒𝑓𝑓</m:t>
                        </m:r>
                      </m:sub>
                    </m:sSub>
                  </m:oMath>
                </a14:m>
                <a:r>
                  <a:rPr lang="en-US" dirty="0" smtClean="0"/>
                  <a:t> is determined </a:t>
                </a:r>
              </a:p>
              <a:p>
                <a:r>
                  <a:rPr lang="en-US" dirty="0" smtClean="0"/>
                  <a:t>The correction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𝑐𝑜𝑟𝑟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h𝑖𝑡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h𝑖𝑡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𝑒𝑓𝑓</m:t>
                        </m:r>
                      </m:sub>
                    </m:sSub>
                  </m:oMath>
                </a14:m>
                <a:r>
                  <a:rPr lang="en-US" dirty="0" smtClean="0"/>
                  <a:t> is then applied to the data </a:t>
                </a:r>
              </a:p>
              <a:p>
                <a:r>
                  <a:rPr lang="en-US" dirty="0" smtClean="0"/>
                  <a:t>TW corrected and propagation time corrected time resolutions are obtained for selected regions of the Start Counter</a:t>
                </a:r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97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71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l-GR" dirty="0"/>
              <a:t>δ</a:t>
            </a:r>
            <a:r>
              <a:rPr lang="en-US" dirty="0"/>
              <a:t>t vs </a:t>
            </a:r>
            <a:r>
              <a:rPr lang="el-GR" dirty="0"/>
              <a:t>δ</a:t>
            </a:r>
            <a:r>
              <a:rPr lang="en-US" dirty="0" smtClean="0"/>
              <a:t>z (</a:t>
            </a:r>
            <a:r>
              <a:rPr lang="en-US" dirty="0"/>
              <a:t>Uncorrected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42341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4996109"/>
            <a:ext cx="9144000" cy="1785691"/>
          </a:xfrm>
        </p:spPr>
        <p:txBody>
          <a:bodyPr>
            <a:normAutofit/>
          </a:bodyPr>
          <a:lstStyle/>
          <a:p>
            <a:r>
              <a:rPr lang="en-US" dirty="0" smtClean="0"/>
              <a:t>Some of the data is contradictory to bench mark measurements made at FIU</a:t>
            </a:r>
          </a:p>
          <a:p>
            <a:r>
              <a:rPr lang="en-US" dirty="0" smtClean="0"/>
              <a:t>This could simply be a lack of statistics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l-GR" dirty="0"/>
              <a:t>δ</a:t>
            </a:r>
            <a:r>
              <a:rPr lang="en-US" dirty="0"/>
              <a:t>t vs </a:t>
            </a:r>
            <a:r>
              <a:rPr lang="el-GR" dirty="0"/>
              <a:t>δ</a:t>
            </a:r>
            <a:r>
              <a:rPr lang="en-US" dirty="0" smtClean="0"/>
              <a:t>z (</a:t>
            </a:r>
            <a:r>
              <a:rPr lang="en-US" dirty="0"/>
              <a:t>Corrected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4996109"/>
            <a:ext cx="9144000" cy="1785691"/>
          </a:xfrm>
        </p:spPr>
        <p:txBody>
          <a:bodyPr>
            <a:normAutofit/>
          </a:bodyPr>
          <a:lstStyle/>
          <a:p>
            <a:r>
              <a:rPr lang="en-US" dirty="0" smtClean="0"/>
              <a:t>After the correction, the effective velocity of light in all regions of the ST become essentially infinite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423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Resolutions for Runs (2397 – 2420)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4996109"/>
            <a:ext cx="9144000" cy="186189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aforementioned propagation </a:t>
            </a:r>
            <a:r>
              <a:rPr lang="en-US" dirty="0"/>
              <a:t>t</a:t>
            </a:r>
            <a:r>
              <a:rPr lang="en-US" dirty="0" smtClean="0"/>
              <a:t>ime corrections </a:t>
            </a:r>
            <a:r>
              <a:rPr lang="en-US" dirty="0" smtClean="0"/>
              <a:t>substantially </a:t>
            </a:r>
            <a:r>
              <a:rPr lang="en-US" dirty="0" smtClean="0"/>
              <a:t>improve the time resolution measurements</a:t>
            </a:r>
          </a:p>
          <a:p>
            <a:pPr lvl="1"/>
            <a:r>
              <a:rPr lang="en-US" dirty="0" smtClean="0"/>
              <a:t>The updated TW corrections provided for better time resolutions (≈ 40 </a:t>
            </a:r>
            <a:r>
              <a:rPr lang="en-US" dirty="0" err="1" smtClean="0"/>
              <a:t>ps</a:t>
            </a:r>
            <a:r>
              <a:rPr lang="en-US" dirty="0" smtClean="0"/>
              <a:t> )</a:t>
            </a:r>
          </a:p>
          <a:p>
            <a:r>
              <a:rPr lang="en-US" dirty="0"/>
              <a:t>These preliminary measurements indicate an average time resolution of the entire ST to be approximately 500 </a:t>
            </a:r>
            <a:r>
              <a:rPr lang="en-US" dirty="0" err="1" smtClean="0"/>
              <a:t>ps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425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0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Further TW correction studies are needed</a:t>
            </a:r>
          </a:p>
          <a:p>
            <a:pPr lvl="1"/>
            <a:r>
              <a:rPr lang="en-US" dirty="0"/>
              <a:t>Various functional forms need to be </a:t>
            </a:r>
            <a:r>
              <a:rPr lang="en-US" dirty="0" smtClean="0"/>
              <a:t>investigated</a:t>
            </a:r>
          </a:p>
          <a:p>
            <a:pPr lvl="1"/>
            <a:r>
              <a:rPr lang="en-US" dirty="0" smtClean="0"/>
              <a:t>Develop algorithm to locate mean of Landau peak in pedestal corrected pulse integral spectrum</a:t>
            </a:r>
          </a:p>
          <a:p>
            <a:r>
              <a:rPr lang="en-US" dirty="0" smtClean="0"/>
              <a:t>Fall back on </a:t>
            </a:r>
            <a:r>
              <a:rPr lang="en-US" dirty="0" smtClean="0"/>
              <a:t>benchmark </a:t>
            </a:r>
            <a:r>
              <a:rPr lang="en-US" dirty="0" smtClean="0"/>
              <a:t>measurements made at FIU regarding </a:t>
            </a:r>
            <a:r>
              <a:rPr lang="en-US" dirty="0"/>
              <a:t>propagation time </a:t>
            </a:r>
            <a:r>
              <a:rPr lang="en-US" dirty="0" smtClean="0"/>
              <a:t>and implement these into the PID library until we have more statistics from the upcoming Spring run</a:t>
            </a:r>
          </a:p>
          <a:p>
            <a:pPr lvl="1"/>
            <a:r>
              <a:rPr lang="en-US" dirty="0" smtClean="0"/>
              <a:t>A different algorithm is needed for the two </a:t>
            </a:r>
            <a:r>
              <a:rPr lang="en-US" dirty="0" smtClean="0"/>
              <a:t>cases (beam data vs. benchmark data)</a:t>
            </a:r>
            <a:endParaRPr lang="en-US" dirty="0" smtClean="0"/>
          </a:p>
          <a:p>
            <a:r>
              <a:rPr lang="en-US" dirty="0" smtClean="0"/>
              <a:t>Develop algorithm to measure propagation time corrections on a paddle by paddle basis</a:t>
            </a:r>
          </a:p>
          <a:p>
            <a:r>
              <a:rPr lang="en-US" dirty="0" smtClean="0"/>
              <a:t>Develop algorithm to select events in 5 cm regions of the paddles so that we may investigate time resolution vs. distance plots so that we may compare beam data to FIU </a:t>
            </a:r>
            <a:r>
              <a:rPr lang="en-US" dirty="0" smtClean="0"/>
              <a:t>benchmark </a:t>
            </a:r>
            <a:r>
              <a:rPr lang="en-US" dirty="0" smtClean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20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Runs Used for the following Calibrations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FCAL Trigger</a:t>
            </a:r>
          </a:p>
          <a:p>
            <a:pPr lvl="1"/>
            <a:r>
              <a:rPr lang="en-US" dirty="0" smtClean="0"/>
              <a:t>Runs (1505 – 1525): ≈ 12 M events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50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/>
              <a:t>, 10 GeV, 1200 A, 10 mm CH2, 5.0 mm hole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PC = Retracted</a:t>
            </a:r>
            <a:r>
              <a:rPr lang="en-US" dirty="0" smtClean="0"/>
              <a:t>, Radiator: 2 x 10-5 RL</a:t>
            </a:r>
          </a:p>
          <a:p>
            <a:r>
              <a:rPr lang="en-US" dirty="0" smtClean="0"/>
              <a:t>FCAL/BCAL Trigger</a:t>
            </a:r>
          </a:p>
          <a:p>
            <a:pPr lvl="1"/>
            <a:r>
              <a:rPr lang="en-US" dirty="0" smtClean="0"/>
              <a:t>Runs (2397 – 2420): ≈ 125 M events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100 </a:t>
            </a:r>
            <a:r>
              <a:rPr lang="en-US" dirty="0" err="1" smtClean="0">
                <a:solidFill>
                  <a:srgbClr val="FF0000"/>
                </a:solidFill>
              </a:rPr>
              <a:t>nA</a:t>
            </a:r>
            <a:r>
              <a:rPr lang="en-US" dirty="0" smtClean="0"/>
              <a:t>, 10 GeV, 1200 A, 10 mm CH2, 5.0 mm hole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PC = 5 x 10-3 RL</a:t>
            </a:r>
            <a:r>
              <a:rPr lang="en-US" dirty="0" smtClean="0"/>
              <a:t>, Radiator: 2 x 10-5 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Walk Calibrations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Functional Form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𝑐𝑜𝑟𝑟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h𝑖𝑡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 </a:t>
                </a:r>
                <a:r>
                  <a:rPr lang="en-US" dirty="0" smtClean="0">
                    <a:latin typeface="Calibri"/>
                  </a:rPr>
                  <a:t>≡ Pedestal Corrected Pulse Integral</a:t>
                </a:r>
              </a:p>
              <a:p>
                <a:pPr lvl="1"/>
                <a:r>
                  <a:rPr lang="en-US" dirty="0" smtClean="0">
                    <a:latin typeface="Calibri"/>
                  </a:rPr>
                  <a:t>A</a:t>
                </a:r>
                <a:r>
                  <a:rPr lang="en-US" baseline="-25000" dirty="0" smtClean="0">
                    <a:latin typeface="Calibri"/>
                  </a:rPr>
                  <a:t>0</a:t>
                </a:r>
                <a:r>
                  <a:rPr lang="en-US" dirty="0" smtClean="0">
                    <a:latin typeface="Calibri"/>
                  </a:rPr>
                  <a:t> ≡ Mean of minimum ionizing Landau Peak</a:t>
                </a:r>
              </a:p>
              <a:p>
                <a:r>
                  <a:rPr lang="en-US" dirty="0" smtClean="0"/>
                  <a:t>For now, A</a:t>
                </a:r>
                <a:r>
                  <a:rPr lang="en-US" baseline="-25000" dirty="0" smtClean="0"/>
                  <a:t>0 </a:t>
                </a:r>
                <a:r>
                  <a:rPr lang="en-US" dirty="0" smtClean="0"/>
                  <a:t>is hard coded to be 3000</a:t>
                </a:r>
              </a:p>
              <a:p>
                <a:pPr lvl="1"/>
                <a:r>
                  <a:rPr lang="en-US" dirty="0" smtClean="0"/>
                  <a:t>Nothing is gained by allowing this value to be a parameter</a:t>
                </a:r>
              </a:p>
              <a:p>
                <a:r>
                  <a:rPr lang="en-US" dirty="0" smtClean="0"/>
                  <a:t>Future calibrations could implement a fitting procedure which would accurately feed </a:t>
                </a:r>
                <a:r>
                  <a:rPr lang="en-US" dirty="0"/>
                  <a:t>A</a:t>
                </a:r>
                <a:r>
                  <a:rPr lang="en-US" baseline="-25000" dirty="0"/>
                  <a:t>0</a:t>
                </a:r>
                <a:r>
                  <a:rPr lang="en-US" dirty="0" smtClean="0"/>
                  <a:t> into the time walk fits on a channel by channel basis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b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34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1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Pedestal Corrected Pulse Integral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53" y="3744293"/>
            <a:ext cx="7010400" cy="31118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85800"/>
            <a:ext cx="6543907" cy="292767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429000" y="968538"/>
            <a:ext cx="0" cy="2362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429000" y="1981200"/>
            <a:ext cx="3657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51194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Overflow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46514" y="5115551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Dynamic Range of </a:t>
            </a:r>
            <a:r>
              <a:rPr lang="en-US" dirty="0" err="1" smtClean="0">
                <a:solidFill>
                  <a:srgbClr val="FF0000"/>
                </a:solidFill>
              </a:rPr>
              <a:t>fADC</a:t>
            </a:r>
            <a:r>
              <a:rPr lang="en-US" dirty="0" smtClean="0">
                <a:solidFill>
                  <a:srgbClr val="FF0000"/>
                </a:solidFill>
              </a:rPr>
              <a:t>: 0 – 30,000 channels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Landau Peak Mean &amp; Hit Times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179276" cy="3200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53" y="3962400"/>
            <a:ext cx="6131569" cy="27432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048000" y="2286000"/>
            <a:ext cx="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85900" y="1764659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Landau Peak (</a:t>
            </a:r>
            <a:r>
              <a:rPr lang="el-GR" dirty="0" smtClean="0">
                <a:solidFill>
                  <a:srgbClr val="FF0000"/>
                </a:solidFill>
              </a:rPr>
              <a:t>μ</a:t>
            </a:r>
            <a:r>
              <a:rPr lang="en-US" dirty="0" smtClean="0">
                <a:solidFill>
                  <a:srgbClr val="FF0000"/>
                </a:solidFill>
              </a:rPr>
              <a:t> ≈ 3000 </a:t>
            </a:r>
            <a:r>
              <a:rPr lang="en-US" dirty="0" err="1" smtClean="0">
                <a:solidFill>
                  <a:srgbClr val="FF0000"/>
                </a:solidFill>
              </a:rPr>
              <a:t>chan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4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6556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Time Walk </a:t>
            </a:r>
            <a:r>
              <a:rPr lang="en-US" sz="3600" dirty="0"/>
              <a:t>Corrections (Before &amp; After)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543" y="3812746"/>
            <a:ext cx="6781800" cy="30234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543" y="685800"/>
            <a:ext cx="6781800" cy="319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5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6556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Time Walk Corrections (Before &amp; After)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9" y="633794"/>
            <a:ext cx="7021711" cy="3067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9" y="3733800"/>
            <a:ext cx="7010542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173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1771"/>
            <a:ext cx="8991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Walk Corrections (Before &amp; After)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860" y="596365"/>
            <a:ext cx="6553200" cy="29046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3733799"/>
            <a:ext cx="6974521" cy="31133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4998068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solidFill>
                  <a:srgbClr val="FF0000"/>
                </a:solidFill>
              </a:rPr>
              <a:t>σ</a:t>
            </a:r>
            <a:r>
              <a:rPr lang="en-US" sz="3200" dirty="0" smtClean="0">
                <a:solidFill>
                  <a:srgbClr val="FF0000"/>
                </a:solidFill>
              </a:rPr>
              <a:t> ≈ </a:t>
            </a:r>
            <a:r>
              <a:rPr lang="en-US" sz="3200" dirty="0" smtClean="0">
                <a:solidFill>
                  <a:srgbClr val="FF0000"/>
                </a:solidFill>
              </a:rPr>
              <a:t>400 </a:t>
            </a:r>
            <a:r>
              <a:rPr lang="en-US" sz="3200" dirty="0" err="1" smtClean="0">
                <a:solidFill>
                  <a:srgbClr val="FF0000"/>
                </a:solidFill>
              </a:rPr>
              <a:t>ps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1756322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solidFill>
                  <a:srgbClr val="FF0000"/>
                </a:solidFill>
              </a:rPr>
              <a:t>σ</a:t>
            </a:r>
            <a:r>
              <a:rPr lang="en-US" sz="3200" dirty="0" smtClean="0">
                <a:solidFill>
                  <a:srgbClr val="FF0000"/>
                </a:solidFill>
              </a:rPr>
              <a:t> ≈ </a:t>
            </a:r>
            <a:r>
              <a:rPr lang="en-US" sz="3200" dirty="0" smtClean="0">
                <a:solidFill>
                  <a:srgbClr val="FF0000"/>
                </a:solidFill>
              </a:rPr>
              <a:t>575 </a:t>
            </a:r>
            <a:r>
              <a:rPr lang="en-US" sz="3200" dirty="0" err="1" smtClean="0">
                <a:solidFill>
                  <a:srgbClr val="FF0000"/>
                </a:solidFill>
              </a:rPr>
              <a:t>ps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51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86"/>
            <a:ext cx="9144000" cy="731838"/>
          </a:xfrm>
        </p:spPr>
        <p:txBody>
          <a:bodyPr>
            <a:noAutofit/>
          </a:bodyPr>
          <a:lstStyle/>
          <a:p>
            <a:r>
              <a:rPr lang="en-US" sz="4000" dirty="0" smtClean="0"/>
              <a:t>Time Walk Corrections (Before &amp; After)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5580"/>
            <a:ext cx="9144000" cy="434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8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692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 Calibration Update</vt:lpstr>
      <vt:lpstr>Runs Used for the following Calibrations</vt:lpstr>
      <vt:lpstr>Time Walk Calibrations</vt:lpstr>
      <vt:lpstr>Pedestal Corrected Pulse Integral</vt:lpstr>
      <vt:lpstr>Landau Peak Mean &amp; Hit Times</vt:lpstr>
      <vt:lpstr>Time Walk Corrections (Before &amp; After)</vt:lpstr>
      <vt:lpstr>Time Walk Corrections (Before &amp; After)</vt:lpstr>
      <vt:lpstr>Time Walk Corrections (Before &amp; After)</vt:lpstr>
      <vt:lpstr>Time Walk Corrections (Before &amp; After)</vt:lpstr>
      <vt:lpstr>Time Walk Corrections (CCDB)</vt:lpstr>
      <vt:lpstr>Propagation Time Correction Event Selection</vt:lpstr>
      <vt:lpstr>Propagation Time Corrections (cont.)</vt:lpstr>
      <vt:lpstr>Propagation Time Corrections (cont.)</vt:lpstr>
      <vt:lpstr>δt vs δz (Uncorrected)</vt:lpstr>
      <vt:lpstr>δt vs δz (Corrected)</vt:lpstr>
      <vt:lpstr>Time Resolutions for Runs (2397 – 2420)</vt:lpstr>
      <vt:lpstr>Future Plans</vt:lpstr>
    </vt:vector>
  </TitlesOfParts>
  <Company>FIU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Calibration Update</dc:title>
  <dc:creator>Pooser</dc:creator>
  <cp:lastModifiedBy>Pooser</cp:lastModifiedBy>
  <cp:revision>23</cp:revision>
  <dcterms:created xsi:type="dcterms:W3CDTF">2015-03-18T13:36:20Z</dcterms:created>
  <dcterms:modified xsi:type="dcterms:W3CDTF">2015-03-19T14:25:32Z</dcterms:modified>
</cp:coreProperties>
</file>