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9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3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8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9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4056-D94E-4A83-B588-AEDB8DE12188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CADF4-44DA-442A-BF64-E3C731193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3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Paddle Measurements w/ Foil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972744" cy="29912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8962" y="4667668"/>
            <a:ext cx="83902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aimed to continuously measure any variations of design specifications along the straight section of a machined scintillator (paddle 3 was used)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Also aimed to measure the quantity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top</a:t>
            </a:r>
            <a:r>
              <a:rPr lang="en-US" sz="2000" dirty="0"/>
              <a:t> </a:t>
            </a:r>
            <a:r>
              <a:rPr lang="en-US" sz="2000" dirty="0" smtClean="0"/>
              <a:t>at various locations along the straight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Aluminum foil is 16.5 </a:t>
            </a:r>
            <a:r>
              <a:rPr lang="el-GR" sz="2000" dirty="0" smtClean="0"/>
              <a:t>μ</a:t>
            </a:r>
            <a:r>
              <a:rPr lang="en-US" sz="2000" dirty="0" smtClean="0"/>
              <a:t>m thick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Paddle wrapped in AL should have </a:t>
            </a:r>
            <a:r>
              <a:rPr lang="en-US" sz="2000" dirty="0" err="1" smtClean="0"/>
              <a:t>d</a:t>
            </a:r>
            <a:r>
              <a:rPr lang="en-US" sz="2000" baseline="-25000" dirty="0" err="1" smtClean="0"/>
              <a:t>top</a:t>
            </a:r>
            <a:r>
              <a:rPr lang="en-US" sz="2000" dirty="0" smtClean="0"/>
              <a:t> = 16.953 </a:t>
            </a:r>
            <a:r>
              <a:rPr lang="el-GR" sz="2000" dirty="0" smtClean="0"/>
              <a:t>μ</a:t>
            </a:r>
            <a:r>
              <a:rPr lang="en-US" sz="2000" dirty="0" smtClean="0"/>
              <a:t>m (0.6674”)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2971800"/>
            <a:ext cx="1447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886200" y="2857500"/>
            <a:ext cx="0" cy="228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23984" y="2848232"/>
            <a:ext cx="0" cy="228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886200" y="2971800"/>
            <a:ext cx="22098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20714" y="3172034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54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top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3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42" y="152400"/>
            <a:ext cx="8229600" cy="884238"/>
          </a:xfrm>
        </p:spPr>
        <p:txBody>
          <a:bodyPr/>
          <a:lstStyle/>
          <a:p>
            <a:r>
              <a:rPr lang="en-US" dirty="0" smtClean="0"/>
              <a:t>Continuous Measurements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36186" y="1883870"/>
            <a:ext cx="5127890" cy="3845918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3429000" y="4495800"/>
            <a:ext cx="2362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47900" y="3124200"/>
            <a:ext cx="34671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590800" y="3810000"/>
            <a:ext cx="3200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43832" y="2801034"/>
            <a:ext cx="328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Micrometer (hemispherical probe tip)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13854" y="3625334"/>
            <a:ext cx="211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Guide Rail &amp; Clamp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28270" y="4311134"/>
            <a:ext cx="2629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Unwrapped Scintillator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7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Measurements (cont.)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33375" y="2238375"/>
            <a:ext cx="5105400" cy="3829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5800" y="1600199"/>
            <a:ext cx="441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Results were unreliable!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the micrometer probe traverses down the edge of the scintillator the deviations are huge ( 0.0400”)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misalignment between the guide rail and the micrometer also results in large deviations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consistent and reliable measurements were desired using this method, custom tools would need to be developed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Another solution exists!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3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Discrete Measurements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66700" y="1790700"/>
            <a:ext cx="3962400" cy="2971800"/>
          </a:xfrm>
        </p:spPr>
      </p:pic>
      <p:sp>
        <p:nvSpPr>
          <p:cNvPr id="7" name="TextBox 6"/>
          <p:cNvSpPr txBox="1"/>
          <p:nvPr/>
        </p:nvSpPr>
        <p:spPr>
          <a:xfrm>
            <a:off x="76200" y="53340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Scintillator was wrapped in Aluminum foil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Template was used to increase the reproducibility of the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measurements were made along the straight section (39.465 mm apart)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Utilized a 0.0001” resolution micrometer with flat probes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Measured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top</a:t>
            </a:r>
            <a:r>
              <a:rPr lang="en-US" dirty="0" smtClean="0"/>
              <a:t> at each of the 8 locations (measurements made 3 times)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88305" y="1745071"/>
            <a:ext cx="4003765" cy="300282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1828800" y="2819400"/>
            <a:ext cx="1905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676400" y="1946101"/>
            <a:ext cx="2057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486400" y="3246484"/>
            <a:ext cx="1219200" cy="13255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486400" y="3124200"/>
            <a:ext cx="22860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705100" y="3581400"/>
            <a:ext cx="10287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33799" y="1761435"/>
            <a:ext cx="22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Wrapped Scintillator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62632" y="2634734"/>
            <a:ext cx="22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33798" y="3396734"/>
            <a:ext cx="22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Stand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627470" y="4595343"/>
            <a:ext cx="139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0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Discrete Measurements (cont.)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87446"/>
            <a:ext cx="4267200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08157" y="972319"/>
            <a:ext cx="44957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On average: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top</a:t>
            </a:r>
            <a:r>
              <a:rPr lang="en-US" sz="2800" baseline="30000" dirty="0"/>
              <a:t> </a:t>
            </a:r>
            <a:r>
              <a:rPr lang="en-US" sz="2800" dirty="0" smtClean="0"/>
              <a:t>= 19.9151 mm ≈ 19.2 mm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≈ 38 </a:t>
            </a:r>
            <a:r>
              <a:rPr lang="el-GR" sz="2800" dirty="0" smtClean="0"/>
              <a:t>μ</a:t>
            </a:r>
            <a:r>
              <a:rPr lang="en-US" sz="2800" dirty="0" smtClean="0"/>
              <a:t>m under spec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all instances the wrapped scintillator measured under spec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At worst the paddle was </a:t>
            </a:r>
            <a:r>
              <a:rPr lang="en-US" sz="2800" dirty="0" smtClean="0">
                <a:solidFill>
                  <a:srgbClr val="FF0000"/>
                </a:solidFill>
              </a:rPr>
              <a:t>≈ 62 </a:t>
            </a:r>
            <a:r>
              <a:rPr lang="el-GR" sz="2800" dirty="0" smtClean="0">
                <a:solidFill>
                  <a:srgbClr val="FF0000"/>
                </a:solidFill>
              </a:rPr>
              <a:t>μ</a:t>
            </a:r>
            <a:r>
              <a:rPr lang="en-US" sz="2800" dirty="0" smtClean="0">
                <a:solidFill>
                  <a:srgbClr val="FF0000"/>
                </a:solidFill>
              </a:rPr>
              <a:t>m under spec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</a:rPr>
              <a:t>At best the paddle was </a:t>
            </a:r>
            <a:r>
              <a:rPr lang="en-US" sz="2800" dirty="0" smtClean="0">
                <a:solidFill>
                  <a:srgbClr val="00B050"/>
                </a:solidFill>
              </a:rPr>
              <a:t>≈ 13.7 </a:t>
            </a:r>
            <a:r>
              <a:rPr lang="el-GR" sz="2800" dirty="0" smtClean="0">
                <a:solidFill>
                  <a:srgbClr val="00B050"/>
                </a:solidFill>
              </a:rPr>
              <a:t>μ</a:t>
            </a:r>
            <a:r>
              <a:rPr lang="en-US" sz="2800" dirty="0" smtClean="0">
                <a:solidFill>
                  <a:srgbClr val="00B050"/>
                </a:solidFill>
              </a:rPr>
              <a:t>m under spec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552" y="1062335"/>
            <a:ext cx="38348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Nominal Specs: </a:t>
            </a:r>
          </a:p>
          <a:p>
            <a:r>
              <a:rPr lang="en-US" dirty="0" smtClean="0"/>
              <a:t>Unwrapped: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top</a:t>
            </a:r>
            <a:r>
              <a:rPr lang="en-US" dirty="0" smtClean="0"/>
              <a:t> = 16.92 </a:t>
            </a:r>
            <a:r>
              <a:rPr lang="en-US" dirty="0"/>
              <a:t>m</a:t>
            </a:r>
            <a:r>
              <a:rPr lang="en-US" dirty="0" smtClean="0"/>
              <a:t>m (0.6661”)</a:t>
            </a:r>
          </a:p>
          <a:p>
            <a:r>
              <a:rPr lang="en-US" dirty="0" smtClean="0"/>
              <a:t>Wrapped: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top</a:t>
            </a:r>
            <a:r>
              <a:rPr lang="en-US" dirty="0" smtClean="0"/>
              <a:t> = 16.953 </a:t>
            </a:r>
            <a:r>
              <a:rPr lang="en-US" dirty="0"/>
              <a:t>m</a:t>
            </a:r>
            <a:r>
              <a:rPr lang="en-US" dirty="0" smtClean="0"/>
              <a:t>m (0.6674”)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6657" y="5827065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maximal difference between any two measurements was </a:t>
            </a:r>
            <a:r>
              <a:rPr lang="en-US" sz="2000" dirty="0" smtClean="0"/>
              <a:t>≈ 48.3 </a:t>
            </a:r>
            <a:r>
              <a:rPr lang="el-GR" sz="2000" dirty="0" smtClean="0"/>
              <a:t>μ</a:t>
            </a:r>
            <a:r>
              <a:rPr lang="en-US" sz="2000" dirty="0" smtClean="0"/>
              <a:t>m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needed: The other paddles can be measured in this manner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93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Paddle Measurements w/ Foil</vt:lpstr>
      <vt:lpstr>Continuous Measurements</vt:lpstr>
      <vt:lpstr>Continuous Measurements (cont.)</vt:lpstr>
      <vt:lpstr>Discrete Measurements</vt:lpstr>
      <vt:lpstr>Discrete Measurements (cont.)</vt:lpstr>
    </vt:vector>
  </TitlesOfParts>
  <Company>FIU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Pooser</dc:creator>
  <cp:lastModifiedBy>Pooser</cp:lastModifiedBy>
  <cp:revision>9</cp:revision>
  <dcterms:created xsi:type="dcterms:W3CDTF">2014-03-20T12:07:35Z</dcterms:created>
  <dcterms:modified xsi:type="dcterms:W3CDTF">2014-03-20T13:36:40Z</dcterms:modified>
</cp:coreProperties>
</file>