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sldIdLst>
    <p:sldId id="285" r:id="rId2"/>
    <p:sldId id="322" r:id="rId3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669900"/>
    <a:srgbClr val="009900"/>
    <a:srgbClr val="278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5059" autoAdjust="0"/>
  </p:normalViewPr>
  <p:slideViewPr>
    <p:cSldViewPr>
      <p:cViewPr>
        <p:scale>
          <a:sx n="90" d="100"/>
          <a:sy n="90" d="100"/>
        </p:scale>
        <p:origin x="-778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Sheet5!$C$3</c:f>
              <c:strCache>
                <c:ptCount val="1"/>
                <c:pt idx="0">
                  <c:v>Q113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Sheet5!$A$4:$A$8</c:f>
              <c:strCache>
                <c:ptCount val="5"/>
                <c:pt idx="0">
                  <c:v>PPE</c:v>
                </c:pt>
                <c:pt idx="1">
                  <c:v>Procedure</c:v>
                </c:pt>
                <c:pt idx="2">
                  <c:v>Electrical Safety</c:v>
                </c:pt>
                <c:pt idx="3">
                  <c:v>Equipment Use</c:v>
                </c:pt>
                <c:pt idx="4">
                  <c:v>Walking/Working Surfaces</c:v>
                </c:pt>
              </c:strCache>
            </c:strRef>
          </c:cat>
          <c:val>
            <c:numRef>
              <c:f>Sheet5!$C$4:$C$8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Sheet5!$D$3</c:f>
              <c:strCache>
                <c:ptCount val="1"/>
                <c:pt idx="0">
                  <c:v>Q213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Sheet5!$A$4:$A$8</c:f>
              <c:strCache>
                <c:ptCount val="5"/>
                <c:pt idx="0">
                  <c:v>PPE</c:v>
                </c:pt>
                <c:pt idx="1">
                  <c:v>Procedure</c:v>
                </c:pt>
                <c:pt idx="2">
                  <c:v>Electrical Safety</c:v>
                </c:pt>
                <c:pt idx="3">
                  <c:v>Equipment Use</c:v>
                </c:pt>
                <c:pt idx="4">
                  <c:v>Walking/Working Surfaces</c:v>
                </c:pt>
              </c:strCache>
            </c:strRef>
          </c:cat>
          <c:val>
            <c:numRef>
              <c:f>Sheet5!$D$4:$D$8</c:f>
              <c:numCache>
                <c:formatCode>General</c:formatCode>
                <c:ptCount val="5"/>
                <c:pt idx="0">
                  <c:v>14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Sheet5!$E$3</c:f>
              <c:strCache>
                <c:ptCount val="1"/>
                <c:pt idx="0">
                  <c:v>Q313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Sheet5!$A$4:$A$8</c:f>
              <c:strCache>
                <c:ptCount val="5"/>
                <c:pt idx="0">
                  <c:v>PPE</c:v>
                </c:pt>
                <c:pt idx="1">
                  <c:v>Procedure</c:v>
                </c:pt>
                <c:pt idx="2">
                  <c:v>Electrical Safety</c:v>
                </c:pt>
                <c:pt idx="3">
                  <c:v>Equipment Use</c:v>
                </c:pt>
                <c:pt idx="4">
                  <c:v>Walking/Working Surfaces</c:v>
                </c:pt>
              </c:strCache>
            </c:strRef>
          </c:cat>
          <c:val>
            <c:numRef>
              <c:f>Sheet5!$E$4:$E$8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Sheet5!$F$3</c:f>
              <c:strCache>
                <c:ptCount val="1"/>
                <c:pt idx="0">
                  <c:v>Q413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Sheet5!$A$4:$A$8</c:f>
              <c:strCache>
                <c:ptCount val="5"/>
                <c:pt idx="0">
                  <c:v>PPE</c:v>
                </c:pt>
                <c:pt idx="1">
                  <c:v>Procedure</c:v>
                </c:pt>
                <c:pt idx="2">
                  <c:v>Electrical Safety</c:v>
                </c:pt>
                <c:pt idx="3">
                  <c:v>Equipment Use</c:v>
                </c:pt>
                <c:pt idx="4">
                  <c:v>Walking/Working Surfaces</c:v>
                </c:pt>
              </c:strCache>
            </c:strRef>
          </c:cat>
          <c:val>
            <c:numRef>
              <c:f>Sheet5!$F$4:$F$8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400832"/>
        <c:axId val="91402624"/>
      </c:barChart>
      <c:catAx>
        <c:axId val="9140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1402624"/>
        <c:crosses val="autoZero"/>
        <c:auto val="1"/>
        <c:lblAlgn val="ctr"/>
        <c:lblOffset val="100"/>
        <c:noMultiLvlLbl val="0"/>
      </c:catAx>
      <c:valAx>
        <c:axId val="91402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40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11488" cy="460375"/>
          </a:xfrm>
          <a:prstGeom prst="rect">
            <a:avLst/>
          </a:prstGeom>
        </p:spPr>
        <p:txBody>
          <a:bodyPr vert="horz" lIns="92297" tIns="46146" rIns="92297" bIns="46146" rtlCol="0"/>
          <a:lstStyle>
            <a:lvl1pPr algn="l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3829" y="3"/>
            <a:ext cx="3011488" cy="460375"/>
          </a:xfrm>
          <a:prstGeom prst="rect">
            <a:avLst/>
          </a:prstGeom>
        </p:spPr>
        <p:txBody>
          <a:bodyPr vert="horz" lIns="92297" tIns="46146" rIns="92297" bIns="46146" rtlCol="0"/>
          <a:lstStyle>
            <a:lvl1pPr algn="r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fld id="{E3146DDF-44E5-4679-9889-06E3A6FA9169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6" rIns="92297" bIns="4614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79917"/>
            <a:ext cx="5556250" cy="4148137"/>
          </a:xfrm>
          <a:prstGeom prst="rect">
            <a:avLst/>
          </a:prstGeom>
        </p:spPr>
        <p:txBody>
          <a:bodyPr vert="horz" lIns="92297" tIns="46146" rIns="92297" bIns="461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58241"/>
            <a:ext cx="3011488" cy="460375"/>
          </a:xfrm>
          <a:prstGeom prst="rect">
            <a:avLst/>
          </a:prstGeom>
        </p:spPr>
        <p:txBody>
          <a:bodyPr vert="horz" lIns="92297" tIns="46146" rIns="92297" bIns="46146" rtlCol="0" anchor="b"/>
          <a:lstStyle>
            <a:lvl1pPr algn="l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3829" y="8758241"/>
            <a:ext cx="3011488" cy="460375"/>
          </a:xfrm>
          <a:prstGeom prst="rect">
            <a:avLst/>
          </a:prstGeom>
        </p:spPr>
        <p:txBody>
          <a:bodyPr vert="horz" lIns="92297" tIns="46146" rIns="92297" bIns="46146" rtlCol="0" anchor="b"/>
          <a:lstStyle>
            <a:lvl1pPr algn="r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fld id="{E17A7804-074D-4B18-8BA9-8E602C24A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05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AD58BD-3C4C-4910-B8D4-CFC6725F4581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9236FA6-BDB3-4943-899D-735C9A81BA06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F6038-1085-4949-AD16-065C7D55F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48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7846242F-C678-493A-9B9B-2DD118AE3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04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4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7620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Analysis of Reported Events Past 12 Months</a:t>
            </a:r>
            <a:endParaRPr lang="en-US" sz="1800" dirty="0" smtClean="0"/>
          </a:p>
        </p:txBody>
      </p:sp>
      <p:sp>
        <p:nvSpPr>
          <p:cNvPr id="1029" name="Slide Number Placeholder 3"/>
          <p:cNvSpPr txBox="1">
            <a:spLocks/>
          </p:cNvSpPr>
          <p:nvPr/>
        </p:nvSpPr>
        <p:spPr bwMode="auto">
          <a:xfrm>
            <a:off x="7010400" y="640080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400" b="1" dirty="0" smtClean="0">
                <a:latin typeface="Calibri" pitchFamily="34" charset="0"/>
              </a:rPr>
              <a:t>3</a:t>
            </a:r>
            <a:endParaRPr lang="en-US" sz="1400" b="1" dirty="0">
              <a:latin typeface="Calibri" pitchFamily="34" charset="0"/>
            </a:endParaRPr>
          </a:p>
        </p:txBody>
      </p:sp>
      <p:graphicFrame>
        <p:nvGraphicFramePr>
          <p:cNvPr id="102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154261"/>
              </p:ext>
            </p:extLst>
          </p:nvPr>
        </p:nvGraphicFramePr>
        <p:xfrm>
          <a:off x="838200" y="839788"/>
          <a:ext cx="73501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Worksheet" r:id="rId5" imgW="7947660" imgH="3459480" progId="Excel.Sheet.8">
                  <p:embed/>
                </p:oleObj>
              </mc:Choice>
              <mc:Fallback>
                <p:oleObj name="Worksheet" r:id="rId5" imgW="7947660" imgH="345948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9788"/>
                        <a:ext cx="7350125" cy="434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181600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700" b="1" dirty="0" smtClean="0">
                <a:latin typeface="Calibri" pitchFamily="34" charset="0"/>
                <a:cs typeface="Arial" pitchFamily="34" charset="0"/>
              </a:rPr>
              <a:t>41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 medical reports since October 1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700" b="1" dirty="0" smtClean="0">
                <a:latin typeface="Calibri" pitchFamily="34" charset="0"/>
                <a:cs typeface="Arial" pitchFamily="34" charset="0"/>
              </a:rPr>
              <a:t>2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DARTS since last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March. 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Both were ergonomic / repetitive work issues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700" b="1" dirty="0" smtClean="0">
                <a:latin typeface="Calibri" pitchFamily="34" charset="0"/>
                <a:cs typeface="Arial" pitchFamily="34" charset="0"/>
              </a:rPr>
              <a:t>7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Notable Events since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March; </a:t>
            </a:r>
            <a:r>
              <a:rPr lang="en-US" sz="1700" dirty="0" smtClean="0">
                <a:latin typeface="Calibri" pitchFamily="34" charset="0"/>
                <a:cs typeface="Arial" pitchFamily="34" charset="0"/>
              </a:rPr>
              <a:t>see next slides for more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>
          <a:xfrm>
            <a:off x="76200" y="0"/>
            <a:ext cx="8839200" cy="7620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Safety Observations – FY 2013 top 5</a:t>
            </a:r>
            <a:endParaRPr lang="en-US" sz="1800" dirty="0" smtClean="0"/>
          </a:p>
        </p:txBody>
      </p:sp>
      <p:sp>
        <p:nvSpPr>
          <p:cNvPr id="4101" name="Slide Number Placeholder 3"/>
          <p:cNvSpPr txBox="1">
            <a:spLocks/>
          </p:cNvSpPr>
          <p:nvPr/>
        </p:nvSpPr>
        <p:spPr bwMode="auto">
          <a:xfrm>
            <a:off x="7010400" y="640080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400" b="1" dirty="0">
                <a:latin typeface="Calibri" pitchFamily="34" charset="0"/>
              </a:rPr>
              <a:t>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737008"/>
              </p:ext>
            </p:extLst>
          </p:nvPr>
        </p:nvGraphicFramePr>
        <p:xfrm>
          <a:off x="152400" y="914400"/>
          <a:ext cx="8763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-9525" y="5174159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buFont typeface="Arial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Significant categories:</a:t>
            </a:r>
          </a:p>
          <a:p>
            <a:pPr marL="815975" lvl="1" indent="-285750" defTabSz="966788" eaLnBrk="0" hangingPunct="0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latin typeface="Calibri" pitchFamily="34" charset="0"/>
              </a:rPr>
              <a:t>PPE continues to lead unsafe observations</a:t>
            </a:r>
          </a:p>
          <a:p>
            <a:pPr marL="1273175" lvl="2" indent="-285750" defTabSz="966788" eaLnBrk="0" hangingPunct="0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latin typeface="Calibri" pitchFamily="34" charset="0"/>
              </a:rPr>
              <a:t>Hard hats, safety glasses, hearing protection, gloves, etc</a:t>
            </a:r>
          </a:p>
          <a:p>
            <a:pPr marL="815975" lvl="1" indent="-285750" defTabSz="966788" eaLnBrk="0" hangingPunct="0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latin typeface="Calibri" pitchFamily="34" charset="0"/>
              </a:rPr>
              <a:t>% All Safes decreased; new trainee groups and more observers / focus on high risk areas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838200"/>
            <a:ext cx="152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% All Safes: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Q412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81%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Q113 – 84%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Q213 – 88%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Q313 – 76%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20404</TotalTime>
  <Words>111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Worksheet</vt:lpstr>
      <vt:lpstr>Analysis of Reported Events Past 12 Months</vt:lpstr>
      <vt:lpstr>Safety Observations – FY 2013 top 5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Stephen Smith</cp:lastModifiedBy>
  <cp:revision>1554</cp:revision>
  <cp:lastPrinted>2013-06-12T14:52:44Z</cp:lastPrinted>
  <dcterms:created xsi:type="dcterms:W3CDTF">2006-10-20T18:40:43Z</dcterms:created>
  <dcterms:modified xsi:type="dcterms:W3CDTF">2013-06-18T12:47:07Z</dcterms:modified>
</cp:coreProperties>
</file>