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0E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W. </a:t>
            </a:r>
            <a:r>
              <a:rPr lang="en-US" dirty="0" err="1" smtClean="0"/>
              <a:t>Gu</a:t>
            </a:r>
            <a:r>
              <a:rPr lang="en-US" dirty="0" smtClean="0"/>
              <a:t>, Data Acquisition, JLAB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6B3E-A920-455F-A9D8-76D050D30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CD69-1626-423F-935C-00F3FCFB99B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78EC-8FAB-428D-B360-F1F1CDEC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941F-4422-4072-9A5B-576F6E09815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E896-1CD4-41EE-930A-44435888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Trigger Supervisor (TS)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J. </a:t>
            </a:r>
            <a:r>
              <a:rPr lang="en-US" sz="2800" smtClean="0"/>
              <a:t>William </a:t>
            </a:r>
            <a:r>
              <a:rPr lang="en-US" sz="2800" dirty="0" err="1" smtClean="0"/>
              <a:t>Gu</a:t>
            </a:r>
            <a:endParaRPr lang="en-US" sz="2800" dirty="0" smtClean="0"/>
          </a:p>
          <a:p>
            <a:r>
              <a:rPr lang="en-US" sz="2400" dirty="0" smtClean="0"/>
              <a:t>Data Acquisition Group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10000"/>
            <a:ext cx="41470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TS position in the system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First prototype 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TS functions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TS test status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TS position in the system</a:t>
            </a:r>
          </a:p>
        </p:txBody>
      </p:sp>
      <p:pic>
        <p:nvPicPr>
          <p:cNvPr id="4" name="Picture 3" descr="BaseSetup.tif"/>
          <p:cNvPicPr>
            <a:picLocks noChangeAspect="1"/>
          </p:cNvPicPr>
          <p:nvPr/>
        </p:nvPicPr>
        <p:blipFill>
          <a:blip r:embed="rId2" cstate="print"/>
          <a:srcRect l="3000" t="6667" r="4000" b="25333"/>
          <a:stretch>
            <a:fillRect/>
          </a:stretch>
        </p:blipFill>
        <p:spPr>
          <a:xfrm>
            <a:off x="762000" y="1295400"/>
            <a:ext cx="6931914" cy="3801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TS</a:t>
            </a:r>
            <a:r>
              <a:rPr lang="en-US" sz="1600" dirty="0" smtClean="0"/>
              <a:t>:     Trigger control (“physical trigger from trigger system” to “physical event to ROC”); </a:t>
            </a:r>
          </a:p>
          <a:p>
            <a:pPr lvl="1"/>
            <a:r>
              <a:rPr lang="en-US" sz="1600" dirty="0" smtClean="0"/>
              <a:t>SYNC generation, so that all the front-end crate will be synchronized;</a:t>
            </a:r>
          </a:p>
          <a:p>
            <a:pPr lvl="1"/>
            <a:r>
              <a:rPr lang="en-US" sz="1600" dirty="0" smtClean="0"/>
              <a:t>Clock generation: system wide pipeline clock;</a:t>
            </a:r>
          </a:p>
          <a:p>
            <a:pPr lvl="1"/>
            <a:r>
              <a:rPr lang="en-US" sz="1600" dirty="0" smtClean="0"/>
              <a:t>BUSY: slow down (or disable) the trigger if the front-end can not handle data readout.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marL="342900" indent="-342900"/>
            <a:r>
              <a:rPr lang="en-US" dirty="0" smtClean="0"/>
              <a:t>First prototype TS</a:t>
            </a:r>
          </a:p>
        </p:txBody>
      </p:sp>
      <p:pic>
        <p:nvPicPr>
          <p:cNvPr id="4" name="Picture 3" descr="TS_V4.JPG"/>
          <p:cNvPicPr>
            <a:picLocks noChangeAspect="1"/>
          </p:cNvPicPr>
          <p:nvPr/>
        </p:nvPicPr>
        <p:blipFill>
          <a:blip r:embed="rId2" cstate="print"/>
          <a:srcRect l="6540" t="267" r="6949" b="2403"/>
          <a:stretch>
            <a:fillRect/>
          </a:stretch>
        </p:blipFill>
        <p:spPr>
          <a:xfrm>
            <a:off x="1752600" y="1219200"/>
            <a:ext cx="5573588" cy="4800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15258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</a:t>
            </a:r>
          </a:p>
          <a:p>
            <a:r>
              <a:rPr lang="en-US" dirty="0" smtClean="0"/>
              <a:t>Trigger IN</a:t>
            </a:r>
          </a:p>
          <a:p>
            <a:r>
              <a:rPr lang="en-US" dirty="0" smtClean="0"/>
              <a:t>Two 15-bit or</a:t>
            </a:r>
          </a:p>
          <a:p>
            <a:r>
              <a:rPr lang="en-US" dirty="0" smtClean="0"/>
              <a:t>Four 7-bit </a:t>
            </a:r>
          </a:p>
          <a:p>
            <a:r>
              <a:rPr lang="en-US" dirty="0" smtClean="0"/>
              <a:t>source synced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54402" y="1752600"/>
            <a:ext cx="683998" cy="510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1754402" y="2262664"/>
            <a:ext cx="683998" cy="5567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200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 clock output, or</a:t>
            </a:r>
          </a:p>
          <a:p>
            <a:r>
              <a:rPr lang="en-US" dirty="0" smtClean="0"/>
              <a:t>QSFP (driving TI)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981200" y="3523566"/>
            <a:ext cx="609600" cy="5783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886200"/>
            <a:ext cx="178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 clock input, or</a:t>
            </a:r>
          </a:p>
          <a:p>
            <a:r>
              <a:rPr lang="en-US" dirty="0" smtClean="0"/>
              <a:t>QSFP (driving TI)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1789721" y="4191000"/>
            <a:ext cx="343879" cy="1836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638800"/>
            <a:ext cx="14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diff. inputs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257800"/>
            <a:ext cx="161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diff. outputs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572000"/>
            <a:ext cx="174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single-ended</a:t>
            </a:r>
          </a:p>
          <a:p>
            <a:r>
              <a:rPr lang="en-US" dirty="0" smtClean="0"/>
              <a:t>outputs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9" idx="3"/>
          </p:cNvCxnSpPr>
          <p:nvPr/>
        </p:nvCxnSpPr>
        <p:spPr>
          <a:xfrm flipH="1" flipV="1">
            <a:off x="1745350" y="4895166"/>
            <a:ext cx="1150250" cy="5783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3"/>
          </p:cNvCxnSpPr>
          <p:nvPr/>
        </p:nvCxnSpPr>
        <p:spPr>
          <a:xfrm flipH="1" flipV="1">
            <a:off x="1611403" y="5442466"/>
            <a:ext cx="1360398" cy="19633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1465529" y="5257800"/>
            <a:ext cx="1201471" cy="565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67600" y="13716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VME64x</a:t>
            </a:r>
          </a:p>
          <a:p>
            <a:r>
              <a:rPr lang="en-US" dirty="0" smtClean="0"/>
              <a:t>VME</a:t>
            </a:r>
            <a:r>
              <a:rPr lang="en-US" dirty="0" smtClean="0">
                <a:sym typeface="Wingdings" pitchFamily="2" charset="2"/>
              </a:rPr>
              <a:t>JTAG </a:t>
            </a:r>
            <a:r>
              <a:rPr lang="en-US" sz="1400" dirty="0" smtClean="0">
                <a:sym typeface="Wingdings" pitchFamily="2" charset="2"/>
              </a:rPr>
              <a:t>(PROM loading)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6705600" y="1802487"/>
            <a:ext cx="762000" cy="263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84956" y="3124200"/>
            <a:ext cx="165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VXS</a:t>
            </a:r>
          </a:p>
          <a:p>
            <a:r>
              <a:rPr lang="en-US" sz="1600" dirty="0" smtClean="0"/>
              <a:t>TRG/CLOCK/SYNC</a:t>
            </a:r>
          </a:p>
          <a:p>
            <a:r>
              <a:rPr lang="en-US" sz="1600" dirty="0" smtClean="0"/>
              <a:t>(pulse mode or serialized mode)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 flipV="1">
            <a:off x="6858000" y="3678198"/>
            <a:ext cx="626956" cy="556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838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 x 4 LEDs board status</a:t>
            </a:r>
          </a:p>
        </p:txBody>
      </p:sp>
      <p:cxnSp>
        <p:nvCxnSpPr>
          <p:cNvPr id="39" name="Straight Arrow Connector 38"/>
          <p:cNvCxnSpPr>
            <a:endCxn id="37" idx="3"/>
          </p:cNvCxnSpPr>
          <p:nvPr/>
        </p:nvCxnSpPr>
        <p:spPr>
          <a:xfrm flipH="1" flipV="1">
            <a:off x="1676400" y="1130588"/>
            <a:ext cx="1066800" cy="1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67600" y="510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GTP trigger IN</a:t>
            </a:r>
          </a:p>
          <a:p>
            <a:r>
              <a:rPr lang="en-US" dirty="0" smtClean="0"/>
              <a:t>Two 15-bit, or four 7-bit source synced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67600" y="4343400"/>
            <a:ext cx="11610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Optional:</a:t>
            </a:r>
          </a:p>
          <a:p>
            <a:r>
              <a:rPr lang="en-US" sz="1400" dirty="0" smtClean="0"/>
              <a:t>Trigger to TD,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Busy from TD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 flipV="1">
            <a:off x="6781800" y="5486400"/>
            <a:ext cx="685800" cy="2191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>
            <a:off x="6781800" y="4648200"/>
            <a:ext cx="685800" cy="64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00" y="2743200"/>
            <a:ext cx="6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BUSY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>
            <a:off x="6934200" y="2927866"/>
            <a:ext cx="685800" cy="5011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marL="342900" indent="-342900"/>
            <a:r>
              <a:rPr lang="en-US" dirty="0" smtClean="0"/>
              <a:t>TS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8153400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/>
              <a:t>Trigger</a:t>
            </a:r>
            <a:r>
              <a:rPr lang="en-US" dirty="0" smtClean="0"/>
              <a:t>: It can accepts up to 30 GTP inputs (from VME P2 backplane) , 30 external inputs (from front panel), and another 15 front panel inputs.  It can also generate readout triggers from VME command.   (&gt;=) 10-bit trigger (event) types are supported.  Every trigger input can be enabled, pre-scaled, and monitored by scalars. </a:t>
            </a: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00B050"/>
                </a:solidFill>
              </a:rPr>
              <a:t>GTP trigger input </a:t>
            </a:r>
            <a:r>
              <a:rPr lang="en-US" dirty="0" smtClean="0"/>
              <a:t>by  </a:t>
            </a:r>
            <a:r>
              <a:rPr lang="en-US" dirty="0" err="1" smtClean="0"/>
              <a:t>Micrel</a:t>
            </a:r>
            <a:r>
              <a:rPr lang="en-US" dirty="0" smtClean="0"/>
              <a:t> SY55855, CML/PECL/LVPECL to LVDS translator; </a:t>
            </a: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00B050"/>
                </a:solidFill>
              </a:rPr>
              <a:t>Front Panel input </a:t>
            </a:r>
            <a:r>
              <a:rPr lang="en-US" dirty="0" smtClean="0"/>
              <a:t>by Maxim MAX9602, quad </a:t>
            </a:r>
            <a:r>
              <a:rPr lang="en-US" dirty="0" err="1" smtClean="0"/>
              <a:t>PECL_out</a:t>
            </a:r>
            <a:r>
              <a:rPr lang="en-US" dirty="0" smtClean="0"/>
              <a:t> ultra-high-speed comparator;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Sync:</a:t>
            </a:r>
            <a:r>
              <a:rPr lang="en-US" dirty="0" smtClean="0"/>
              <a:t> With the fiber latency measurement (by TI), all the front end crate can be synced to within 4ns (one 250 MHz clock cycle).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566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Clock:</a:t>
            </a:r>
            <a:r>
              <a:rPr lang="en-US" dirty="0" smtClean="0"/>
              <a:t> the onboard 250 MHz oscillator, or external input.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Backpressure</a:t>
            </a:r>
            <a:r>
              <a:rPr lang="en-US" dirty="0" smtClean="0"/>
              <a:t> (or DAQ flow control): with BUSY feedback, and status link (opposite link from the TRIGGER word), the DAQ can work in blocking mode,  single event locking mode, or free running mode.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5638800"/>
            <a:ext cx="8229600" cy="41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smtClean="0"/>
              <a:t>Front Panel output</a:t>
            </a:r>
            <a:r>
              <a:rPr lang="en-US" dirty="0" smtClean="0"/>
              <a:t>: 12 differential ECL, 10 LVCMOS.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 functions</a:t>
            </a:r>
            <a:br>
              <a:rPr lang="en-US" dirty="0" smtClean="0"/>
            </a:br>
            <a:r>
              <a:rPr lang="en-US" dirty="0" smtClean="0"/>
              <a:t>-- </a:t>
            </a:r>
            <a:r>
              <a:rPr lang="en-US" sz="2700" dirty="0" smtClean="0"/>
              <a:t>Trigger (event) Type lookup table scheme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4384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2800" y="3276600"/>
            <a:ext cx="106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</a:t>
            </a:r>
          </a:p>
          <a:p>
            <a:pPr algn="ctr"/>
            <a:r>
              <a:rPr lang="en-US" sz="1400" dirty="0" smtClean="0"/>
              <a:t>(with priorities)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487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VME triggers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81600" y="38100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15x11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00" y="27432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15x11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95400" y="51054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15x8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24200" y="20574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16x11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7600" y="5943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MxN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19600" y="586740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M-bit input, N-bit output memory lookup table.</a:t>
            </a:r>
          </a:p>
          <a:p>
            <a:r>
              <a:rPr lang="en-US" dirty="0" smtClean="0"/>
              <a:t>The table is downloaded by software at startup</a:t>
            </a:r>
            <a:endParaRPr lang="en-US" dirty="0"/>
          </a:p>
        </p:txBody>
      </p:sp>
      <p:cxnSp>
        <p:nvCxnSpPr>
          <p:cNvPr id="25" name="Elbow Connector 24"/>
          <p:cNvCxnSpPr>
            <a:stCxn id="4" idx="3"/>
          </p:cNvCxnSpPr>
          <p:nvPr/>
        </p:nvCxnSpPr>
        <p:spPr>
          <a:xfrm>
            <a:off x="2362200" y="1905000"/>
            <a:ext cx="762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3"/>
          </p:cNvCxnSpPr>
          <p:nvPr/>
        </p:nvCxnSpPr>
        <p:spPr>
          <a:xfrm flipV="1">
            <a:off x="2362200" y="2514600"/>
            <a:ext cx="7620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" idx="1"/>
          </p:cNvCxnSpPr>
          <p:nvPr/>
        </p:nvCxnSpPr>
        <p:spPr>
          <a:xfrm>
            <a:off x="838200" y="1905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8200" y="2743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66800" y="18288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" y="175260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066800" y="26670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" y="259080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590800" y="18288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14600" y="17526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590800" y="26670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4600" y="25908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295400" y="3276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15x8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295400" y="4114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15x8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24200" y="3733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16x11</a:t>
            </a:r>
            <a:endParaRPr lang="en-US" dirty="0"/>
          </a:p>
        </p:txBody>
      </p:sp>
      <p:cxnSp>
        <p:nvCxnSpPr>
          <p:cNvPr id="45" name="Elbow Connector 44"/>
          <p:cNvCxnSpPr>
            <a:stCxn id="42" idx="3"/>
          </p:cNvCxnSpPr>
          <p:nvPr/>
        </p:nvCxnSpPr>
        <p:spPr>
          <a:xfrm>
            <a:off x="2362200" y="3581400"/>
            <a:ext cx="762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3" idx="3"/>
          </p:cNvCxnSpPr>
          <p:nvPr/>
        </p:nvCxnSpPr>
        <p:spPr>
          <a:xfrm flipV="1">
            <a:off x="2362200" y="4191000"/>
            <a:ext cx="7620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2" idx="1"/>
          </p:cNvCxnSpPr>
          <p:nvPr/>
        </p:nvCxnSpPr>
        <p:spPr>
          <a:xfrm>
            <a:off x="838200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8200" y="4419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66800" y="35052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4400" y="342900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066800" y="43434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426720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590800" y="35052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4600" y="34290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590800" y="43434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14600" y="42672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38200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066800" y="53340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25780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cxnSp>
        <p:nvCxnSpPr>
          <p:cNvPr id="66" name="Elbow Connector 65"/>
          <p:cNvCxnSpPr/>
          <p:nvPr/>
        </p:nvCxnSpPr>
        <p:spPr>
          <a:xfrm>
            <a:off x="4191000" y="2209800"/>
            <a:ext cx="9906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19" idx="1"/>
          </p:cNvCxnSpPr>
          <p:nvPr/>
        </p:nvCxnSpPr>
        <p:spPr>
          <a:xfrm flipV="1">
            <a:off x="4191000" y="3048000"/>
            <a:ext cx="9906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18" idx="1"/>
          </p:cNvCxnSpPr>
          <p:nvPr/>
        </p:nvCxnSpPr>
        <p:spPr>
          <a:xfrm flipV="1">
            <a:off x="4191000" y="4114800"/>
            <a:ext cx="990600" cy="76200"/>
          </a:xfrm>
          <a:prstGeom prst="bentConnector3">
            <a:avLst>
              <a:gd name="adj1" fmla="val 3910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4533900" y="3314700"/>
            <a:ext cx="685800" cy="609600"/>
          </a:xfrm>
          <a:prstGeom prst="bentConnector3">
            <a:avLst>
              <a:gd name="adj1" fmla="val 1001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flipV="1">
            <a:off x="2362200" y="3200400"/>
            <a:ext cx="2819400" cy="2057400"/>
          </a:xfrm>
          <a:prstGeom prst="bentConnector3">
            <a:avLst>
              <a:gd name="adj1" fmla="val 873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362200" y="4267200"/>
            <a:ext cx="2819400" cy="1295400"/>
          </a:xfrm>
          <a:prstGeom prst="bentConnector3">
            <a:avLst>
              <a:gd name="adj1" fmla="val 923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4000500" y="2705100"/>
            <a:ext cx="762000" cy="381000"/>
          </a:xfrm>
          <a:prstGeom prst="bentConnector3">
            <a:avLst>
              <a:gd name="adj1" fmla="val -8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419600" y="21336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343400" y="20574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419600" y="24384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343400" y="23622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4419600" y="37338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343400" y="36576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4419600" y="41148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343400" y="40386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495800" y="51816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419600" y="51054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4495800" y="54864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419600" y="541020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114" name="Elbow Connector 113"/>
          <p:cNvCxnSpPr>
            <a:stCxn id="18" idx="3"/>
            <a:endCxn id="16" idx="1"/>
          </p:cNvCxnSpPr>
          <p:nvPr/>
        </p:nvCxnSpPr>
        <p:spPr>
          <a:xfrm flipV="1">
            <a:off x="6248400" y="3886200"/>
            <a:ext cx="9144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9" idx="3"/>
          </p:cNvCxnSpPr>
          <p:nvPr/>
        </p:nvCxnSpPr>
        <p:spPr>
          <a:xfrm>
            <a:off x="6248400" y="3048000"/>
            <a:ext cx="9144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5400000" flipH="1" flipV="1">
            <a:off x="6781800" y="4343400"/>
            <a:ext cx="457200" cy="3048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124"/>
          <p:cNvCxnSpPr>
            <a:stCxn id="17" idx="3"/>
          </p:cNvCxnSpPr>
          <p:nvPr/>
        </p:nvCxnSpPr>
        <p:spPr>
          <a:xfrm flipV="1">
            <a:off x="6477000" y="4724400"/>
            <a:ext cx="381000" cy="457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6" idx="3"/>
          </p:cNvCxnSpPr>
          <p:nvPr/>
        </p:nvCxnSpPr>
        <p:spPr>
          <a:xfrm>
            <a:off x="822960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229600" y="2590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</a:t>
            </a:r>
          </a:p>
          <a:p>
            <a:r>
              <a:rPr lang="en-US" dirty="0" smtClean="0"/>
              <a:t>(event)Type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04800" y="1981200"/>
            <a:ext cx="82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</a:p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" y="3657600"/>
            <a:ext cx="95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0" y="5029200"/>
            <a:ext cx="113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Front Panel</a:t>
            </a:r>
          </a:p>
          <a:p>
            <a:r>
              <a:rPr lang="en-US" sz="1600" dirty="0" smtClean="0"/>
              <a:t>trigger</a:t>
            </a:r>
            <a:endParaRPr lang="en-US" sz="1600" dirty="0"/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8610600" y="38100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305800" y="35814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marL="342900" indent="-342900"/>
            <a:r>
              <a:rPr lang="en-US" dirty="0" smtClean="0"/>
              <a:t>TS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90601"/>
            <a:ext cx="81534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PROM: Xilinx XCF32P, loaded through VME </a:t>
            </a:r>
            <a:r>
              <a:rPr lang="en-US" sz="2400" dirty="0" smtClean="0">
                <a:sym typeface="Wingdings" pitchFamily="2" charset="2"/>
              </a:rPr>
              <a:t> JTAG logic;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 pitchFamily="2" charset="2"/>
              </a:rPr>
              <a:t>FPGA: Xilinx XCV5FX70T, upgradable to XCV5FX100T;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9624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P0 signal:</a:t>
            </a:r>
            <a:r>
              <a:rPr lang="en-US" dirty="0" smtClean="0"/>
              <a:t> the trigger/SYNC can be in pulse mode, which means that the TS can be used to drive the front end crate. </a:t>
            </a:r>
          </a:p>
          <a:p>
            <a:r>
              <a:rPr lang="en-US" sz="2400" dirty="0" err="1" smtClean="0"/>
              <a:t>Avago</a:t>
            </a:r>
            <a:r>
              <a:rPr lang="en-US" sz="2400" dirty="0" smtClean="0"/>
              <a:t> AFBR-79Q4Z:</a:t>
            </a:r>
            <a:r>
              <a:rPr lang="en-US" dirty="0" smtClean="0"/>
              <a:t> can drive two Trigger Interface (TI) boards directly.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82019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C:</a:t>
            </a:r>
            <a:r>
              <a:rPr lang="en-US" dirty="0" smtClean="0"/>
              <a:t> Two I2C paths to Switch </a:t>
            </a:r>
            <a:r>
              <a:rPr lang="en-US" dirty="0" err="1" smtClean="0"/>
              <a:t>Slot#A</a:t>
            </a:r>
            <a:r>
              <a:rPr lang="en-US" dirty="0" smtClean="0"/>
              <a:t> and </a:t>
            </a:r>
            <a:r>
              <a:rPr lang="en-US" dirty="0" err="1" smtClean="0"/>
              <a:t>slot#B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P2 IO card</a:t>
            </a:r>
            <a:r>
              <a:rPr lang="en-US" dirty="0" smtClean="0"/>
              <a:t>: One “1</a:t>
            </a:r>
            <a:r>
              <a:rPr lang="en-US" dirty="0" smtClean="0">
                <a:sym typeface="Wingdings" pitchFamily="2" charset="2"/>
              </a:rPr>
              <a:t>16” </a:t>
            </a:r>
            <a:r>
              <a:rPr lang="en-US" dirty="0" err="1" smtClean="0">
                <a:sym typeface="Wingdings" pitchFamily="2" charset="2"/>
              </a:rPr>
              <a:t>fanout</a:t>
            </a:r>
            <a:r>
              <a:rPr lang="en-US" dirty="0" smtClean="0">
                <a:sym typeface="Wingdings" pitchFamily="2" charset="2"/>
              </a:rPr>
              <a:t>, sixteen “1 1 “, which can connect to other slots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TS test status</a:t>
            </a:r>
            <a:endParaRPr lang="en-US" dirty="0"/>
          </a:p>
        </p:txBody>
      </p:sp>
      <p:pic>
        <p:nvPicPr>
          <p:cNvPr id="4" name="Picture 3" descr="ts_ti.jpg"/>
          <p:cNvPicPr>
            <a:picLocks noChangeAspect="1"/>
          </p:cNvPicPr>
          <p:nvPr/>
        </p:nvPicPr>
        <p:blipFill>
          <a:blip r:embed="rId2" cstate="print"/>
          <a:srcRect l="15230" r="26016"/>
          <a:stretch>
            <a:fillRect/>
          </a:stretch>
        </p:blipFill>
        <p:spPr>
          <a:xfrm>
            <a:off x="609600" y="1371600"/>
            <a:ext cx="3880296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447800"/>
            <a:ext cx="28396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FPGA is loaded;</a:t>
            </a:r>
          </a:p>
          <a:p>
            <a:r>
              <a:rPr lang="en-US" dirty="0" smtClean="0">
                <a:sym typeface="Wingdings" pitchFamily="2" charset="2"/>
              </a:rPr>
              <a:t> VME working;</a:t>
            </a:r>
          </a:p>
          <a:p>
            <a:r>
              <a:rPr lang="en-US" dirty="0" smtClean="0">
                <a:sym typeface="Wingdings" pitchFamily="2" charset="2"/>
              </a:rPr>
              <a:t>TS event readout working;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TS  TI path:</a:t>
            </a:r>
          </a:p>
          <a:p>
            <a:r>
              <a:rPr lang="en-US" dirty="0" smtClean="0">
                <a:sym typeface="Wingdings" pitchFamily="2" charset="2"/>
              </a:rPr>
              <a:t>Trigger distribution working;</a:t>
            </a:r>
          </a:p>
          <a:p>
            <a:r>
              <a:rPr lang="en-US" dirty="0" smtClean="0">
                <a:sym typeface="Wingdings" pitchFamily="2" charset="2"/>
              </a:rPr>
              <a:t>SYNC distribution working;</a:t>
            </a:r>
          </a:p>
          <a:p>
            <a:r>
              <a:rPr lang="en-US" dirty="0" smtClean="0">
                <a:sym typeface="Wingdings" pitchFamily="2" charset="2"/>
              </a:rPr>
              <a:t>Clock distribution working;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886200"/>
            <a:ext cx="38558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Need:</a:t>
            </a:r>
          </a:p>
          <a:p>
            <a:r>
              <a:rPr lang="en-US" dirty="0" smtClean="0"/>
              <a:t>Trigger table programming;</a:t>
            </a:r>
          </a:p>
          <a:p>
            <a:r>
              <a:rPr lang="en-US" dirty="0" smtClean="0"/>
              <a:t>BUSY feedback (back pressure);</a:t>
            </a:r>
          </a:p>
          <a:p>
            <a:r>
              <a:rPr lang="en-US" dirty="0" smtClean="0"/>
              <a:t>Trigger input check (Ext, GTP </a:t>
            </a:r>
            <a:r>
              <a:rPr lang="en-US" dirty="0" smtClean="0">
                <a:sym typeface="Wingdings" pitchFamily="2" charset="2"/>
              </a:rPr>
              <a:t> TS)</a:t>
            </a:r>
            <a:r>
              <a:rPr lang="en-US" dirty="0" smtClean="0"/>
              <a:t>;</a:t>
            </a:r>
          </a:p>
          <a:p>
            <a:r>
              <a:rPr lang="en-US" dirty="0" smtClean="0"/>
              <a:t>TS </a:t>
            </a:r>
            <a:r>
              <a:rPr lang="en-US" dirty="0" smtClean="0">
                <a:sym typeface="Wingdings" pitchFamily="2" charset="2"/>
              </a:rPr>
              <a:t> SD  TD  TI distribution test;</a:t>
            </a:r>
          </a:p>
          <a:p>
            <a:r>
              <a:rPr lang="en-US" dirty="0" smtClean="0">
                <a:sym typeface="Wingdings" pitchFamily="2" charset="2"/>
              </a:rPr>
              <a:t>Fine tuning, performance optimization.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5867400"/>
            <a:ext cx="412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for Production by Sept. 30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600</Words>
  <Application>Microsoft Office PowerPoint</Application>
  <PresentationFormat>On-screen Show (4:3)</PresentationFormat>
  <Paragraphs>110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Trigger Supervisor (TS)</vt:lpstr>
      <vt:lpstr>TS position in the system</vt:lpstr>
      <vt:lpstr>First prototype TS</vt:lpstr>
      <vt:lpstr>TS functions</vt:lpstr>
      <vt:lpstr>TS functions -- Trigger (event) Type lookup table scheme</vt:lpstr>
      <vt:lpstr>TS functions</vt:lpstr>
      <vt:lpstr>TS test status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 and TS</dc:title>
  <dc:creator>GU</dc:creator>
  <cp:lastModifiedBy>wolin</cp:lastModifiedBy>
  <cp:revision>68</cp:revision>
  <dcterms:created xsi:type="dcterms:W3CDTF">2012-02-15T18:48:09Z</dcterms:created>
  <dcterms:modified xsi:type="dcterms:W3CDTF">2012-02-29T13:53:23Z</dcterms:modified>
</cp:coreProperties>
</file>