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82" r:id="rId5"/>
    <p:sldId id="281" r:id="rId6"/>
    <p:sldId id="265" r:id="rId7"/>
    <p:sldId id="283" r:id="rId8"/>
    <p:sldId id="264" r:id="rId9"/>
    <p:sldId id="279" r:id="rId10"/>
    <p:sldId id="280" r:id="rId11"/>
    <p:sldId id="284" r:id="rId12"/>
    <p:sldId id="285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754D85"/>
    <a:srgbClr val="133517"/>
    <a:srgbClr val="CCFF99"/>
    <a:srgbClr val="2D591B"/>
    <a:srgbClr val="FF9999"/>
    <a:srgbClr val="D16D09"/>
    <a:srgbClr val="F1E659"/>
    <a:srgbClr val="F7DC1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78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640B90B-EFB2-46A2-9CF5-62631446996D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640B90B-EFB2-46A2-9CF5-62631446996D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40B90B-EFB2-46A2-9CF5-62631446996D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Calibration and alignment database development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Dmitry Romanov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6096000"/>
            <a:ext cx="202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December 15, </a:t>
            </a:r>
            <a:r>
              <a:rPr lang="en-US" dirty="0" smtClean="0"/>
              <a:t>2010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24200" y="1676400"/>
            <a:ext cx="2362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DConsoleContext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MySQL</a:t>
            </a:r>
            <a:r>
              <a:rPr lang="en-US" dirty="0" smtClean="0"/>
              <a:t> Provider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Streams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Commad</a:t>
            </a:r>
            <a:r>
              <a:rPr lang="en-US" dirty="0" smtClean="0"/>
              <a:t> parser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Utils</a:t>
            </a:r>
            <a:r>
              <a:rPr lang="en-US" dirty="0" smtClean="0"/>
              <a:t> by command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04800" y="1676400"/>
            <a:ext cx="22860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Interactive mode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64008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smtClean="0">
                <a:solidFill>
                  <a:srgbClr val="C00000"/>
                </a:solidFill>
              </a:rPr>
              <a:t>/&gt;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/>
              <a:t>ls</a:t>
            </a:r>
            <a:r>
              <a:rPr lang="en-US" sz="1400" dirty="0" smtClean="0"/>
              <a:t> --</a:t>
            </a:r>
            <a:r>
              <a:rPr lang="en-US" sz="1400" dirty="0" err="1" smtClean="0"/>
              <a:t>all_tree</a:t>
            </a:r>
            <a:endParaRPr lang="en-US" sz="14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endParaRPr lang="ru-RU" sz="1400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48400" y="3733800"/>
            <a:ext cx="25908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ls.py - </a:t>
            </a:r>
            <a:r>
              <a:rPr lang="en-US" dirty="0" err="1" smtClean="0"/>
              <a:t>ListObjects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48400" y="1752600"/>
            <a:ext cx="25908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help.py - Help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48400" y="2362200"/>
            <a:ext cx="25908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pwd.py - </a:t>
            </a:r>
            <a:r>
              <a:rPr lang="en-US" dirty="0" err="1" smtClean="0"/>
              <a:t>PrintWorkDir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48400" y="3048000"/>
            <a:ext cx="25908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mkdir.py - </a:t>
            </a:r>
            <a:r>
              <a:rPr lang="en-US" dirty="0" err="1" smtClean="0"/>
              <a:t>MakeDirectory</a:t>
            </a:r>
            <a:endParaRPr lang="ru-RU" dirty="0"/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304800" y="2438400"/>
            <a:ext cx="27432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Command line mode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3124200"/>
            <a:ext cx="2580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ccdb</a:t>
            </a:r>
            <a:r>
              <a:rPr lang="en-US" sz="1400" dirty="0" smtClean="0"/>
              <a:t> &lt;connection&gt;   </a:t>
            </a:r>
            <a:r>
              <a:rPr lang="en-US" sz="1400" dirty="0" err="1" smtClean="0"/>
              <a:t>ls</a:t>
            </a:r>
            <a:r>
              <a:rPr lang="en-US" sz="1400" dirty="0" smtClean="0"/>
              <a:t>   --</a:t>
            </a:r>
            <a:r>
              <a:rPr lang="en-US" sz="1400" dirty="0" err="1" smtClean="0"/>
              <a:t>all_tree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48400" y="4419600"/>
            <a:ext cx="25908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. </a:t>
            </a:r>
            <a:r>
              <a:rPr lang="en-US" dirty="0" smtClean="0"/>
              <a:t>. .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752600" y="2209800"/>
            <a:ext cx="14478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876800" y="2667000"/>
            <a:ext cx="12954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2594571">
            <a:off x="5366508" y="3230034"/>
            <a:ext cx="109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smtClean="0"/>
              <a:t> --</a:t>
            </a:r>
            <a:r>
              <a:rPr lang="en-US" sz="1400" dirty="0" err="1" smtClean="0"/>
              <a:t>all_tree</a:t>
            </a:r>
            <a:endParaRPr lang="ru-RU" dirty="0"/>
          </a:p>
        </p:txBody>
      </p:sp>
      <p:cxnSp>
        <p:nvCxnSpPr>
          <p:cNvPr id="24" name="Прямая со стрелкой 23"/>
          <p:cNvCxnSpPr>
            <a:stCxn id="27" idx="7"/>
          </p:cNvCxnSpPr>
          <p:nvPr/>
        </p:nvCxnSpPr>
        <p:spPr>
          <a:xfrm rot="5400000" flipH="1" flipV="1">
            <a:off x="2772848" y="2698564"/>
            <a:ext cx="459115" cy="39598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1828800" y="3048000"/>
            <a:ext cx="1143000" cy="533400"/>
          </a:xfrm>
          <a:prstGeom prst="ellipse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81000" y="4495800"/>
            <a:ext cx="54762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DConsoleContext</a:t>
            </a:r>
            <a:r>
              <a:rPr lang="en-US" dirty="0" smtClean="0"/>
              <a:t> – singleton model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All </a:t>
            </a:r>
            <a:r>
              <a:rPr lang="en-US" dirty="0" err="1" smtClean="0"/>
              <a:t>utils</a:t>
            </a:r>
            <a:r>
              <a:rPr lang="en-US" dirty="0" smtClean="0"/>
              <a:t> are derived from </a:t>
            </a:r>
            <a:r>
              <a:rPr lang="en-US" dirty="0" err="1" smtClean="0">
                <a:solidFill>
                  <a:srgbClr val="0070C0"/>
                </a:solidFill>
              </a:rPr>
              <a:t>DConsoleUtilBase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Each utility has instance that calls </a:t>
            </a:r>
            <a:r>
              <a:rPr lang="en-US" dirty="0" err="1" smtClean="0">
                <a:solidFill>
                  <a:srgbClr val="0070C0"/>
                </a:solidFill>
              </a:rPr>
              <a:t>RegisterConsoleUtil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Each utility have to implement </a:t>
            </a:r>
            <a:r>
              <a:rPr lang="en-US" dirty="0" err="1" smtClean="0">
                <a:solidFill>
                  <a:srgbClr val="0070C0"/>
                </a:solidFill>
              </a:rPr>
              <a:t>GetHelp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n-US" dirty="0" smtClean="0"/>
              <a:t>…. functions</a:t>
            </a:r>
          </a:p>
          <a:p>
            <a:r>
              <a:rPr lang="en-US" b="1" dirty="0" smtClean="0"/>
              <a:t>Thus we get very </a:t>
            </a:r>
            <a:r>
              <a:rPr lang="en-US" b="1" dirty="0" err="1" smtClean="0"/>
              <a:t>flexable</a:t>
            </a:r>
            <a:r>
              <a:rPr lang="en-US" b="1" dirty="0" smtClean="0"/>
              <a:t> </a:t>
            </a:r>
            <a:r>
              <a:rPr lang="en-US" b="1" dirty="0" err="1" smtClean="0"/>
              <a:t>plugin</a:t>
            </a:r>
            <a:r>
              <a:rPr lang="en-US" b="1" dirty="0" smtClean="0"/>
              <a:t> like system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886200" y="1295400"/>
            <a:ext cx="675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Core 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629400" y="129540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Utils</a:t>
            </a:r>
            <a:r>
              <a:rPr lang="en-US" b="1" dirty="0" smtClean="0"/>
              <a:t> as </a:t>
            </a:r>
            <a:r>
              <a:rPr lang="en-US" b="1" dirty="0" err="1" smtClean="0"/>
              <a:t>plugins</a:t>
            </a:r>
            <a:r>
              <a:rPr lang="en-US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several modes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Read mode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Update </a:t>
            </a:r>
            <a:r>
              <a:rPr lang="en-US" dirty="0" smtClean="0">
                <a:solidFill>
                  <a:srgbClr val="002060"/>
                </a:solidFill>
              </a:rPr>
              <a:t>mode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“Default” variation update mode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Read mode doesn’t require any passwords</a:t>
            </a:r>
          </a:p>
          <a:p>
            <a:r>
              <a:rPr lang="en-US" dirty="0" smtClean="0"/>
              <a:t>Update mode require password, and user name. </a:t>
            </a:r>
          </a:p>
          <a:p>
            <a:r>
              <a:rPr lang="en-US" dirty="0" smtClean="0"/>
              <a:t>Obtaining a username and password is simple. Like online </a:t>
            </a:r>
            <a:r>
              <a:rPr lang="en-US" dirty="0" err="1" smtClean="0"/>
              <a:t>reistration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How to store “update” password???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interface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9000" y="533400"/>
            <a:ext cx="8229600" cy="685800"/>
          </a:xfrm>
        </p:spPr>
        <p:txBody>
          <a:bodyPr/>
          <a:lstStyle/>
          <a:p>
            <a:r>
              <a:rPr lang="en-US" dirty="0" smtClean="0"/>
              <a:t>Live demo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2362200"/>
            <a:ext cx="19050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page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4114800"/>
            <a:ext cx="1905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PHP</a:t>
            </a:r>
            <a:endParaRPr lang="ru-RU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1371600" y="3657600"/>
            <a:ext cx="3048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33800" y="2362200"/>
            <a:ext cx="19050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 </a:t>
            </a:r>
            <a:r>
              <a:rPr lang="en-US" dirty="0" err="1" smtClean="0"/>
              <a:t>Cgi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 Context</a:t>
            </a:r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2743200" y="2819400"/>
            <a:ext cx="8382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43200" y="2438400"/>
            <a:ext cx="836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JQuery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05600" y="2438400"/>
            <a:ext cx="2209800" cy="9906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Calib</a:t>
            </a:r>
            <a:r>
              <a:rPr lang="en-US" dirty="0" smtClean="0"/>
              <a:t>. DB API</a:t>
            </a:r>
          </a:p>
          <a:p>
            <a:pPr algn="ctr"/>
            <a:r>
              <a:rPr lang="en-US" dirty="0" smtClean="0"/>
              <a:t>C++</a:t>
            </a:r>
            <a:endParaRPr lang="ru-RU" dirty="0"/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6858000" y="4038600"/>
            <a:ext cx="1905000" cy="801757"/>
          </a:xfrm>
          <a:prstGeom prst="flowChartMagneticDisk">
            <a:avLst/>
          </a:prstGeom>
          <a:solidFill>
            <a:srgbClr val="1335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SQL Server</a:t>
            </a:r>
            <a:endParaRPr lang="ru-RU" dirty="0"/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7620000" y="3429000"/>
            <a:ext cx="304800" cy="437322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5791200" y="2819400"/>
            <a:ext cx="8382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5800" y="58674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$("#</a:t>
            </a:r>
            <a:r>
              <a:rPr lang="en-US" dirty="0" smtClean="0"/>
              <a:t>black").</a:t>
            </a:r>
            <a:r>
              <a:rPr lang="en-US" dirty="0" err="1" smtClean="0"/>
              <a:t>treeview</a:t>
            </a:r>
            <a:r>
              <a:rPr lang="en-US" dirty="0" smtClean="0"/>
              <a:t>({</a:t>
            </a:r>
            <a:r>
              <a:rPr lang="en-US" dirty="0" err="1" smtClean="0"/>
              <a:t>url</a:t>
            </a:r>
            <a:r>
              <a:rPr lang="en-US" dirty="0" smtClean="0"/>
              <a:t>: </a:t>
            </a:r>
            <a:r>
              <a:rPr lang="en-US" dirty="0" smtClean="0"/>
              <a:t>“</a:t>
            </a:r>
            <a:r>
              <a:rPr lang="en-US" dirty="0" err="1" smtClean="0"/>
              <a:t>cgi</a:t>
            </a:r>
            <a:r>
              <a:rPr lang="en-US" dirty="0" smtClean="0"/>
              <a:t>-bin/</a:t>
            </a:r>
            <a:r>
              <a:rPr lang="en-US" dirty="0" err="1" smtClean="0"/>
              <a:t>ccdb.cgi?op</a:t>
            </a:r>
            <a:r>
              <a:rPr lang="en-US" dirty="0" smtClean="0"/>
              <a:t>=</a:t>
            </a:r>
            <a:r>
              <a:rPr lang="en-US" dirty="0" err="1" smtClean="0"/>
              <a:t>ajaxdirs</a:t>
            </a:r>
            <a:r>
              <a:rPr lang="en-US" dirty="0" smtClean="0"/>
              <a:t> “})</a:t>
            </a:r>
            <a:endParaRPr lang="ru-RU" dirty="0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09600" y="5410200"/>
            <a:ext cx="8229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it?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9600" y="1219200"/>
            <a:ext cx="1905000" cy="685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  <a:endParaRPr lang="ru-RU" dirty="0"/>
          </a:p>
        </p:txBody>
      </p:sp>
      <p:sp>
        <p:nvSpPr>
          <p:cNvPr id="24" name="Стрелка вверх 23"/>
          <p:cNvSpPr/>
          <p:nvPr/>
        </p:nvSpPr>
        <p:spPr>
          <a:xfrm>
            <a:off x="1371600" y="1981200"/>
            <a:ext cx="3048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progress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File specification is done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File upload to DB in progress</a:t>
            </a:r>
          </a:p>
          <a:p>
            <a:r>
              <a:rPr lang="en-US" dirty="0" smtClean="0"/>
              <a:t>“field” </a:t>
            </a:r>
            <a:r>
              <a:rPr lang="en-US" dirty="0" err="1" smtClean="0"/>
              <a:t>c++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in progress</a:t>
            </a:r>
          </a:p>
          <a:p>
            <a:r>
              <a:rPr lang="en-US" dirty="0" smtClean="0"/>
              <a:t>Core </a:t>
            </a:r>
            <a:r>
              <a:rPr lang="en-US" dirty="0" err="1" smtClean="0"/>
              <a:t>c++</a:t>
            </a:r>
            <a:r>
              <a:rPr lang="en-US" dirty="0" smtClean="0"/>
              <a:t> API done</a:t>
            </a:r>
          </a:p>
          <a:p>
            <a:r>
              <a:rPr lang="en-US" dirty="0" smtClean="0"/>
              <a:t>User </a:t>
            </a:r>
            <a:r>
              <a:rPr lang="en-US" dirty="0" err="1" smtClean="0"/>
              <a:t>c++</a:t>
            </a:r>
            <a:r>
              <a:rPr lang="en-US" dirty="0" smtClean="0"/>
              <a:t> API mostly done</a:t>
            </a:r>
          </a:p>
          <a:p>
            <a:r>
              <a:rPr lang="en-US" dirty="0" smtClean="0"/>
              <a:t>Python wrapping – mostly done</a:t>
            </a:r>
          </a:p>
          <a:p>
            <a:r>
              <a:rPr lang="en-US" dirty="0" smtClean="0"/>
              <a:t>Console </a:t>
            </a:r>
            <a:r>
              <a:rPr lang="en-US" dirty="0" err="1" smtClean="0"/>
              <a:t>utils</a:t>
            </a:r>
            <a:r>
              <a:rPr lang="en-US" dirty="0" smtClean="0"/>
              <a:t> – first working prototype is done</a:t>
            </a:r>
          </a:p>
          <a:p>
            <a:r>
              <a:rPr lang="en-US" dirty="0" smtClean="0"/>
              <a:t>Web interface – </a:t>
            </a:r>
            <a:r>
              <a:rPr lang="en-US" dirty="0" err="1" smtClean="0"/>
              <a:t>protorype</a:t>
            </a:r>
            <a:r>
              <a:rPr lang="en-US" dirty="0" smtClean="0"/>
              <a:t> is done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715000" y="1752600"/>
          <a:ext cx="3048000" cy="16764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62000"/>
                <a:gridCol w="762000"/>
                <a:gridCol w="762000"/>
                <a:gridCol w="762000"/>
              </a:tblGrid>
              <a:tr h="41910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1" name="Группа 30"/>
          <p:cNvGrpSpPr/>
          <p:nvPr/>
        </p:nvGrpSpPr>
        <p:grpSpPr>
          <a:xfrm>
            <a:off x="5715000" y="1752600"/>
            <a:ext cx="3048000" cy="1676400"/>
            <a:chOff x="5715000" y="1752600"/>
            <a:chExt cx="3048000" cy="16764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715000" y="1752600"/>
              <a:ext cx="3048000" cy="16764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19800" y="18288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Constants Type Table</a:t>
              </a:r>
              <a:endParaRPr lang="ru-RU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72200" y="2133600"/>
              <a:ext cx="131766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name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directory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err="1" smtClean="0"/>
                <a:t>N_rows</a:t>
              </a:r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r>
                <a:rPr lang="en-US" dirty="0" err="1" smtClean="0"/>
                <a:t>N_columns</a:t>
              </a:r>
              <a:endParaRPr lang="en-US" dirty="0" smtClean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layout structure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1447800"/>
            <a:ext cx="2629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FDC/</a:t>
            </a:r>
            <a:r>
              <a:rPr lang="en-US" sz="1600" dirty="0" err="1" smtClean="0"/>
              <a:t>CathodeStrips</a:t>
            </a:r>
            <a:r>
              <a:rPr lang="en-US" sz="1600" dirty="0" smtClean="0"/>
              <a:t>/pedestals</a:t>
            </a:r>
            <a:endParaRPr lang="ru-RU" sz="1600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5791200" y="4191000"/>
            <a:ext cx="1371600" cy="1609130"/>
            <a:chOff x="7467600" y="4419600"/>
            <a:chExt cx="1371600" cy="160913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467600" y="4419600"/>
              <a:ext cx="1371600" cy="1600200"/>
            </a:xfrm>
            <a:prstGeom prst="rect">
              <a:avLst/>
            </a:prstGeom>
            <a:solidFill>
              <a:srgbClr val="F7DC15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543800" y="4495800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Directories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43800" y="5105400"/>
              <a:ext cx="106599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id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err="1" smtClean="0"/>
                <a:t>parentId</a:t>
              </a:r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name</a:t>
              </a:r>
              <a:endParaRPr lang="ru-RU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7467600" y="4191000"/>
            <a:ext cx="1447800" cy="1600200"/>
            <a:chOff x="5562600" y="4419600"/>
            <a:chExt cx="1447800" cy="16002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562600" y="4419600"/>
              <a:ext cx="1447800" cy="1600200"/>
            </a:xfrm>
            <a:prstGeom prst="rect">
              <a:avLst/>
            </a:prstGeom>
            <a:solidFill>
              <a:srgbClr val="F1E659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1200" y="4495800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Columns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91200" y="4876800"/>
              <a:ext cx="8402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 name</a:t>
              </a:r>
            </a:p>
            <a:p>
              <a:r>
                <a:rPr lang="en-US" dirty="0" smtClean="0"/>
                <a:t>- type</a:t>
              </a:r>
              <a:endParaRPr lang="ru-RU" dirty="0"/>
            </a:p>
          </p:txBody>
        </p:sp>
      </p:grpSp>
      <p:cxnSp>
        <p:nvCxnSpPr>
          <p:cNvPr id="25" name="Соединительная линия уступом 24"/>
          <p:cNvCxnSpPr>
            <a:stCxn id="13" idx="3"/>
            <a:endCxn id="4" idx="1"/>
          </p:cNvCxnSpPr>
          <p:nvPr/>
        </p:nvCxnSpPr>
        <p:spPr>
          <a:xfrm flipV="1">
            <a:off x="4876800" y="2590800"/>
            <a:ext cx="838200" cy="18669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6200000">
            <a:off x="4581007" y="3343793"/>
            <a:ext cx="11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many  -  1</a:t>
            </a:r>
            <a:endParaRPr lang="ru-RU" dirty="0"/>
          </a:p>
        </p:txBody>
      </p:sp>
      <p:grpSp>
        <p:nvGrpSpPr>
          <p:cNvPr id="39" name="Группа 38"/>
          <p:cNvGrpSpPr/>
          <p:nvPr/>
        </p:nvGrpSpPr>
        <p:grpSpPr>
          <a:xfrm>
            <a:off x="457200" y="4572000"/>
            <a:ext cx="1752600" cy="1371600"/>
            <a:chOff x="533400" y="2743200"/>
            <a:chExt cx="1905000" cy="1371600"/>
          </a:xfrm>
          <a:solidFill>
            <a:schemeClr val="bg1"/>
          </a:solidFill>
        </p:grpSpPr>
        <p:sp>
          <p:nvSpPr>
            <p:cNvPr id="15" name="Прямоугольник 14"/>
            <p:cNvSpPr/>
            <p:nvPr/>
          </p:nvSpPr>
          <p:spPr>
            <a:xfrm>
              <a:off x="533400" y="2743200"/>
              <a:ext cx="1905000" cy="13716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2000" y="2819400"/>
              <a:ext cx="1400816" cy="369332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Event range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2000" y="3124200"/>
              <a:ext cx="714173" cy="923330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min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max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run</a:t>
              </a: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457200" y="2971800"/>
            <a:ext cx="1752600" cy="1143000"/>
            <a:chOff x="457200" y="4495800"/>
            <a:chExt cx="1905000" cy="1143000"/>
          </a:xfrm>
          <a:solidFill>
            <a:srgbClr val="CCFF99"/>
          </a:solidFill>
        </p:grpSpPr>
        <p:sp>
          <p:nvSpPr>
            <p:cNvPr id="12" name="Прямоугольник 11"/>
            <p:cNvSpPr/>
            <p:nvPr/>
          </p:nvSpPr>
          <p:spPr>
            <a:xfrm>
              <a:off x="457200" y="4495800"/>
              <a:ext cx="1905000" cy="1143000"/>
            </a:xfrm>
            <a:prstGeom prst="rect">
              <a:avLst/>
            </a:prstGeom>
            <a:grpFill/>
            <a:ln>
              <a:solidFill>
                <a:srgbClr val="2D5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88504" y="4572000"/>
              <a:ext cx="125013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Run range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88504" y="4953000"/>
              <a:ext cx="657039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min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max</a:t>
              </a: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457200" y="1447800"/>
            <a:ext cx="1752600" cy="762000"/>
            <a:chOff x="457200" y="1447800"/>
            <a:chExt cx="1752600" cy="762000"/>
          </a:xfrm>
          <a:solidFill>
            <a:srgbClr val="FF9999"/>
          </a:solidFill>
        </p:grpSpPr>
        <p:sp>
          <p:nvSpPr>
            <p:cNvPr id="14" name="Прямоугольник 13"/>
            <p:cNvSpPr/>
            <p:nvPr/>
          </p:nvSpPr>
          <p:spPr>
            <a:xfrm>
              <a:off x="457200" y="1447800"/>
              <a:ext cx="1752600" cy="76200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8200" y="1524000"/>
              <a:ext cx="1054648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Variation</a:t>
              </a:r>
              <a:endParaRPr lang="ru-RU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62000" y="1828800"/>
              <a:ext cx="797013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name</a:t>
              </a: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2971800" y="1828800"/>
            <a:ext cx="1905000" cy="1447800"/>
            <a:chOff x="2971800" y="1828800"/>
            <a:chExt cx="1905000" cy="14478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971800" y="1828800"/>
              <a:ext cx="1905000" cy="14478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76600" y="1905000"/>
              <a:ext cx="12998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Assignment</a:t>
              </a:r>
              <a:endParaRPr lang="ru-RU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76600" y="2209801"/>
              <a:ext cx="1447800" cy="92333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timestamp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err="1" smtClean="0"/>
                <a:t>run_range</a:t>
              </a:r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variation</a:t>
              </a: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2971800" y="3581400"/>
            <a:ext cx="1905000" cy="1752600"/>
            <a:chOff x="2819400" y="3657600"/>
            <a:chExt cx="1905000" cy="16002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Прямоугольник 12"/>
            <p:cNvSpPr/>
            <p:nvPr/>
          </p:nvSpPr>
          <p:spPr>
            <a:xfrm>
              <a:off x="2819400" y="3657600"/>
              <a:ext cx="1905000" cy="1600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24200" y="3733800"/>
              <a:ext cx="1126719" cy="33721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Constants</a:t>
              </a:r>
              <a:endParaRPr lang="ru-RU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24200" y="4343400"/>
              <a:ext cx="1294329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DATA BLOB</a:t>
              </a:r>
            </a:p>
            <a:p>
              <a:endParaRPr lang="en-US" dirty="0" smtClean="0"/>
            </a:p>
          </p:txBody>
        </p:sp>
      </p:grpSp>
      <p:cxnSp>
        <p:nvCxnSpPr>
          <p:cNvPr id="41" name="Соединительная линия уступом 40"/>
          <p:cNvCxnSpPr>
            <a:stCxn id="4" idx="2"/>
            <a:endCxn id="7" idx="0"/>
          </p:cNvCxnSpPr>
          <p:nvPr/>
        </p:nvCxnSpPr>
        <p:spPr>
          <a:xfrm rot="5400000">
            <a:off x="6477000" y="3429000"/>
            <a:ext cx="762000" cy="762000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stCxn id="4" idx="2"/>
            <a:endCxn id="9" idx="0"/>
          </p:cNvCxnSpPr>
          <p:nvPr/>
        </p:nvCxnSpPr>
        <p:spPr>
          <a:xfrm rot="16200000" flipH="1">
            <a:off x="7334250" y="3333750"/>
            <a:ext cx="762000" cy="952500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>
            <a:stCxn id="21" idx="1"/>
            <a:endCxn id="7" idx="1"/>
          </p:cNvCxnSpPr>
          <p:nvPr/>
        </p:nvCxnSpPr>
        <p:spPr>
          <a:xfrm rot="10800000">
            <a:off x="5791200" y="4991101"/>
            <a:ext cx="76200" cy="347365"/>
          </a:xfrm>
          <a:prstGeom prst="bentConnector3">
            <a:avLst>
              <a:gd name="adj1" fmla="val 400000"/>
            </a:avLst>
          </a:prstGeom>
          <a:ln w="158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11" idx="2"/>
            <a:endCxn id="13" idx="0"/>
          </p:cNvCxnSpPr>
          <p:nvPr/>
        </p:nvCxnSpPr>
        <p:spPr>
          <a:xfrm rot="5400000">
            <a:off x="3771900" y="3429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Соединительная линия уступом 76"/>
          <p:cNvCxnSpPr>
            <a:stCxn id="11" idx="1"/>
            <a:endCxn id="12" idx="3"/>
          </p:cNvCxnSpPr>
          <p:nvPr/>
        </p:nvCxnSpPr>
        <p:spPr>
          <a:xfrm rot="10800000" flipV="1">
            <a:off x="2209800" y="2552700"/>
            <a:ext cx="762000" cy="990600"/>
          </a:xfrm>
          <a:prstGeom prst="bentConnector3">
            <a:avLst>
              <a:gd name="adj1" fmla="val 50000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stCxn id="11" idx="1"/>
            <a:endCxn id="15" idx="3"/>
          </p:cNvCxnSpPr>
          <p:nvPr/>
        </p:nvCxnSpPr>
        <p:spPr>
          <a:xfrm rot="10800000" flipV="1">
            <a:off x="2209800" y="2552700"/>
            <a:ext cx="762000" cy="2705100"/>
          </a:xfrm>
          <a:prstGeom prst="bentConnector3">
            <a:avLst>
              <a:gd name="adj1" fmla="val 50000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Соединительная линия уступом 81"/>
          <p:cNvCxnSpPr>
            <a:stCxn id="11" idx="1"/>
            <a:endCxn id="14" idx="3"/>
          </p:cNvCxnSpPr>
          <p:nvPr/>
        </p:nvCxnSpPr>
        <p:spPr>
          <a:xfrm rot="10800000">
            <a:off x="2209800" y="1828800"/>
            <a:ext cx="762000" cy="723900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Блок-схема: процесс 90"/>
          <p:cNvSpPr/>
          <p:nvPr/>
        </p:nvSpPr>
        <p:spPr>
          <a:xfrm>
            <a:off x="1066800" y="1295400"/>
            <a:ext cx="2590800" cy="685800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09600" y="5638800"/>
            <a:ext cx="5943600" cy="685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dirty="0" smtClean="0"/>
              <a:t>User enters:      /simple/constants</a:t>
            </a:r>
            <a:br>
              <a:rPr lang="en-US" dirty="0" smtClean="0"/>
            </a:br>
            <a:r>
              <a:rPr lang="en-US" dirty="0" smtClean="0"/>
              <a:t>User gets:          1.1 ;   1.2 ;   1.3;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09600" y="5638800"/>
            <a:ext cx="59436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dirty="0" smtClean="0"/>
              <a:t>User enters:      /simple/constants     </a:t>
            </a:r>
            <a:r>
              <a:rPr lang="en-US" b="1" dirty="0" smtClean="0">
                <a:solidFill>
                  <a:srgbClr val="C00000"/>
                </a:solidFill>
              </a:rPr>
              <a:t>variation</a:t>
            </a:r>
            <a:r>
              <a:rPr lang="en-US" dirty="0" smtClean="0"/>
              <a:t>: </a:t>
            </a:r>
            <a:r>
              <a:rPr lang="en-US" dirty="0" err="1" smtClean="0"/>
              <a:t>jhon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User gets:          3 ;   4 ;   5;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into variations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-1029494" y="3619500"/>
            <a:ext cx="3124994" cy="794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-338072" y="3309874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Time line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295400" y="1600200"/>
          <a:ext cx="21336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/>
                        <a:t>X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/>
                        <a:t>Y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/>
                        <a:t>Z</a:t>
                      </a:r>
                      <a:endParaRPr lang="ru-RU" sz="1400" i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295400" y="2362200"/>
          <a:ext cx="2133600" cy="27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/>
                <a:gridCol w="711200"/>
                <a:gridCol w="7112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295400" y="3048000"/>
          <a:ext cx="2133600" cy="27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/>
                <a:gridCol w="711200"/>
                <a:gridCol w="7112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1.1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1.2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1.3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8" name="Соединительная линия уступом 17"/>
          <p:cNvCxnSpPr/>
          <p:nvPr/>
        </p:nvCxnSpPr>
        <p:spPr>
          <a:xfrm>
            <a:off x="3505200" y="3200400"/>
            <a:ext cx="2362200" cy="381000"/>
          </a:xfrm>
          <a:prstGeom prst="bentConnector3">
            <a:avLst>
              <a:gd name="adj1" fmla="val 99903"/>
            </a:avLst>
          </a:prstGeom>
          <a:ln w="19050"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800600" y="3657600"/>
          <a:ext cx="2133600" cy="27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/>
                <a:gridCol w="711200"/>
                <a:gridCol w="7112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295400" y="3962400"/>
          <a:ext cx="2133600" cy="27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/>
                <a:gridCol w="711200"/>
                <a:gridCol w="7112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1.11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1.22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1.33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4800600" y="4267200"/>
          <a:ext cx="2133600" cy="27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/>
                <a:gridCol w="711200"/>
                <a:gridCol w="7112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3.5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4.5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5.5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1295400" y="4800600"/>
          <a:ext cx="2133600" cy="27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200"/>
                <a:gridCol w="736600"/>
                <a:gridCol w="6858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3.5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4.5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5.5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Соединительная линия уступом 31"/>
          <p:cNvCxnSpPr/>
          <p:nvPr/>
        </p:nvCxnSpPr>
        <p:spPr>
          <a:xfrm rot="10800000" flipV="1">
            <a:off x="3429000" y="4648200"/>
            <a:ext cx="2438400" cy="304800"/>
          </a:xfrm>
          <a:prstGeom prst="bentConnector3">
            <a:avLst>
              <a:gd name="adj1" fmla="val 260"/>
            </a:avLst>
          </a:prstGeom>
          <a:ln w="19050"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2247900" y="2171700"/>
            <a:ext cx="228600" cy="1588"/>
          </a:xfrm>
          <a:prstGeom prst="straightConnector1">
            <a:avLst/>
          </a:prstGeom>
          <a:ln w="1905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2248694" y="2856706"/>
            <a:ext cx="228600" cy="1588"/>
          </a:xfrm>
          <a:prstGeom prst="straightConnector1">
            <a:avLst/>
          </a:prstGeom>
          <a:ln w="1905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943600" y="3124200"/>
            <a:ext cx="1756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Variation: “john”</a:t>
            </a:r>
            <a:endParaRPr lang="ru-RU" dirty="0"/>
          </a:p>
        </p:txBody>
      </p:sp>
      <p:cxnSp>
        <p:nvCxnSpPr>
          <p:cNvPr id="56" name="Прямая со стрелкой 55"/>
          <p:cNvCxnSpPr/>
          <p:nvPr/>
        </p:nvCxnSpPr>
        <p:spPr>
          <a:xfrm rot="5400000">
            <a:off x="5791994" y="4114800"/>
            <a:ext cx="151606" cy="794"/>
          </a:xfrm>
          <a:prstGeom prst="straightConnector1">
            <a:avLst/>
          </a:prstGeom>
          <a:ln w="19050"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219200" y="2133600"/>
            <a:ext cx="8386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01/01/2011</a:t>
            </a:r>
            <a:endParaRPr lang="ru-RU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1219200" y="2819400"/>
            <a:ext cx="8386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02/03/2011</a:t>
            </a:r>
            <a:endParaRPr lang="ru-RU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1219200" y="3733800"/>
            <a:ext cx="8386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04/12/2011</a:t>
            </a:r>
            <a:endParaRPr lang="ru-RU" sz="1050" dirty="0"/>
          </a:p>
        </p:txBody>
      </p:sp>
      <p:sp>
        <p:nvSpPr>
          <p:cNvPr id="65" name="TextBox 64"/>
          <p:cNvSpPr txBox="1"/>
          <p:nvPr/>
        </p:nvSpPr>
        <p:spPr>
          <a:xfrm>
            <a:off x="4724400" y="3429000"/>
            <a:ext cx="8386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03/11/2011</a:t>
            </a:r>
            <a:endParaRPr lang="ru-RU" sz="1050" dirty="0"/>
          </a:p>
        </p:txBody>
      </p:sp>
      <p:sp>
        <p:nvSpPr>
          <p:cNvPr id="66" name="TextBox 65"/>
          <p:cNvSpPr txBox="1"/>
          <p:nvPr/>
        </p:nvSpPr>
        <p:spPr>
          <a:xfrm>
            <a:off x="4724400" y="4038600"/>
            <a:ext cx="8386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05/15/2011</a:t>
            </a:r>
            <a:endParaRPr lang="ru-RU" sz="1050" dirty="0"/>
          </a:p>
        </p:txBody>
      </p:sp>
      <p:sp>
        <p:nvSpPr>
          <p:cNvPr id="67" name="TextBox 66"/>
          <p:cNvSpPr txBox="1"/>
          <p:nvPr/>
        </p:nvSpPr>
        <p:spPr>
          <a:xfrm>
            <a:off x="1219200" y="4572000"/>
            <a:ext cx="8386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06/01/2011</a:t>
            </a:r>
            <a:endParaRPr lang="ru-RU" sz="105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1295400" y="1295400"/>
            <a:ext cx="1923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/simple/constants </a:t>
            </a:r>
            <a:endParaRPr lang="ru-RU" dirty="0"/>
          </a:p>
        </p:txBody>
      </p:sp>
      <p:cxnSp>
        <p:nvCxnSpPr>
          <p:cNvPr id="77" name="Прямая со стрелкой 76"/>
          <p:cNvCxnSpPr/>
          <p:nvPr/>
        </p:nvCxnSpPr>
        <p:spPr>
          <a:xfrm rot="5400000">
            <a:off x="2134394" y="3657600"/>
            <a:ext cx="456406" cy="794"/>
          </a:xfrm>
          <a:prstGeom prst="straightConnector1">
            <a:avLst/>
          </a:prstGeom>
          <a:ln w="1905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609600" y="5638800"/>
            <a:ext cx="59436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dirty="0" smtClean="0"/>
              <a:t>User enters:      /simple/constants     </a:t>
            </a:r>
            <a:r>
              <a:rPr lang="en-US" b="1" dirty="0" smtClean="0">
                <a:solidFill>
                  <a:srgbClr val="C00000"/>
                </a:solidFill>
              </a:rPr>
              <a:t>variation</a:t>
            </a:r>
            <a:r>
              <a:rPr lang="en-US" dirty="0" smtClean="0"/>
              <a:t>: john</a:t>
            </a:r>
            <a:br>
              <a:rPr lang="en-US" dirty="0" smtClean="0"/>
            </a:br>
            <a:r>
              <a:rPr lang="en-US" dirty="0" smtClean="0"/>
              <a:t>User gets:          3.5 ;   4.5 ;   5.5;</a:t>
            </a:r>
            <a:endParaRPr lang="ru-RU" dirty="0"/>
          </a:p>
        </p:txBody>
      </p:sp>
      <p:cxnSp>
        <p:nvCxnSpPr>
          <p:cNvPr id="88" name="Прямая со стрелкой 87"/>
          <p:cNvCxnSpPr/>
          <p:nvPr/>
        </p:nvCxnSpPr>
        <p:spPr>
          <a:xfrm rot="5400000">
            <a:off x="2248694" y="5295106"/>
            <a:ext cx="228600" cy="1588"/>
          </a:xfrm>
          <a:prstGeom prst="straightConnector1">
            <a:avLst/>
          </a:prstGeom>
          <a:ln w="1905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Содержимое 2"/>
          <p:cNvSpPr>
            <a:spLocks noGrp="1"/>
          </p:cNvSpPr>
          <p:nvPr>
            <p:ph sz="quarter" idx="1"/>
          </p:nvPr>
        </p:nvSpPr>
        <p:spPr>
          <a:xfrm>
            <a:off x="5029200" y="1295400"/>
            <a:ext cx="3886200" cy="106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Variations provide branching</a:t>
            </a:r>
          </a:p>
          <a:p>
            <a:r>
              <a:rPr lang="en-US" dirty="0" smtClean="0"/>
              <a:t>Users can create variations to  work </a:t>
            </a:r>
            <a:br>
              <a:rPr lang="en-US" dirty="0" smtClean="0"/>
            </a:br>
            <a:r>
              <a:rPr lang="en-US" dirty="0" smtClean="0"/>
              <a:t>with their versions of constants</a:t>
            </a:r>
          </a:p>
          <a:p>
            <a:r>
              <a:rPr lang="en-US" dirty="0" smtClean="0"/>
              <a:t>Main branch is called “default” variation</a:t>
            </a:r>
            <a:endParaRPr lang="en-US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2133600" y="518160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ru-RU" sz="24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609600" y="5638800"/>
            <a:ext cx="59436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dirty="0" smtClean="0"/>
              <a:t>User enters:      /simple/constants </a:t>
            </a:r>
            <a:br>
              <a:rPr lang="en-US" dirty="0" smtClean="0"/>
            </a:br>
            <a:r>
              <a:rPr lang="en-US" dirty="0" smtClean="0"/>
              <a:t>User gets:          1.11 ;   1.22 ;   1.33;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609600" y="5638800"/>
            <a:ext cx="59436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dirty="0" smtClean="0"/>
              <a:t>User enters:      /simple/constants </a:t>
            </a:r>
            <a:br>
              <a:rPr lang="en-US" dirty="0" smtClean="0"/>
            </a:br>
            <a:r>
              <a:rPr lang="en-US" dirty="0" smtClean="0"/>
              <a:t>User gets:          3.5 ;   4.5 ;   5.5;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 animBg="1"/>
      <p:bldP spid="44" grpId="0" animBg="1"/>
      <p:bldP spid="48" grpId="0"/>
      <p:bldP spid="61" grpId="0"/>
      <p:bldP spid="63" grpId="0"/>
      <p:bldP spid="64" grpId="0"/>
      <p:bldP spid="65" grpId="0"/>
      <p:bldP spid="66" grpId="0"/>
      <p:bldP spid="67" grpId="0"/>
      <p:bldP spid="82" grpId="0" animBg="1"/>
      <p:bldP spid="90" grpId="0"/>
      <p:bldP spid="92" grpId="0" animBg="1"/>
      <p:bldP spid="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MySQLdatabase</a:t>
            </a:r>
            <a:r>
              <a:rPr lang="en-US" dirty="0" smtClean="0"/>
              <a:t> layout</a:t>
            </a:r>
            <a:endParaRPr lang="ru-RU" dirty="0"/>
          </a:p>
        </p:txBody>
      </p:sp>
      <p:pic>
        <p:nvPicPr>
          <p:cNvPr id="1027" name="Picture 3" descr="C:\AProjects\CCDB\MySQL\0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7816469" cy="5010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internals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34000" y="1676400"/>
            <a:ext cx="2895600" cy="1828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b="1" dirty="0" err="1" smtClean="0"/>
              <a:t>int</a:t>
            </a:r>
            <a:endParaRPr lang="en-US" b="1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b="1" dirty="0" smtClean="0"/>
              <a:t>double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81000" y="1752600"/>
            <a:ext cx="4876800" cy="1828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b="1" dirty="0" smtClean="0">
                <a:solidFill>
                  <a:srgbClr val="002060"/>
                </a:solidFill>
              </a:rPr>
              <a:t>1001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rgbClr val="002060"/>
                </a:solidFill>
              </a:rPr>
              <a:t>1500</a:t>
            </a:r>
            <a:r>
              <a:rPr lang="en-US" dirty="0" smtClean="0"/>
              <a:t>  is ok.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b="1" dirty="0" smtClean="0">
                <a:solidFill>
                  <a:srgbClr val="002060"/>
                </a:solidFill>
              </a:rPr>
              <a:t>1001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rgbClr val="002060"/>
                </a:solidFill>
              </a:rPr>
              <a:t>INFINITE_RUN</a:t>
            </a:r>
            <a:r>
              <a:rPr lang="en-US" dirty="0" smtClean="0"/>
              <a:t> : all runs from 1001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b="1" dirty="0" smtClean="0">
                <a:solidFill>
                  <a:srgbClr val="002060"/>
                </a:solidFill>
              </a:rPr>
              <a:t>0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rgbClr val="002060"/>
                </a:solidFill>
              </a:rPr>
              <a:t>INFINITE_RUN</a:t>
            </a:r>
            <a:r>
              <a:rPr lang="en-US" dirty="0" smtClean="0"/>
              <a:t> : all runs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8956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2060"/>
                </a:solidFill>
              </a:rPr>
              <a:t>INFINITE_RUN</a:t>
            </a:r>
            <a:r>
              <a:rPr lang="en-US" dirty="0" smtClean="0"/>
              <a:t> </a:t>
            </a:r>
            <a:r>
              <a:rPr lang="ru-RU" dirty="0" smtClean="0"/>
              <a:t> = </a:t>
            </a:r>
            <a:r>
              <a:rPr lang="ru-RU" b="1" dirty="0" smtClean="0"/>
              <a:t>2147483647</a:t>
            </a:r>
            <a:r>
              <a:rPr lang="ru-RU" dirty="0" smtClean="0"/>
              <a:t> </a:t>
            </a:r>
            <a:r>
              <a:rPr lang="en-US" dirty="0" smtClean="0"/>
              <a:t>Maximum </a:t>
            </a:r>
            <a:r>
              <a:rPr lang="en-US" dirty="0" smtClean="0"/>
              <a:t>32-bit unsigned integer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1371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Run ranges: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1371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Data types: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3581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Named run ranges: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9600" y="3962400"/>
            <a:ext cx="16002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Run range</a:t>
            </a:r>
          </a:p>
          <a:p>
            <a:r>
              <a:rPr lang="en-US" sz="1600" dirty="0" smtClean="0"/>
              <a:t>runs: </a:t>
            </a:r>
            <a:r>
              <a:rPr lang="en-US" sz="1600" b="1" dirty="0" smtClean="0">
                <a:solidFill>
                  <a:srgbClr val="002060"/>
                </a:solidFill>
              </a:rPr>
              <a:t>1001</a:t>
            </a:r>
            <a:r>
              <a:rPr lang="en-US" sz="1600" dirty="0" smtClean="0"/>
              <a:t>-</a:t>
            </a:r>
            <a:r>
              <a:rPr lang="en-US" sz="1600" b="1" dirty="0" smtClean="0">
                <a:solidFill>
                  <a:srgbClr val="002060"/>
                </a:solidFill>
              </a:rPr>
              <a:t>1500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name:</a:t>
            </a:r>
            <a:r>
              <a:rPr lang="en-US" sz="1600" b="1" dirty="0" smtClean="0">
                <a:solidFill>
                  <a:srgbClr val="002060"/>
                </a:solidFill>
              </a:rPr>
              <a:t>“”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43200" y="3962400"/>
            <a:ext cx="16002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Run range</a:t>
            </a:r>
          </a:p>
          <a:p>
            <a:r>
              <a:rPr lang="en-US" sz="1600" dirty="0" smtClean="0"/>
              <a:t>runs: </a:t>
            </a:r>
            <a:r>
              <a:rPr lang="en-US" sz="1600" b="1" dirty="0" smtClean="0">
                <a:solidFill>
                  <a:srgbClr val="002060"/>
                </a:solidFill>
              </a:rPr>
              <a:t>1001</a:t>
            </a:r>
            <a:r>
              <a:rPr lang="en-US" sz="1600" dirty="0" smtClean="0"/>
              <a:t>-</a:t>
            </a:r>
            <a:r>
              <a:rPr lang="en-US" sz="1600" b="1" dirty="0" smtClean="0">
                <a:solidFill>
                  <a:srgbClr val="002060"/>
                </a:solidFill>
              </a:rPr>
              <a:t>1500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name</a:t>
            </a:r>
            <a:r>
              <a:rPr lang="en-US" sz="1600" dirty="0" smtClean="0">
                <a:solidFill>
                  <a:srgbClr val="002060"/>
                </a:solidFill>
              </a:rPr>
              <a:t>:</a:t>
            </a:r>
            <a:r>
              <a:rPr lang="en-US" sz="1600" b="1" dirty="0" smtClean="0">
                <a:solidFill>
                  <a:srgbClr val="002060"/>
                </a:solidFill>
              </a:rPr>
              <a:t>“</a:t>
            </a:r>
            <a:r>
              <a:rPr lang="en-US" sz="1600" b="1" dirty="0" err="1" smtClean="0">
                <a:solidFill>
                  <a:srgbClr val="002060"/>
                </a:solidFill>
              </a:rPr>
              <a:t>marki</a:t>
            </a:r>
            <a:r>
              <a:rPr lang="en-US" sz="1600" b="1" dirty="0" smtClean="0">
                <a:solidFill>
                  <a:srgbClr val="002060"/>
                </a:solidFill>
              </a:rPr>
              <a:t>”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39624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solidFill>
                  <a:srgbClr val="002060"/>
                </a:solidFill>
              </a:rPr>
              <a:t>Run Ranges </a:t>
            </a:r>
            <a:r>
              <a:rPr lang="en-US" dirty="0" smtClean="0"/>
              <a:t>with same runs, but  different names are different run ranges.</a:t>
            </a: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40386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≠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2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5029200"/>
            <a:ext cx="80772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1.12321|1.22345|45|15|This is user string|0.5602e-4|…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" y="54102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If </a:t>
            </a:r>
            <a:r>
              <a:rPr lang="en-US" dirty="0" smtClean="0"/>
              <a:t>user’s string </a:t>
            </a:r>
            <a:r>
              <a:rPr lang="en-US" dirty="0" smtClean="0">
                <a:solidFill>
                  <a:srgbClr val="C00000"/>
                </a:solidFill>
              </a:rPr>
              <a:t>“have | in it” </a:t>
            </a:r>
            <a:r>
              <a:rPr lang="en-US" dirty="0" smtClean="0"/>
              <a:t>?</a:t>
            </a:r>
          </a:p>
          <a:p>
            <a:r>
              <a:rPr lang="en-US" dirty="0" smtClean="0">
                <a:latin typeface="Myriad Pro" pitchFamily="34" charset="0"/>
                <a:sym typeface="Wingdings" pitchFamily="2" charset="2"/>
              </a:rPr>
              <a:t>USER   </a:t>
            </a:r>
            <a:r>
              <a:rPr lang="en-US" b="1" dirty="0" smtClean="0">
                <a:solidFill>
                  <a:srgbClr val="0070C0"/>
                </a:solidFill>
                <a:latin typeface="Myriad Pro" pitchFamily="34" charset="0"/>
              </a:rPr>
              <a:t>Encode</a:t>
            </a:r>
            <a:r>
              <a:rPr lang="en-US" dirty="0" smtClean="0">
                <a:latin typeface="Myriad Pro" pitchFamily="34" charset="0"/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Myriad Pro" pitchFamily="34" charset="0"/>
              </a:rPr>
              <a:t>“have | in it</a:t>
            </a:r>
            <a:r>
              <a:rPr lang="en-US" dirty="0" smtClean="0">
                <a:solidFill>
                  <a:srgbClr val="C00000"/>
                </a:solidFill>
                <a:latin typeface="Myriad Pro" pitchFamily="34" charset="0"/>
              </a:rPr>
              <a:t>”</a:t>
            </a:r>
            <a:r>
              <a:rPr lang="en-US" dirty="0" smtClean="0">
                <a:latin typeface="Myriad Pro" pitchFamily="34" charset="0"/>
              </a:rPr>
              <a:t>)              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</a:t>
            </a:r>
            <a:r>
              <a:rPr lang="en-US" dirty="0" smtClean="0">
                <a:latin typeface="Myriad Pro" pitchFamily="34" charset="0"/>
              </a:rPr>
              <a:t>  </a:t>
            </a:r>
            <a:r>
              <a:rPr lang="en-US" dirty="0" smtClean="0">
                <a:solidFill>
                  <a:srgbClr val="7030A0"/>
                </a:solidFill>
                <a:latin typeface="Myriad Pro" pitchFamily="34" charset="0"/>
              </a:rPr>
              <a:t>“</a:t>
            </a:r>
            <a:r>
              <a:rPr lang="en-US" dirty="0" smtClean="0">
                <a:solidFill>
                  <a:srgbClr val="7030A0"/>
                </a:solidFill>
                <a:latin typeface="Myriad Pro" pitchFamily="34" charset="0"/>
              </a:rPr>
              <a:t>have &amp;pipe; in it</a:t>
            </a:r>
            <a:r>
              <a:rPr lang="en-US" dirty="0" smtClean="0">
                <a:solidFill>
                  <a:srgbClr val="7030A0"/>
                </a:solidFill>
                <a:latin typeface="Myriad Pro" pitchFamily="34" charset="0"/>
              </a:rPr>
              <a:t>”</a:t>
            </a:r>
            <a:r>
              <a:rPr lang="en-US" dirty="0" smtClean="0">
                <a:solidFill>
                  <a:srgbClr val="C00000"/>
                </a:solidFill>
                <a:latin typeface="Myriad Pro" pitchFamily="34" charset="0"/>
              </a:rPr>
              <a:t>        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 DB</a:t>
            </a:r>
          </a:p>
          <a:p>
            <a:r>
              <a:rPr lang="en-US" dirty="0" smtClean="0">
                <a:latin typeface="Myriad Pro" pitchFamily="34" charset="0"/>
                <a:sym typeface="Wingdings" pitchFamily="2" charset="2"/>
              </a:rPr>
              <a:t>DB 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       </a:t>
            </a:r>
            <a:r>
              <a:rPr lang="en-US" b="1" dirty="0" smtClean="0">
                <a:solidFill>
                  <a:srgbClr val="0070C0"/>
                </a:solidFill>
                <a:latin typeface="Myriad Pro" pitchFamily="34" charset="0"/>
              </a:rPr>
              <a:t>Decode</a:t>
            </a:r>
            <a:r>
              <a:rPr lang="en-US" dirty="0" smtClean="0">
                <a:latin typeface="Myriad Pro" pitchFamily="34" charset="0"/>
              </a:rPr>
              <a:t>(</a:t>
            </a:r>
            <a:r>
              <a:rPr lang="en-US" dirty="0" smtClean="0">
                <a:solidFill>
                  <a:srgbClr val="7030A0"/>
                </a:solidFill>
                <a:latin typeface="Myriad Pro" pitchFamily="34" charset="0"/>
              </a:rPr>
              <a:t>“have &amp;pipe; in it” </a:t>
            </a:r>
            <a:r>
              <a:rPr lang="en-US" dirty="0" smtClean="0">
                <a:latin typeface="Myriad Pro" pitchFamily="34" charset="0"/>
              </a:rPr>
              <a:t>) 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     </a:t>
            </a:r>
            <a:r>
              <a:rPr lang="en-US" dirty="0" smtClean="0">
                <a:solidFill>
                  <a:srgbClr val="C00000"/>
                </a:solidFill>
                <a:latin typeface="Myriad Pro" pitchFamily="34" charset="0"/>
              </a:rPr>
              <a:t>“have | in it”               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 USER</a:t>
            </a:r>
            <a:endParaRPr lang="en-US" dirty="0" smtClean="0">
              <a:solidFill>
                <a:srgbClr val="C00000"/>
              </a:solidFill>
              <a:latin typeface="Myriad Pro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4800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Data blob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81000" y="3505200"/>
            <a:ext cx="8229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7200" y="4800600"/>
            <a:ext cx="8229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design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33600" y="1600200"/>
            <a:ext cx="16002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JANA</a:t>
            </a:r>
            <a:r>
              <a:rPr lang="en-US" dirty="0" smtClean="0"/>
              <a:t> </a:t>
            </a:r>
            <a:r>
              <a:rPr lang="en-US" dirty="0" smtClean="0"/>
              <a:t>Users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943600" y="1600200"/>
            <a:ext cx="12954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</a:t>
            </a:r>
            <a:r>
              <a:rPr lang="en-US" dirty="0" smtClean="0"/>
              <a:t>Users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28956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</a:t>
            </a:r>
            <a:r>
              <a:rPr lang="en-US" dirty="0" smtClean="0"/>
              <a:t>API</a:t>
            </a:r>
            <a:br>
              <a:rPr lang="en-US" dirty="0" smtClean="0"/>
            </a:br>
            <a:r>
              <a:rPr lang="en-US" dirty="0" smtClean="0"/>
              <a:t>(C++ wrap)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81000" y="1600200"/>
            <a:ext cx="1447800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WEB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43800" y="1600200"/>
            <a:ext cx="12954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Console</a:t>
            </a:r>
          </a:p>
          <a:p>
            <a:pPr algn="ctr"/>
            <a:r>
              <a:rPr lang="en-US" dirty="0" smtClean="0"/>
              <a:t>Tools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81000" y="3048000"/>
            <a:ext cx="914400" cy="609600"/>
          </a:xfrm>
          <a:prstGeom prst="rect">
            <a:avLst/>
          </a:prstGeom>
          <a:solidFill>
            <a:srgbClr val="754D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PHP</a:t>
            </a:r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647700" y="2628900"/>
            <a:ext cx="381000" cy="3048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5334000" y="3200400"/>
            <a:ext cx="762000" cy="3048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3162300" y="25527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1828800" y="2971800"/>
            <a:ext cx="4419600" cy="3352800"/>
            <a:chOff x="3124200" y="2819400"/>
            <a:chExt cx="4419600" cy="3505200"/>
          </a:xfrm>
        </p:grpSpPr>
        <p:sp>
          <p:nvSpPr>
            <p:cNvPr id="32" name="Двойная стрелка вверх/вниз 31"/>
            <p:cNvSpPr/>
            <p:nvPr/>
          </p:nvSpPr>
          <p:spPr>
            <a:xfrm>
              <a:off x="6477000" y="5029200"/>
              <a:ext cx="304800" cy="457200"/>
            </a:xfrm>
            <a:prstGeom prst="upDownArrow">
              <a:avLst/>
            </a:prstGeom>
            <a:solidFill>
              <a:srgbClr val="D16D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191000" y="2819400"/>
              <a:ext cx="2209800" cy="914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Calib</a:t>
              </a:r>
              <a:r>
                <a:rPr lang="en-US" dirty="0" smtClean="0"/>
                <a:t>. DB API</a:t>
              </a:r>
            </a:p>
            <a:p>
              <a:pPr algn="ctr"/>
              <a:r>
                <a:rPr lang="en-US" dirty="0" smtClean="0"/>
                <a:t>C++</a:t>
              </a: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24200" y="4267200"/>
              <a:ext cx="1905000" cy="6858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MySQL</a:t>
              </a:r>
              <a:r>
                <a:rPr lang="en-US" dirty="0" smtClean="0"/>
                <a:t> Provider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638800" y="4267200"/>
              <a:ext cx="1905000" cy="685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File DB Provider</a:t>
              </a:r>
              <a:endParaRPr lang="ru-RU" dirty="0"/>
            </a:p>
          </p:txBody>
        </p:sp>
        <p:sp>
          <p:nvSpPr>
            <p:cNvPr id="9" name="Блок-схема: магнитный диск 8"/>
            <p:cNvSpPr/>
            <p:nvPr/>
          </p:nvSpPr>
          <p:spPr>
            <a:xfrm>
              <a:off x="5638800" y="5486400"/>
              <a:ext cx="1905000" cy="838200"/>
            </a:xfrm>
            <a:prstGeom prst="flowChartMagneticDisk">
              <a:avLst/>
            </a:prstGeom>
            <a:solidFill>
              <a:srgbClr val="2D591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Local  DB File</a:t>
              </a:r>
              <a:endParaRPr lang="ru-RU" dirty="0"/>
            </a:p>
          </p:txBody>
        </p:sp>
        <p:sp>
          <p:nvSpPr>
            <p:cNvPr id="14" name="Блок-схема: магнитный диск 13"/>
            <p:cNvSpPr/>
            <p:nvPr/>
          </p:nvSpPr>
          <p:spPr>
            <a:xfrm>
              <a:off x="3124200" y="5486400"/>
              <a:ext cx="1905000" cy="838200"/>
            </a:xfrm>
            <a:prstGeom prst="flowChartMagneticDisk">
              <a:avLst/>
            </a:prstGeom>
            <a:solidFill>
              <a:srgbClr val="13351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My SQL Server</a:t>
              </a:r>
              <a:endParaRPr lang="ru-RU" dirty="0"/>
            </a:p>
          </p:txBody>
        </p:sp>
        <p:sp>
          <p:nvSpPr>
            <p:cNvPr id="29" name="Двойная стрелка вверх/вниз 28"/>
            <p:cNvSpPr/>
            <p:nvPr/>
          </p:nvSpPr>
          <p:spPr>
            <a:xfrm rot="2763548">
              <a:off x="4793592" y="3761904"/>
              <a:ext cx="304800" cy="533400"/>
            </a:xfrm>
            <a:prstGeom prst="upDownArrow">
              <a:avLst/>
            </a:prstGeom>
            <a:solidFill>
              <a:srgbClr val="D16D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Двойная стрелка вверх/вниз 29"/>
            <p:cNvSpPr/>
            <p:nvPr/>
          </p:nvSpPr>
          <p:spPr>
            <a:xfrm rot="19029722">
              <a:off x="5562922" y="3747968"/>
              <a:ext cx="304800" cy="533400"/>
            </a:xfrm>
            <a:prstGeom prst="upDownArrow">
              <a:avLst/>
            </a:prstGeom>
            <a:solidFill>
              <a:srgbClr val="D16D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Двойная стрелка вверх/вниз 30"/>
            <p:cNvSpPr/>
            <p:nvPr/>
          </p:nvSpPr>
          <p:spPr>
            <a:xfrm>
              <a:off x="3962400" y="5029200"/>
              <a:ext cx="304800" cy="457200"/>
            </a:xfrm>
            <a:prstGeom prst="upDownArrow">
              <a:avLst/>
            </a:prstGeom>
            <a:solidFill>
              <a:srgbClr val="D16D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5" name="Стрелка углом вверх 34"/>
          <p:cNvSpPr/>
          <p:nvPr/>
        </p:nvSpPr>
        <p:spPr>
          <a:xfrm rot="10800000" flipV="1">
            <a:off x="1524000" y="2590800"/>
            <a:ext cx="1066800" cy="838200"/>
          </a:xfrm>
          <a:prstGeom prst="bentUpArrow">
            <a:avLst>
              <a:gd name="adj1" fmla="val 17498"/>
              <a:gd name="adj2" fmla="val 15706"/>
              <a:gd name="adj3" fmla="val 20728"/>
            </a:avLst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8600" y="1219200"/>
            <a:ext cx="8686800" cy="12192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3962400" y="1219200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Interfaces</a:t>
            </a:r>
            <a:endParaRPr lang="ru-RU" dirty="0"/>
          </a:p>
        </p:txBody>
      </p:sp>
      <p:sp>
        <p:nvSpPr>
          <p:cNvPr id="38" name="Стрелка углом вверх 37"/>
          <p:cNvSpPr/>
          <p:nvPr/>
        </p:nvSpPr>
        <p:spPr>
          <a:xfrm rot="10800000" flipH="1" flipV="1">
            <a:off x="7848600" y="2590800"/>
            <a:ext cx="533400" cy="838200"/>
          </a:xfrm>
          <a:prstGeom prst="bentUpArrow">
            <a:avLst>
              <a:gd name="adj1" fmla="val 25651"/>
              <a:gd name="adj2" fmla="val 21658"/>
              <a:gd name="adj3" fmla="val 17914"/>
            </a:avLst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038600" y="1600200"/>
            <a:ext cx="16764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dirty="0" smtClean="0"/>
              <a:t>++ Users</a:t>
            </a:r>
            <a:endParaRPr lang="ru-RU" dirty="0"/>
          </a:p>
        </p:txBody>
      </p:sp>
      <p:sp>
        <p:nvSpPr>
          <p:cNvPr id="40" name="Стрелка вправо 39"/>
          <p:cNvSpPr/>
          <p:nvPr/>
        </p:nvSpPr>
        <p:spPr>
          <a:xfrm rot="16200000">
            <a:off x="4533900" y="25527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334000" y="2895600"/>
            <a:ext cx="69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SWIG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752600" y="2895600"/>
            <a:ext cx="836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JQuery</a:t>
            </a:r>
            <a:endParaRPr lang="ru-RU" dirty="0"/>
          </a:p>
        </p:txBody>
      </p:sp>
      <p:sp>
        <p:nvSpPr>
          <p:cNvPr id="43" name="Стрелка вправо 42"/>
          <p:cNvSpPr/>
          <p:nvPr/>
        </p:nvSpPr>
        <p:spPr>
          <a:xfrm rot="16200000">
            <a:off x="6667500" y="25527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3" grpId="0" animBg="1"/>
      <p:bldP spid="27" grpId="0" animBg="1"/>
      <p:bldP spid="25" grpId="0" animBg="1"/>
      <p:bldP spid="35" grpId="0" animBg="1"/>
      <p:bldP spid="38" grpId="0" animBg="1"/>
      <p:bldP spid="40" grpId="0" animBg="1"/>
      <p:bldP spid="41" grpId="0"/>
      <p:bldP spid="42" grpId="0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and JANA </a:t>
            </a:r>
            <a:r>
              <a:rPr lang="en-US" dirty="0" smtClean="0"/>
              <a:t>interface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Two main parts:</a:t>
            </a:r>
          </a:p>
          <a:p>
            <a:pPr>
              <a:buNone/>
            </a:pPr>
            <a:r>
              <a:rPr lang="en-US" sz="1800" dirty="0" smtClean="0"/>
              <a:t>1) </a:t>
            </a:r>
            <a:r>
              <a:rPr lang="en-US" sz="1800" b="1" dirty="0" err="1" smtClean="0">
                <a:solidFill>
                  <a:srgbClr val="C00000"/>
                </a:solidFill>
              </a:rPr>
              <a:t>JCalibrationGenerator</a:t>
            </a:r>
            <a:r>
              <a:rPr lang="en-US" sz="1800" dirty="0" smtClean="0"/>
              <a:t> A generator class (e.g. </a:t>
            </a:r>
            <a:r>
              <a:rPr lang="en-US" sz="1800" dirty="0" err="1" smtClean="0"/>
              <a:t>JCalibrationGeneratorMySQL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2</a:t>
            </a:r>
            <a:r>
              <a:rPr lang="en-US" sz="1800" dirty="0" smtClean="0"/>
              <a:t>) </a:t>
            </a:r>
            <a:r>
              <a:rPr lang="en-US" sz="1800" b="1" dirty="0" err="1" smtClean="0">
                <a:solidFill>
                  <a:srgbClr val="0070C0"/>
                </a:solidFill>
              </a:rPr>
              <a:t>Jcalibration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 class implementing the backend itself.</a:t>
            </a:r>
          </a:p>
          <a:p>
            <a:r>
              <a:rPr lang="en-US" sz="1800" dirty="0" smtClean="0"/>
              <a:t> Retrieve calibration constants from CCDB (</a:t>
            </a:r>
            <a:r>
              <a:rPr lang="en-US" sz="1800" dirty="0" err="1" smtClean="0"/>
              <a:t>GetCalib</a:t>
            </a:r>
            <a:r>
              <a:rPr lang="en-US" sz="1800" dirty="0" smtClean="0"/>
              <a:t>())</a:t>
            </a:r>
          </a:p>
          <a:p>
            <a:r>
              <a:rPr lang="en-US" sz="1800" dirty="0" smtClean="0"/>
              <a:t> Discovery </a:t>
            </a:r>
            <a:r>
              <a:rPr lang="en-US" sz="1800" dirty="0" smtClean="0"/>
              <a:t>of available constants (</a:t>
            </a:r>
            <a:r>
              <a:rPr lang="en-US" sz="1800" dirty="0" err="1" smtClean="0"/>
              <a:t>GetListOfNamepaths</a:t>
            </a:r>
            <a:r>
              <a:rPr lang="en-US" sz="1800" dirty="0" smtClean="0"/>
              <a:t>()) etc.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Jcallibration</a:t>
            </a:r>
            <a:r>
              <a:rPr lang="en-US" sz="1800" dirty="0" smtClean="0"/>
              <a:t> * </a:t>
            </a:r>
            <a:r>
              <a:rPr lang="en-US" sz="1800" dirty="0" err="1" smtClean="0"/>
              <a:t>calib</a:t>
            </a:r>
            <a:r>
              <a:rPr lang="en-US" sz="1800" dirty="0" smtClean="0"/>
              <a:t> = </a:t>
            </a:r>
            <a:r>
              <a:rPr lang="en-US" sz="1800" dirty="0" err="1" smtClean="0"/>
              <a:t>jApp</a:t>
            </a:r>
            <a:r>
              <a:rPr lang="en-US" sz="1800" dirty="0" smtClean="0"/>
              <a:t>-&gt;</a:t>
            </a:r>
            <a:r>
              <a:rPr lang="en-US" sz="1800" dirty="0" err="1" smtClean="0"/>
              <a:t>GetCalib</a:t>
            </a:r>
            <a:r>
              <a:rPr lang="en-US" sz="1800" dirty="0" smtClean="0"/>
              <a:t>()</a:t>
            </a:r>
            <a:br>
              <a:rPr lang="en-US" sz="1800" dirty="0" smtClean="0"/>
            </a:br>
            <a:r>
              <a:rPr lang="en-US" sz="1800" dirty="0" smtClean="0"/>
              <a:t>vector&lt;double&gt; constants;</a:t>
            </a:r>
            <a:br>
              <a:rPr lang="en-US" sz="1800" dirty="0" smtClean="0"/>
            </a:br>
            <a:r>
              <a:rPr lang="en-US" sz="1800" dirty="0" err="1" smtClean="0"/>
              <a:t>calib</a:t>
            </a:r>
            <a:r>
              <a:rPr lang="en-US" sz="1800" dirty="0" smtClean="0"/>
              <a:t>-</a:t>
            </a:r>
            <a:r>
              <a:rPr lang="en-US" sz="1800" dirty="0" smtClean="0"/>
              <a:t>&gt;</a:t>
            </a:r>
            <a:r>
              <a:rPr lang="en-US" sz="1800" dirty="0" err="1" smtClean="0"/>
              <a:t>GetCalib</a:t>
            </a:r>
            <a:r>
              <a:rPr lang="en-US" sz="1800" dirty="0" smtClean="0"/>
              <a:t>(constants, </a:t>
            </a:r>
            <a:r>
              <a:rPr lang="en-US" sz="1800" dirty="0" smtClean="0">
                <a:solidFill>
                  <a:srgbClr val="C00000"/>
                </a:solidFill>
              </a:rPr>
              <a:t>“/simple/constants”</a:t>
            </a:r>
            <a:r>
              <a:rPr lang="en-US" sz="1800" dirty="0" smtClean="0"/>
              <a:t>);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calib</a:t>
            </a:r>
            <a:r>
              <a:rPr lang="en-US" sz="1800" dirty="0" smtClean="0"/>
              <a:t>-&gt;</a:t>
            </a:r>
            <a:r>
              <a:rPr lang="en-US" sz="1800" dirty="0" err="1" smtClean="0"/>
              <a:t>GetCalib</a:t>
            </a:r>
            <a:r>
              <a:rPr lang="en-US" sz="1800" dirty="0" smtClean="0"/>
              <a:t>(constants, </a:t>
            </a:r>
            <a:r>
              <a:rPr lang="en-US" sz="1800" dirty="0" smtClean="0">
                <a:solidFill>
                  <a:srgbClr val="C00000"/>
                </a:solidFill>
              </a:rPr>
              <a:t>“/simple/constants</a:t>
            </a:r>
            <a:r>
              <a:rPr lang="en-US" sz="1800" dirty="0" smtClean="0">
                <a:solidFill>
                  <a:srgbClr val="C00000"/>
                </a:solidFill>
              </a:rPr>
              <a:t>”, </a:t>
            </a:r>
            <a:r>
              <a:rPr lang="en-US" sz="1800" dirty="0" smtClean="0">
                <a:solidFill>
                  <a:srgbClr val="00B050"/>
                </a:solidFill>
              </a:rPr>
              <a:t>/*variation */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“john”</a:t>
            </a:r>
            <a:r>
              <a:rPr lang="en-US" sz="1800" dirty="0" smtClean="0"/>
              <a:t>); 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calib</a:t>
            </a:r>
            <a:r>
              <a:rPr lang="en-US" sz="1800" dirty="0" smtClean="0"/>
              <a:t>-&gt;</a:t>
            </a:r>
            <a:r>
              <a:rPr lang="en-US" sz="1800" dirty="0" err="1" smtClean="0"/>
              <a:t>GetCalib</a:t>
            </a:r>
            <a:r>
              <a:rPr lang="en-US" sz="1800" dirty="0" smtClean="0"/>
              <a:t>(constants,</a:t>
            </a:r>
            <a:r>
              <a:rPr lang="en-US" sz="1800" dirty="0" smtClean="0">
                <a:solidFill>
                  <a:srgbClr val="C00000"/>
                </a:solidFill>
              </a:rPr>
              <a:t> “/simple/constants</a:t>
            </a:r>
            <a:r>
              <a:rPr lang="en-US" sz="1800" dirty="0" smtClean="0">
                <a:solidFill>
                  <a:srgbClr val="C00000"/>
                </a:solidFill>
              </a:rPr>
              <a:t>”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B050"/>
                </a:solidFill>
              </a:rPr>
              <a:t>/*variation */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“</a:t>
            </a:r>
            <a:r>
              <a:rPr lang="en-US" sz="1800" dirty="0" smtClean="0">
                <a:solidFill>
                  <a:srgbClr val="C00000"/>
                </a:solidFill>
              </a:rPr>
              <a:t>john”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B050"/>
                </a:solidFill>
              </a:rPr>
              <a:t>/*time*/ </a:t>
            </a:r>
            <a:r>
              <a:rPr lang="en-US" sz="1800" dirty="0" smtClean="0"/>
              <a:t>time); </a:t>
            </a:r>
            <a:br>
              <a:rPr lang="en-US" sz="1800" dirty="0" smtClean="0"/>
            </a:br>
            <a:endParaRPr lang="en-US" sz="1800" dirty="0" smtClean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 l="27778" t="52907" r="25000" b="33140"/>
          <a:stretch>
            <a:fillRect/>
          </a:stretch>
        </p:blipFill>
        <p:spPr bwMode="auto">
          <a:xfrm>
            <a:off x="762000" y="1981200"/>
            <a:ext cx="690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budget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95600"/>
            <a:ext cx="8229600" cy="3642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Stick to </a:t>
            </a:r>
            <a:r>
              <a:rPr lang="en-US" b="1" dirty="0" smtClean="0">
                <a:solidFill>
                  <a:srgbClr val="C00000"/>
                </a:solidFill>
              </a:rPr>
              <a:t>1 second </a:t>
            </a:r>
            <a:r>
              <a:rPr lang="en-US" b="1" dirty="0" smtClean="0">
                <a:solidFill>
                  <a:srgbClr val="0070C0"/>
                </a:solidFill>
              </a:rPr>
              <a:t>to load calibration constants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queries + network </a:t>
            </a:r>
            <a:r>
              <a:rPr lang="en-US" dirty="0" smtClean="0"/>
              <a:t>– </a:t>
            </a:r>
            <a:r>
              <a:rPr lang="en-US" dirty="0" smtClean="0"/>
              <a:t>0.23 – 0.45 </a:t>
            </a:r>
            <a:r>
              <a:rPr lang="en-US" dirty="0" smtClean="0"/>
              <a:t>sec</a:t>
            </a:r>
          </a:p>
          <a:p>
            <a:r>
              <a:rPr lang="en-US" dirty="0" smtClean="0"/>
              <a:t>Blob parsing – &lt;0.13 </a:t>
            </a:r>
            <a:r>
              <a:rPr lang="en-US" dirty="0" smtClean="0"/>
              <a:t>sec</a:t>
            </a:r>
            <a:endParaRPr lang="en-US" b="1" u="sng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Framework overhead </a:t>
            </a:r>
            <a:r>
              <a:rPr lang="en-US" dirty="0" smtClean="0"/>
              <a:t>~ 4%</a:t>
            </a:r>
            <a:endParaRPr lang="en-US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/>
              <a:t>Pre queries – </a:t>
            </a:r>
            <a:r>
              <a:rPr lang="en-US" dirty="0" smtClean="0"/>
              <a:t>small</a:t>
            </a:r>
          </a:p>
          <a:p>
            <a:r>
              <a:rPr lang="en-US" dirty="0" err="1" smtClean="0"/>
              <a:t>Mutithread</a:t>
            </a:r>
            <a:r>
              <a:rPr lang="en-US" dirty="0" smtClean="0"/>
              <a:t> </a:t>
            </a:r>
            <a:r>
              <a:rPr lang="en-US" dirty="0" err="1" smtClean="0"/>
              <a:t>concurency</a:t>
            </a:r>
            <a:r>
              <a:rPr lang="en-US" dirty="0" smtClean="0"/>
              <a:t> - ?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Conclusion: </a:t>
            </a:r>
            <a:r>
              <a:rPr lang="en-US" b="1" dirty="0" smtClean="0">
                <a:solidFill>
                  <a:srgbClr val="0070C0"/>
                </a:solidFill>
              </a:rPr>
              <a:t>possible </a:t>
            </a:r>
            <a:r>
              <a:rPr lang="en-US" b="1" dirty="0" smtClean="0">
                <a:solidFill>
                  <a:srgbClr val="0070C0"/>
                </a:solidFill>
              </a:rPr>
              <a:t>to keep in 1 second.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72763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1 100 000 records with data blobs; 52 double values (8 digits) for each blob.</a:t>
            </a:r>
          </a:p>
          <a:p>
            <a:r>
              <a:rPr lang="en-US" dirty="0" smtClean="0"/>
              <a:t>Queried randomly with 1100 queries.</a:t>
            </a:r>
          </a:p>
          <a:p>
            <a:r>
              <a:rPr lang="en-US" dirty="0" smtClean="0"/>
              <a:t>Core 2 Duo 1800 GHz, 2 </a:t>
            </a:r>
            <a:r>
              <a:rPr lang="en-US" dirty="0" err="1" smtClean="0"/>
              <a:t>Gb</a:t>
            </a:r>
            <a:r>
              <a:rPr lang="en-US" dirty="0" smtClean="0"/>
              <a:t> – 0.23 sec</a:t>
            </a:r>
          </a:p>
          <a:p>
            <a:r>
              <a:rPr lang="en-US" dirty="0" smtClean="0"/>
              <a:t>Core i7 @ 2800 GHz, 8 </a:t>
            </a:r>
            <a:r>
              <a:rPr lang="en-US" dirty="0" err="1" smtClean="0"/>
              <a:t>Gb</a:t>
            </a:r>
            <a:r>
              <a:rPr lang="en-US" dirty="0" smtClean="0"/>
              <a:t> – 0.04 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tools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1295400"/>
          </a:xfrm>
        </p:spPr>
        <p:txBody>
          <a:bodyPr/>
          <a:lstStyle/>
          <a:p>
            <a:r>
              <a:rPr lang="en-US" sz="2400" b="1" dirty="0" smtClean="0"/>
              <a:t>Aim</a:t>
            </a:r>
            <a:r>
              <a:rPr lang="en-US" sz="2400" dirty="0" smtClean="0"/>
              <a:t>:  simplicity  + better learning </a:t>
            </a:r>
            <a:r>
              <a:rPr lang="en-US" sz="2400" dirty="0" smtClean="0"/>
              <a:t>curve</a:t>
            </a:r>
          </a:p>
          <a:p>
            <a:r>
              <a:rPr lang="en-US" sz="2400" dirty="0" smtClean="0"/>
              <a:t>If it have directories and names like POSIX file system, let looks like POSIX file system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ls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rm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mkdir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mv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…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etc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 commands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2286000"/>
            <a:ext cx="22860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Interactive mode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5410200"/>
            <a:ext cx="27432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Command line mode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791200"/>
            <a:ext cx="7436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ccdb</a:t>
            </a:r>
            <a:r>
              <a:rPr lang="en-US" sz="1400" dirty="0" smtClean="0"/>
              <a:t> &lt;connection&gt; dump /</a:t>
            </a:r>
            <a:r>
              <a:rPr lang="en-US" sz="1400" dirty="0" err="1" smtClean="0"/>
              <a:t>adc</a:t>
            </a:r>
            <a:r>
              <a:rPr lang="en-US" sz="1400" dirty="0" smtClean="0"/>
              <a:t>/</a:t>
            </a:r>
            <a:r>
              <a:rPr lang="en-US" sz="1400" dirty="0" err="1" smtClean="0"/>
              <a:t>adcpedestals</a:t>
            </a:r>
            <a:r>
              <a:rPr lang="en-US" sz="1400" dirty="0" smtClean="0"/>
              <a:t>   --run  1200 --variation mc  &gt; /home/user/pedestals.txt</a:t>
            </a:r>
            <a:endParaRPr lang="ru-RU" sz="1400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33400" y="2667000"/>
            <a:ext cx="7315200" cy="274320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3400" y="2667000"/>
            <a:ext cx="640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&gt;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&gt;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ls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err="1" smtClean="0">
                <a:solidFill>
                  <a:srgbClr val="0070C0"/>
                </a:solidFill>
              </a:rPr>
              <a:t>adc</a:t>
            </a:r>
            <a:r>
              <a:rPr lang="en-US" sz="1400" dirty="0" smtClean="0">
                <a:solidFill>
                  <a:srgbClr val="0070C0"/>
                </a:solidFill>
              </a:rPr>
              <a:t>/     </a:t>
            </a:r>
            <a:r>
              <a:rPr lang="en-US" sz="1400" dirty="0" err="1" smtClean="0">
                <a:solidFill>
                  <a:srgbClr val="0070C0"/>
                </a:solidFill>
              </a:rPr>
              <a:t>dca</a:t>
            </a:r>
            <a:r>
              <a:rPr lang="en-US" sz="1400" dirty="0" smtClean="0">
                <a:solidFill>
                  <a:srgbClr val="0070C0"/>
                </a:solidFill>
              </a:rPr>
              <a:t>/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&gt;&gt;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cd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adc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</a:rPr>
              <a:t>adc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&gt;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&gt; </a:t>
            </a:r>
            <a:r>
              <a:rPr lang="en-US" sz="1400" dirty="0" err="1" smtClean="0">
                <a:solidFill>
                  <a:schemeClr val="bg1"/>
                </a:solidFill>
              </a:rPr>
              <a:t>ls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smtClean="0">
                <a:solidFill>
                  <a:srgbClr val="0070C0"/>
                </a:solidFill>
              </a:rPr>
              <a:t>../</a:t>
            </a:r>
            <a:r>
              <a:rPr lang="en-US" sz="1400" dirty="0" smtClean="0">
                <a:solidFill>
                  <a:srgbClr val="7030A0"/>
                </a:solidFill>
              </a:rPr>
              <a:t>     </a:t>
            </a:r>
            <a:r>
              <a:rPr lang="en-US" sz="1400" dirty="0" err="1" smtClean="0">
                <a:solidFill>
                  <a:srgbClr val="CC0099"/>
                </a:solidFill>
              </a:rPr>
              <a:t>adc</a:t>
            </a:r>
            <a:r>
              <a:rPr lang="en-US" sz="1400" dirty="0" smtClean="0">
                <a:solidFill>
                  <a:srgbClr val="CC0099"/>
                </a:solidFill>
              </a:rPr>
              <a:t> </a:t>
            </a:r>
            <a:r>
              <a:rPr lang="en-US" sz="1400" dirty="0" smtClean="0">
                <a:solidFill>
                  <a:srgbClr val="CC0099"/>
                </a:solidFill>
              </a:rPr>
              <a:t>_pedestals   </a:t>
            </a:r>
            <a:r>
              <a:rPr lang="en-US" sz="1400" dirty="0" smtClean="0">
                <a:solidFill>
                  <a:srgbClr val="CC0099"/>
                </a:solidFill>
              </a:rPr>
              <a:t>     </a:t>
            </a:r>
            <a:r>
              <a:rPr lang="en-US" sz="1400" dirty="0" err="1" smtClean="0">
                <a:solidFill>
                  <a:srgbClr val="CC0099"/>
                </a:solidFill>
              </a:rPr>
              <a:t>adc_scales</a:t>
            </a:r>
            <a:endParaRPr lang="en-US" sz="1400" dirty="0" smtClean="0">
              <a:solidFill>
                <a:srgbClr val="CC0099"/>
              </a:solidFill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</a:rPr>
              <a:t>adc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&gt;&gt;  </a:t>
            </a:r>
            <a:r>
              <a:rPr lang="en-US" sz="1400" dirty="0" err="1" smtClean="0">
                <a:solidFill>
                  <a:schemeClr val="bg1"/>
                </a:solidFill>
              </a:rPr>
              <a:t>ls</a:t>
            </a:r>
            <a:r>
              <a:rPr lang="en-US" sz="1400" dirty="0" smtClean="0">
                <a:solidFill>
                  <a:schemeClr val="bg1"/>
                </a:solidFill>
              </a:rPr>
              <a:t>   </a:t>
            </a:r>
            <a:r>
              <a:rPr lang="en-US" sz="1400" dirty="0" smtClean="0">
                <a:solidFill>
                  <a:schemeClr val="bg1"/>
                </a:solidFill>
              </a:rPr>
              <a:t>-</a:t>
            </a:r>
            <a:r>
              <a:rPr lang="en-US" sz="1400" dirty="0" smtClean="0">
                <a:solidFill>
                  <a:schemeClr val="bg1"/>
                </a:solidFill>
              </a:rPr>
              <a:t>a</a:t>
            </a:r>
            <a:endParaRPr lang="en-US" sz="1400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err="1" smtClean="0">
                <a:solidFill>
                  <a:srgbClr val="CC0099"/>
                </a:solidFill>
              </a:rPr>
              <a:t>adc</a:t>
            </a:r>
            <a:r>
              <a:rPr lang="en-US" sz="1400" dirty="0" smtClean="0">
                <a:solidFill>
                  <a:srgbClr val="CC0099"/>
                </a:solidFill>
              </a:rPr>
              <a:t> </a:t>
            </a:r>
            <a:r>
              <a:rPr lang="en-US" sz="1400" dirty="0" smtClean="0">
                <a:solidFill>
                  <a:srgbClr val="CC0099"/>
                </a:solidFill>
              </a:rPr>
              <a:t>_pedestals</a:t>
            </a:r>
            <a:r>
              <a:rPr lang="en-US" sz="1400" dirty="0" smtClean="0">
                <a:solidFill>
                  <a:srgbClr val="7030A0"/>
                </a:solidFill>
              </a:rPr>
              <a:t> : </a:t>
            </a:r>
            <a:r>
              <a:rPr lang="en-US" sz="1400" dirty="0" smtClean="0">
                <a:solidFill>
                  <a:srgbClr val="7030A0"/>
                </a:solidFill>
              </a:rPr>
              <a:t>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3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variations,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5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versions … </a:t>
            </a:r>
            <a:r>
              <a:rPr lang="en-US" sz="1400" dirty="0" smtClean="0">
                <a:solidFill>
                  <a:srgbClr val="7030A0"/>
                </a:solidFill>
              </a:rPr>
              <a:t>&lt;full info</a:t>
            </a:r>
            <a:r>
              <a:rPr lang="en-US" sz="1400" dirty="0" smtClean="0">
                <a:solidFill>
                  <a:srgbClr val="7030A0"/>
                </a:solidFill>
              </a:rPr>
              <a:t>&gt;</a:t>
            </a:r>
            <a:br>
              <a:rPr lang="en-US" sz="1400" dirty="0" smtClean="0">
                <a:solidFill>
                  <a:srgbClr val="7030A0"/>
                </a:solidFill>
              </a:rPr>
            </a:br>
            <a:r>
              <a:rPr lang="en-US" sz="1400" dirty="0" err="1" smtClean="0">
                <a:solidFill>
                  <a:srgbClr val="CC0099"/>
                </a:solidFill>
              </a:rPr>
              <a:t>adc_scales</a:t>
            </a:r>
            <a:r>
              <a:rPr lang="en-US" sz="1400" dirty="0" smtClean="0">
                <a:solidFill>
                  <a:srgbClr val="CC0099"/>
                </a:solidFill>
              </a:rPr>
              <a:t>: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           4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variations,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11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versions … </a:t>
            </a:r>
            <a:r>
              <a:rPr lang="en-US" sz="1400" dirty="0" smtClean="0">
                <a:solidFill>
                  <a:srgbClr val="7030A0"/>
                </a:solidFill>
              </a:rPr>
              <a:t>&lt;full info&gt;</a:t>
            </a:r>
            <a:r>
              <a:rPr lang="en-US" sz="1400" dirty="0" smtClean="0">
                <a:solidFill>
                  <a:srgbClr val="CC0099"/>
                </a:solidFill>
              </a:rPr>
              <a:t>    </a:t>
            </a:r>
            <a:endParaRPr lang="en-US" sz="1400" dirty="0" smtClean="0">
              <a:solidFill>
                <a:srgbClr val="7030A0"/>
              </a:solidFill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</a:rPr>
              <a:t>adc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&gt;&gt;</a:t>
            </a:r>
            <a:r>
              <a:rPr lang="en-US" sz="1400" dirty="0" smtClean="0">
                <a:solidFill>
                  <a:schemeClr val="bg1"/>
                </a:solidFill>
              </a:rPr>
              <a:t>dump </a:t>
            </a:r>
            <a:r>
              <a:rPr lang="en-US" sz="1400" dirty="0" err="1" smtClean="0">
                <a:solidFill>
                  <a:schemeClr val="bg1"/>
                </a:solidFill>
              </a:rPr>
              <a:t>adc</a:t>
            </a:r>
            <a:r>
              <a:rPr lang="en-US" sz="1400" dirty="0" smtClean="0">
                <a:solidFill>
                  <a:schemeClr val="bg1"/>
                </a:solidFill>
              </a:rPr>
              <a:t> _pedestals  --run 1200 --variation mc  &gt; /home/user/pedestals.txt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Другая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1504</TotalTime>
  <Words>690</Words>
  <Application>Microsoft Office PowerPoint</Application>
  <PresentationFormat>Экран (4:3)</PresentationFormat>
  <Paragraphs>199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Calibration and alignment database development</vt:lpstr>
      <vt:lpstr>Database layout structure</vt:lpstr>
      <vt:lpstr>Deep into variations</vt:lpstr>
      <vt:lpstr>MySQLdatabase layout</vt:lpstr>
      <vt:lpstr>Database internals</vt:lpstr>
      <vt:lpstr>Overall design</vt:lpstr>
      <vt:lpstr>C++ and JANA interface</vt:lpstr>
      <vt:lpstr>Performance budget </vt:lpstr>
      <vt:lpstr>Console tools </vt:lpstr>
      <vt:lpstr>Implementation</vt:lpstr>
      <vt:lpstr>Privileges</vt:lpstr>
      <vt:lpstr>Web interface</vt:lpstr>
      <vt:lpstr>Current progress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DmitryRA</dc:creator>
  <cp:lastModifiedBy>DmitryRA</cp:lastModifiedBy>
  <cp:revision>300</cp:revision>
  <dcterms:created xsi:type="dcterms:W3CDTF">2010-09-21T02:30:09Z</dcterms:created>
  <dcterms:modified xsi:type="dcterms:W3CDTF">2010-12-15T19:04:29Z</dcterms:modified>
</cp:coreProperties>
</file>