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ms-office.activeX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activeX/activeX1.xml" ContentType="application/vnd.ms-office.activeX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5" r:id="rId4"/>
    <p:sldId id="287" r:id="rId5"/>
    <p:sldId id="284" r:id="rId6"/>
    <p:sldId id="288" r:id="rId7"/>
    <p:sldId id="289" r:id="rId8"/>
    <p:sldId id="283" r:id="rId9"/>
    <p:sldId id="290" r:id="rId10"/>
    <p:sldId id="291" r:id="rId11"/>
    <p:sldId id="293" r:id="rId12"/>
    <p:sldId id="294" r:id="rId13"/>
    <p:sldId id="299" r:id="rId14"/>
    <p:sldId id="296" r:id="rId15"/>
    <p:sldId id="295" r:id="rId16"/>
    <p:sldId id="292" r:id="rId17"/>
    <p:sldId id="297" r:id="rId18"/>
    <p:sldId id="298" r:id="rId19"/>
    <p:sldId id="2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6D09"/>
    <a:srgbClr val="133517"/>
    <a:srgbClr val="2D591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600" y="914400"/>
            <a:ext cx="4267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267200" cy="2590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4267200" cy="2590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5240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3.9.2007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905000" y="6477000"/>
            <a:ext cx="60960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M. Tadel: ALICE Event Visualization [CHEP-07, Victoria]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153400" y="6477000"/>
            <a:ext cx="762000" cy="244475"/>
          </a:xfrm>
        </p:spPr>
        <p:txBody>
          <a:bodyPr/>
          <a:lstStyle>
            <a:lvl1pPr>
              <a:defRPr/>
            </a:lvl1pPr>
          </a:lstStyle>
          <a:p>
            <a:fld id="{829C1ADB-0A07-4D92-8DDE-54C3A07F72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640B90B-EFB2-46A2-9CF5-62631446996D}" type="datetimeFigureOut">
              <a:rPr lang="ru-RU" smtClean="0"/>
              <a:pPr/>
              <a:t>19.10.2010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233739C-A44F-47A3-BC12-9E0909EDF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3886200"/>
            <a:ext cx="6858000" cy="990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Root based event display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Dmitry Romanov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6096000"/>
            <a:ext cx="181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</a:t>
            </a:r>
            <a:r>
              <a:rPr lang="en-US" dirty="0" smtClean="0"/>
              <a:t>19, </a:t>
            </a:r>
            <a:r>
              <a:rPr lang="en-US" dirty="0" smtClean="0"/>
              <a:t>2010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2222" t="15504" r="20370" b="10077"/>
          <a:stretch>
            <a:fillRect/>
          </a:stretch>
        </p:blipFill>
        <p:spPr bwMode="auto">
          <a:xfrm>
            <a:off x="2514600" y="228600"/>
            <a:ext cx="4267200" cy="330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geometry objects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2963" t="21705" r="11111" b="16279"/>
          <a:stretch>
            <a:fillRect/>
          </a:stretch>
        </p:blipFill>
        <p:spPr bwMode="auto">
          <a:xfrm>
            <a:off x="304800" y="1447800"/>
            <a:ext cx="85915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Calorimetry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1219200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Calorimeter classes in EVE can be divided into two categories: the data holding classes and </a:t>
            </a:r>
            <a:r>
              <a:rPr lang="en-US" dirty="0" smtClean="0"/>
              <a:t>the visualization </a:t>
            </a:r>
            <a:r>
              <a:rPr lang="en-US" dirty="0" smtClean="0"/>
              <a:t>classes.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2963" t="24806" r="11111" b="19380"/>
          <a:stretch>
            <a:fillRect/>
          </a:stretch>
        </p:blipFill>
        <p:spPr bwMode="auto">
          <a:xfrm>
            <a:off x="457200" y="1981200"/>
            <a:ext cx="8331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Calorimetry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763000" cy="523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45677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2362200" y="2895600"/>
            <a:ext cx="2819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movie alieve-pmd.swf</a:t>
            </a:r>
          </a:p>
        </p:txBody>
      </p:sp>
    </p:spTree>
    <p:controls>
      <p:control spid="6146" r:id="rId2" imgW="9142857" imgH="6857143"/>
    </p:controls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Intermediate-level raw-data inspection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4876800" cy="5029200"/>
          </a:xfrm>
        </p:spPr>
        <p:txBody>
          <a:bodyPr>
            <a:normAutofit fontScale="92500" lnSpcReduction="10000"/>
          </a:bodyPr>
          <a:lstStyle/>
          <a:p>
            <a:pPr marL="558800" indent="-558800">
              <a:buFont typeface="Wingdings" pitchFamily="2" charset="2"/>
              <a:buNone/>
            </a:pPr>
            <a:r>
              <a:rPr lang="en-US" sz="2200" dirty="0"/>
              <a:t>Two common problems:</a:t>
            </a:r>
          </a:p>
          <a:p>
            <a:pPr marL="1004888" lvl="1" indent="-533400">
              <a:buFont typeface="Wingdings" pitchFamily="2" charset="2"/>
              <a:buAutoNum type="romanUcPeriod"/>
            </a:pPr>
            <a:r>
              <a:rPr lang="en-US" sz="1700" dirty="0"/>
              <a:t>detectors hide each other</a:t>
            </a:r>
          </a:p>
          <a:p>
            <a:pPr marL="1004888" lvl="1" indent="-533400">
              <a:buFont typeface="Wingdings" pitchFamily="2" charset="2"/>
              <a:buAutoNum type="romanUcPeriod"/>
            </a:pPr>
            <a:r>
              <a:rPr lang="en-US" sz="1700" dirty="0"/>
              <a:t>individual digit is too small</a:t>
            </a:r>
          </a:p>
          <a:p>
            <a:pPr marL="1004888" lvl="1" indent="-533400">
              <a:buFont typeface="Wingdings" pitchFamily="2" charset="2"/>
              <a:buNone/>
            </a:pPr>
            <a:r>
              <a:rPr lang="en-US" sz="2200" dirty="0">
                <a:solidFill>
                  <a:schemeClr val="hlink"/>
                </a:solidFill>
              </a:rPr>
              <a:t>3D view nonsensical</a:t>
            </a:r>
            <a:r>
              <a:rPr lang="en-US" dirty="0">
                <a:solidFill>
                  <a:schemeClr val="hlink"/>
                </a:solidFill>
              </a:rPr>
              <a:t> ...</a:t>
            </a:r>
            <a:r>
              <a:rPr lang="en-US" dirty="0"/>
              <a:t> </a:t>
            </a:r>
          </a:p>
          <a:p>
            <a:pPr marL="558800" indent="-558800">
              <a:buFont typeface="Wingdings" pitchFamily="2" charset="2"/>
              <a:buNone/>
            </a:pPr>
            <a:endParaRPr lang="en-US" sz="2400" dirty="0"/>
          </a:p>
          <a:p>
            <a:pPr marL="558800" indent="-558800">
              <a:buFont typeface="Wingdings" pitchFamily="2" charset="2"/>
              <a:buNone/>
            </a:pPr>
            <a:r>
              <a:rPr lang="en-US" sz="2200" dirty="0"/>
              <a:t>I. </a:t>
            </a:r>
            <a:r>
              <a:rPr lang="en-US" sz="2000" dirty="0" smtClean="0"/>
              <a:t>2D multi-paged arrangement </a:t>
            </a:r>
            <a:endParaRPr lang="en-US" sz="2200" dirty="0"/>
          </a:p>
          <a:p>
            <a:pPr marL="1004888" lvl="1" indent="-533400">
              <a:buFont typeface="Wingdings" pitchFamily="2" charset="2"/>
              <a:buNone/>
            </a:pPr>
            <a:r>
              <a:rPr lang="en-US" sz="1800" dirty="0"/>
              <a:t>View as many modules as possible</a:t>
            </a:r>
          </a:p>
          <a:p>
            <a:pPr marL="1004888" lvl="1" indent="-533400">
              <a:buFont typeface="Wingdings" pitchFamily="2" charset="2"/>
              <a:buNone/>
            </a:pPr>
            <a:r>
              <a:rPr lang="en-US" sz="1800" dirty="0"/>
              <a:t>Arrange them in pages</a:t>
            </a:r>
          </a:p>
          <a:p>
            <a:pPr marL="1004888" lvl="1" indent="-533400">
              <a:buFont typeface="Wingdings" pitchFamily="2" charset="2"/>
              <a:buNone/>
            </a:pPr>
            <a:r>
              <a:rPr lang="en-US" sz="1800" dirty="0"/>
              <a:t>Provide selection </a:t>
            </a:r>
            <a:r>
              <a:rPr lang="en-US" sz="1600" dirty="0">
                <a:solidFill>
                  <a:srgbClr val="006600"/>
                </a:solidFill>
              </a:rPr>
              <a:t>(by type, phi, eta, </a:t>
            </a:r>
            <a:r>
              <a:rPr lang="en-US" sz="1600" dirty="0" smtClean="0">
                <a:solidFill>
                  <a:srgbClr val="006600"/>
                </a:solidFill>
              </a:rPr>
              <a:t>...)</a:t>
            </a:r>
          </a:p>
          <a:p>
            <a:pPr marL="1004888" lvl="1" indent="-533400">
              <a:buFont typeface="Wingdings" pitchFamily="2" charset="2"/>
              <a:buNone/>
            </a:pPr>
            <a:r>
              <a:rPr lang="en-US" sz="1600" dirty="0" smtClean="0"/>
              <a:t>2D multi-paged arrangement</a:t>
            </a:r>
            <a:endParaRPr lang="en-US" sz="1600" dirty="0">
              <a:solidFill>
                <a:srgbClr val="006600"/>
              </a:solidFill>
            </a:endParaRPr>
          </a:p>
          <a:p>
            <a:pPr marL="558800" indent="-558800">
              <a:buFont typeface="Wingdings" pitchFamily="2" charset="2"/>
              <a:buNone/>
            </a:pPr>
            <a:r>
              <a:rPr lang="en-US" sz="2200" dirty="0"/>
              <a:t>II. Digit scaling</a:t>
            </a:r>
          </a:p>
          <a:p>
            <a:pPr marL="1004888" lvl="1" indent="-533400">
              <a:buFont typeface="Wingdings" pitchFamily="2" charset="2"/>
              <a:buNone/>
            </a:pPr>
            <a:r>
              <a:rPr lang="en-US" sz="1700" dirty="0"/>
              <a:t>Accumulate nearby digits.</a:t>
            </a:r>
          </a:p>
          <a:p>
            <a:pPr marL="1004888" lvl="1" indent="-533400">
              <a:buFont typeface="Wingdings" pitchFamily="2" charset="2"/>
              <a:buNone/>
            </a:pPr>
            <a:r>
              <a:rPr lang="en-US" sz="1700" dirty="0"/>
              <a:t>Show statistical  quantities for group:</a:t>
            </a:r>
          </a:p>
          <a:p>
            <a:pPr marL="1004888" lvl="1" indent="-533400">
              <a:buFont typeface="Wingdings" pitchFamily="2" charset="2"/>
              <a:buChar char="o"/>
            </a:pPr>
            <a:r>
              <a:rPr lang="en-US" sz="1700" dirty="0"/>
              <a:t>average, RMS</a:t>
            </a:r>
          </a:p>
          <a:p>
            <a:pPr marL="1004888" lvl="1" indent="-533400">
              <a:buFont typeface="Wingdings" pitchFamily="2" charset="2"/>
              <a:buChar char="o"/>
            </a:pPr>
            <a:r>
              <a:rPr lang="en-US" sz="1700" dirty="0"/>
              <a:t>occupancy</a:t>
            </a:r>
          </a:p>
          <a:p>
            <a:pPr marL="1004888" lvl="1" indent="-533400">
              <a:buFont typeface="Wingdings" pitchFamily="2" charset="2"/>
              <a:buChar char="o"/>
            </a:pPr>
            <a:r>
              <a:rPr lang="en-US" sz="1700" dirty="0"/>
              <a:t>min / max values</a:t>
            </a:r>
          </a:p>
        </p:txBody>
      </p:sp>
      <p:pic>
        <p:nvPicPr>
          <p:cNvPr id="128009" name="Picture 9" descr="sdd-modulestepper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57800" y="3636963"/>
            <a:ext cx="3640138" cy="2763837"/>
          </a:xfrm>
          <a:noFill/>
          <a:ln/>
        </p:spPr>
      </p:pic>
      <p:pic>
        <p:nvPicPr>
          <p:cNvPr id="128008" name="Picture 8" descr="spd-sdd-digits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57800" y="838200"/>
            <a:ext cx="3636963" cy="27638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45 0.20972 L -4.72222E-6 -1.11111E-6 " pathEditMode="fixed" rAng="0" ptsTypes="AA">
                                      <p:cBhvr>
                                        <p:cTn id="6" dur="500" spd="-1000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" y="-1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2800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2800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67 0.21111 L 0 -2.22222E-6 " pathEditMode="fixed" rAng="0" ptsTypes="AA">
                                      <p:cBhvr>
                                        <p:cTn id="14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6350"/>
            <a:ext cx="4340352" cy="365760"/>
          </a:xfrm>
        </p:spPr>
        <p:txBody>
          <a:bodyPr/>
          <a:lstStyle/>
          <a:p>
            <a:r>
              <a:rPr lang="en-US" dirty="0" smtClean="0"/>
              <a:t>©M</a:t>
            </a:r>
            <a:r>
              <a:rPr lang="en-US" dirty="0"/>
              <a:t>. </a:t>
            </a:r>
            <a:r>
              <a:rPr lang="en-US" dirty="0" err="1"/>
              <a:t>Tadel</a:t>
            </a:r>
            <a:r>
              <a:rPr lang="en-US" dirty="0"/>
              <a:t>: ALICE Event Visualization [CHEP-07, Victoria]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1548-71B0-42BA-99AE-5AC42015AFFE}" type="slidenum">
              <a:rPr lang="en-US"/>
              <a:pPr/>
              <a:t>16</a:t>
            </a:fld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924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root and what is not? </a:t>
            </a:r>
            <a:br>
              <a:rPr lang="en-US" dirty="0" smtClean="0"/>
            </a:br>
            <a:r>
              <a:rPr lang="en-US" dirty="0" smtClean="0"/>
              <a:t>ALICE Event display structure</a:t>
            </a:r>
            <a:endParaRPr lang="en-US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534400" cy="5105400"/>
          </a:xfrm>
        </p:spPr>
        <p:txBody>
          <a:bodyPr>
            <a:normAutofit lnSpcReduction="10000"/>
          </a:bodyPr>
          <a:lstStyle/>
          <a:p>
            <a:pPr marL="495300" indent="-495300">
              <a:buFont typeface="Wingdings" pitchFamily="2" charset="2"/>
              <a:buNone/>
            </a:pPr>
            <a:r>
              <a:rPr lang="en-US" sz="2200" dirty="0"/>
              <a:t>Two main modules:</a:t>
            </a:r>
          </a:p>
          <a:p>
            <a:pPr marL="909638" lvl="1" indent="-43815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dirty="0" err="1">
                <a:solidFill>
                  <a:srgbClr val="800000"/>
                </a:solidFill>
              </a:rPr>
              <a:t>Reve</a:t>
            </a:r>
            <a:r>
              <a:rPr lang="en-US" sz="2000" dirty="0">
                <a:solidFill>
                  <a:srgbClr val="800000"/>
                </a:solidFill>
              </a:rPr>
              <a:t>/</a:t>
            </a:r>
            <a:r>
              <a:rPr lang="en-US" sz="2000" dirty="0"/>
              <a:t>		ROOT only,</a:t>
            </a:r>
            <a:r>
              <a:rPr lang="en-US" sz="2100" dirty="0"/>
              <a:t>  </a:t>
            </a:r>
            <a:endParaRPr lang="en-US" sz="1800" b="1" dirty="0">
              <a:solidFill>
                <a:schemeClr val="folHlink"/>
              </a:solidFill>
            </a:endParaRPr>
          </a:p>
          <a:p>
            <a:pPr lvl="2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1800" dirty="0"/>
              <a:t>Application core</a:t>
            </a:r>
          </a:p>
          <a:p>
            <a:pPr lvl="2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1800" dirty="0"/>
              <a:t>Framework base-classes for GUI and VIZ</a:t>
            </a:r>
          </a:p>
          <a:p>
            <a:pPr lvl="2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1800" dirty="0"/>
              <a:t>Basic visualization classes (points, tracks, raw-base, …)</a:t>
            </a:r>
          </a:p>
          <a:p>
            <a:pPr lvl="3">
              <a:lnSpc>
                <a:spcPct val="80000"/>
              </a:lnSpc>
              <a:buFont typeface="Wingdings" pitchFamily="2" charset="2"/>
              <a:buNone/>
            </a:pPr>
            <a:r>
              <a:rPr lang="en-US" sz="1600" b="1" dirty="0">
                <a:solidFill>
                  <a:srgbClr val="006600"/>
                </a:solidFill>
              </a:rPr>
              <a:t>All with GUI editors and GL renderers!</a:t>
            </a:r>
          </a:p>
          <a:p>
            <a:pPr marL="909638" lvl="1" indent="-438150">
              <a:buFont typeface="Wingdings" pitchFamily="2" charset="2"/>
              <a:buAutoNum type="arabicPeriod"/>
            </a:pPr>
            <a:r>
              <a:rPr lang="en-US" sz="2000" dirty="0" err="1">
                <a:solidFill>
                  <a:srgbClr val="800000"/>
                </a:solidFill>
              </a:rPr>
              <a:t>Alieve</a:t>
            </a:r>
            <a:r>
              <a:rPr lang="en-US" sz="2000" dirty="0">
                <a:solidFill>
                  <a:srgbClr val="800000"/>
                </a:solidFill>
              </a:rPr>
              <a:t>/</a:t>
            </a:r>
            <a:r>
              <a:rPr lang="en-US" sz="2000" dirty="0"/>
              <a:t>		</a:t>
            </a:r>
            <a:r>
              <a:rPr lang="en-US" sz="2000" dirty="0" err="1"/>
              <a:t>AliROOT</a:t>
            </a:r>
            <a:endParaRPr lang="en-US" sz="2000" dirty="0"/>
          </a:p>
          <a:p>
            <a:pPr lvl="2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1800" dirty="0"/>
              <a:t>Event loading / navigation</a:t>
            </a:r>
          </a:p>
          <a:p>
            <a:pPr lvl="2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1800" dirty="0"/>
              <a:t>Classes for detector-module representation (raw-data)</a:t>
            </a:r>
          </a:p>
          <a:p>
            <a:pPr lvl="2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1800" dirty="0"/>
              <a:t>CINT scripts that perform data extraction</a:t>
            </a:r>
          </a:p>
          <a:p>
            <a:pPr marL="495300" indent="-495300">
              <a:lnSpc>
                <a:spcPct val="180000"/>
              </a:lnSpc>
              <a:buFont typeface="Wingdings" pitchFamily="2" charset="2"/>
              <a:buNone/>
            </a:pPr>
            <a:r>
              <a:rPr lang="en-US" sz="2200" dirty="0"/>
              <a:t>Application core:</a:t>
            </a:r>
          </a:p>
          <a:p>
            <a:pPr marL="909638" lvl="1" indent="-43815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dirty="0"/>
              <a:t>Management of browsers and viewers</a:t>
            </a:r>
          </a:p>
          <a:p>
            <a:pPr marL="909638" lvl="1" indent="-43815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dirty="0"/>
              <a:t>Registration of visualization objects (global / event)</a:t>
            </a:r>
          </a:p>
          <a:p>
            <a:pPr marL="909638" lvl="1" indent="-43815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dirty="0"/>
              <a:t>Execution environment for CINT scripts</a:t>
            </a:r>
          </a:p>
          <a:p>
            <a:pPr marL="909638" lvl="1" indent="-43815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000" dirty="0"/>
              <a:t>Event management &amp; navigation</a:t>
            </a:r>
          </a:p>
        </p:txBody>
      </p:sp>
      <p:sp>
        <p:nvSpPr>
          <p:cNvPr id="124932" name="Line 4"/>
          <p:cNvSpPr>
            <a:spLocks noChangeShapeType="1"/>
          </p:cNvSpPr>
          <p:nvPr/>
        </p:nvSpPr>
        <p:spPr bwMode="auto">
          <a:xfrm>
            <a:off x="6705600" y="1981200"/>
            <a:ext cx="3810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4933" name="Line 5"/>
          <p:cNvSpPr>
            <a:spLocks noChangeShapeType="1"/>
          </p:cNvSpPr>
          <p:nvPr/>
        </p:nvSpPr>
        <p:spPr bwMode="auto">
          <a:xfrm>
            <a:off x="7086600" y="1981200"/>
            <a:ext cx="0" cy="3810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4934" name="Line 6"/>
          <p:cNvSpPr>
            <a:spLocks noChangeShapeType="1"/>
          </p:cNvSpPr>
          <p:nvPr/>
        </p:nvSpPr>
        <p:spPr bwMode="auto">
          <a:xfrm>
            <a:off x="6705600" y="2362200"/>
            <a:ext cx="3810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24935" name="Line 7"/>
          <p:cNvSpPr>
            <a:spLocks noChangeShapeType="1"/>
          </p:cNvSpPr>
          <p:nvPr/>
        </p:nvSpPr>
        <p:spPr bwMode="auto">
          <a:xfrm>
            <a:off x="228600" y="4191000"/>
            <a:ext cx="8686800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reconstruction validation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95300" indent="-495300">
              <a:buFont typeface="Wingdings" pitchFamily="2" charset="2"/>
              <a:buNone/>
            </a:pPr>
            <a:r>
              <a:rPr lang="en-US" b="1" dirty="0"/>
              <a:t>Detailed view of reconstruction</a:t>
            </a:r>
          </a:p>
          <a:p>
            <a:pPr marL="495300" indent="-495300">
              <a:buFont typeface="Wingdings" pitchFamily="2" charset="2"/>
              <a:buNone/>
            </a:pPr>
            <a:r>
              <a:rPr lang="en-US" sz="2200" dirty="0"/>
              <a:t>Primary vertex, tracks, clusters</a:t>
            </a:r>
          </a:p>
          <a:p>
            <a:pPr marL="495300" indent="-495300">
              <a:buFont typeface="Wingdings" pitchFamily="2" charset="2"/>
              <a:buNone/>
            </a:pPr>
            <a:r>
              <a:rPr lang="en-US" sz="2200" dirty="0"/>
              <a:t>Backward navigation to simulation data</a:t>
            </a:r>
          </a:p>
          <a:p>
            <a:pPr marL="495300" indent="-495300">
              <a:buFont typeface="Wingdings" pitchFamily="2" charset="2"/>
              <a:buNone/>
            </a:pPr>
            <a:r>
              <a:rPr lang="en-US" sz="2200" dirty="0"/>
              <a:t>Counting of primary tracks on initial data-sample:</a:t>
            </a:r>
          </a:p>
          <a:p>
            <a:pPr marL="495300" indent="-495300">
              <a:buFont typeface="Wingdings" pitchFamily="2" charset="2"/>
              <a:buNone/>
            </a:pPr>
            <a:r>
              <a:rPr lang="en-US" sz="2200" dirty="0"/>
              <a:t>  </a:t>
            </a:r>
            <a:r>
              <a:rPr lang="en-US" sz="2000" dirty="0"/>
              <a:t>cross-check </a:t>
            </a:r>
            <a:r>
              <a:rPr lang="en-US" sz="2000" dirty="0" err="1"/>
              <a:t>pT</a:t>
            </a:r>
            <a:r>
              <a:rPr lang="en-US" sz="2000" dirty="0"/>
              <a:t> and eta distributions against std reconstruction</a:t>
            </a:r>
          </a:p>
          <a:p>
            <a:pPr marL="495300" indent="-495300">
              <a:buFont typeface="Wingdings" pitchFamily="2" charset="2"/>
              <a:buNone/>
            </a:pPr>
            <a:endParaRPr lang="en-US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2963" t="27907" r="7407" b="16179"/>
          <a:stretch>
            <a:fillRect/>
          </a:stretch>
        </p:blipFill>
        <p:spPr bwMode="auto">
          <a:xfrm>
            <a:off x="1143000" y="3276600"/>
            <a:ext cx="7086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try it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Eve examples could be found in </a:t>
            </a:r>
          </a:p>
          <a:p>
            <a:r>
              <a:rPr lang="en-US" dirty="0" smtClean="0"/>
              <a:t>$ROOTSYS/tutorials/eve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0513" t="23952" b="7361"/>
          <a:stretch>
            <a:fillRect/>
          </a:stretch>
        </p:blipFill>
        <p:spPr bwMode="auto">
          <a:xfrm>
            <a:off x="1447800" y="2514600"/>
            <a:ext cx="6206681" cy="415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progress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err="1" smtClean="0"/>
              <a:t>MySQL</a:t>
            </a:r>
            <a:r>
              <a:rPr lang="en-US" sz="2400" dirty="0" smtClean="0"/>
              <a:t> structure - done</a:t>
            </a:r>
          </a:p>
          <a:p>
            <a:r>
              <a:rPr lang="en-US" sz="2400" dirty="0" smtClean="0"/>
              <a:t>Data model C++ representation – done</a:t>
            </a:r>
          </a:p>
          <a:p>
            <a:r>
              <a:rPr lang="en-US" sz="2400" dirty="0" smtClean="0"/>
              <a:t>Data model operations (providers) – </a:t>
            </a:r>
            <a:r>
              <a:rPr lang="en-US" sz="2400" dirty="0" err="1" smtClean="0"/>
              <a:t>MySQL</a:t>
            </a:r>
            <a:r>
              <a:rPr lang="en-US" sz="2400" dirty="0" smtClean="0"/>
              <a:t> mostly done</a:t>
            </a:r>
            <a:endParaRPr lang="en-US" sz="2400" dirty="0" smtClean="0"/>
          </a:p>
          <a:p>
            <a:r>
              <a:rPr lang="en-US" sz="2400" dirty="0" smtClean="0"/>
              <a:t>JANA </a:t>
            </a:r>
            <a:r>
              <a:rPr lang="en-US" sz="2400" dirty="0" smtClean="0"/>
              <a:t>integration		-in progress</a:t>
            </a:r>
            <a:endParaRPr lang="en-US" sz="2400" dirty="0" smtClean="0"/>
          </a:p>
          <a:p>
            <a:r>
              <a:rPr lang="en-US" sz="2400" dirty="0" smtClean="0"/>
              <a:t>Command line tools </a:t>
            </a:r>
            <a:r>
              <a:rPr lang="en-US" sz="2400" dirty="0" smtClean="0"/>
              <a:t>	</a:t>
            </a:r>
            <a:r>
              <a:rPr lang="en-US" sz="2400" dirty="0" smtClean="0"/>
              <a:t>-</a:t>
            </a:r>
            <a:r>
              <a:rPr lang="en-US" sz="2400" dirty="0" smtClean="0"/>
              <a:t>in progress</a:t>
            </a:r>
            <a:endParaRPr lang="en-US" sz="2400" dirty="0" smtClean="0"/>
          </a:p>
          <a:p>
            <a:r>
              <a:rPr lang="en-US" sz="2400" dirty="0" smtClean="0"/>
              <a:t>WEB representation</a:t>
            </a:r>
          </a:p>
          <a:p>
            <a:r>
              <a:rPr lang="en-US" sz="2400" dirty="0" smtClean="0"/>
              <a:t>Python integration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8077200" y="1676400"/>
            <a:ext cx="304800" cy="762000"/>
          </a:xfrm>
          <a:prstGeom prst="rightBrace">
            <a:avLst>
              <a:gd name="adj1" fmla="val 52451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5400000">
            <a:off x="8267628" y="1866972"/>
            <a:ext cx="9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C++ API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5068094" y="3390106"/>
            <a:ext cx="1447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77000" y="3200400"/>
            <a:ext cx="2036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Updates and bug hunting</a:t>
            </a:r>
            <a:endParaRPr lang="ru-RU" sz="2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1000" y="42672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nclear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533400" y="5105400"/>
            <a:ext cx="7924800" cy="1066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File storage and DB storage conversion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sz="2600" dirty="0" smtClean="0"/>
              <a:t>File storage formats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 - ROOT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3581400" cy="426720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2005</a:t>
            </a:r>
            <a:r>
              <a:rPr lang="en-US" dirty="0" smtClean="0"/>
              <a:t> - </a:t>
            </a:r>
            <a:r>
              <a:rPr lang="en-US" dirty="0" smtClean="0"/>
              <a:t>Design beginning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2007</a:t>
            </a:r>
            <a:r>
              <a:rPr lang="en-US" dirty="0" smtClean="0"/>
              <a:t> - </a:t>
            </a:r>
            <a:r>
              <a:rPr lang="en-US" dirty="0" smtClean="0"/>
              <a:t>In December, </a:t>
            </a:r>
            <a:r>
              <a:rPr lang="en-US" dirty="0"/>
              <a:t>EVE was introduced into ROOT as a standard module</a:t>
            </a:r>
            <a:r>
              <a:rPr lang="en-US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2008</a:t>
            </a:r>
            <a:r>
              <a:rPr lang="en-US" dirty="0" smtClean="0"/>
              <a:t>  - </a:t>
            </a:r>
            <a:r>
              <a:rPr lang="en-US" dirty="0" smtClean="0"/>
              <a:t>EVE reached maturity (end of API changing)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</a:rPr>
              <a:t>2009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b="1" dirty="0" smtClean="0">
                <a:solidFill>
                  <a:srgbClr val="C00000"/>
                </a:solidFill>
              </a:rPr>
              <a:t>2010</a:t>
            </a:r>
            <a:r>
              <a:rPr lang="en-US" dirty="0" smtClean="0"/>
              <a:t> – extensions and optimizations 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6324600" y="1981200"/>
            <a:ext cx="1905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lvl="0" indent="-34290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ALICE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CMS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FAIR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NA-62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T2K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ILD in ILC</a:t>
            </a:r>
            <a:endParaRPr lang="en-US" sz="3200" dirty="0" smtClean="0"/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95400" y="1447800"/>
            <a:ext cx="1447800" cy="533400"/>
          </a:xfrm>
          <a:prstGeom prst="rect">
            <a:avLst/>
          </a:prstGeom>
        </p:spPr>
        <p:txBody>
          <a:bodyPr vert="horz" anchor="b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History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638800" y="1219200"/>
            <a:ext cx="3048000" cy="914400"/>
          </a:xfrm>
          <a:prstGeom prst="rect">
            <a:avLst/>
          </a:prstGeom>
        </p:spPr>
        <p:txBody>
          <a:bodyPr vert="horz" anchor="b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Some experiments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using EVE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8305800" cy="609600"/>
          </a:xfrm>
        </p:spPr>
        <p:txBody>
          <a:bodyPr/>
          <a:lstStyle/>
          <a:p>
            <a:r>
              <a:rPr lang="en-US" dirty="0" smtClean="0"/>
              <a:t>FIREWORKS CMS Event Display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2963" t="7214" r="12963" b="5185"/>
          <a:stretch>
            <a:fillRect/>
          </a:stretch>
        </p:blipFill>
        <p:spPr bwMode="auto">
          <a:xfrm>
            <a:off x="457200" y="609600"/>
            <a:ext cx="8305800" cy="613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ALICE event display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6667" t="11835" r="16014" b="775"/>
          <a:stretch>
            <a:fillRect/>
          </a:stretch>
        </p:blipFill>
        <p:spPr bwMode="auto">
          <a:xfrm>
            <a:off x="990600" y="762000"/>
            <a:ext cx="7568096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Contains</a:t>
            </a:r>
            <a:endParaRPr lang="ru-RU" dirty="0"/>
          </a:p>
        </p:txBody>
      </p:sp>
      <p:sp>
        <p:nvSpPr>
          <p:cNvPr id="4" name="Содержимое 3"/>
          <p:cNvSpPr txBox="1">
            <a:spLocks noGrp="1"/>
          </p:cNvSpPr>
          <p:nvPr>
            <p:ph sz="quarter" idx="1"/>
          </p:nvPr>
        </p:nvSpPr>
        <p:spPr>
          <a:xfrm>
            <a:off x="457200" y="1219200"/>
            <a:ext cx="82296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Management </a:t>
            </a:r>
            <a:r>
              <a:rPr lang="en-US" sz="2000" dirty="0" smtClean="0"/>
              <a:t>of object-browsers, 3D scenes and 3D viewers;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Management </a:t>
            </a:r>
            <a:r>
              <a:rPr lang="en-US" sz="2000" dirty="0" smtClean="0"/>
              <a:t>of ROOT GUI windows in arbitrary </a:t>
            </a:r>
            <a:r>
              <a:rPr lang="en-US" sz="2000" dirty="0" err="1" smtClean="0"/>
              <a:t>congurations</a:t>
            </a:r>
            <a:r>
              <a:rPr lang="en-US" sz="2000" dirty="0" smtClean="0"/>
              <a:t> of tabs, stacks and </a:t>
            </a:r>
            <a:r>
              <a:rPr lang="en-US" sz="2000" dirty="0" smtClean="0"/>
              <a:t>main-frames</a:t>
            </a:r>
            <a:r>
              <a:rPr lang="en-US" sz="2000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Registration </a:t>
            </a:r>
            <a:r>
              <a:rPr lang="en-US" sz="2000" dirty="0" smtClean="0"/>
              <a:t>of visualization objects;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Selection </a:t>
            </a:r>
            <a:r>
              <a:rPr lang="en-US" sz="2000" dirty="0" smtClean="0"/>
              <a:t>management;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Data-base </a:t>
            </a:r>
            <a:r>
              <a:rPr lang="en-US" sz="2000" dirty="0" smtClean="0"/>
              <a:t>of visualization parameters that can be assigned to elements based on their </a:t>
            </a:r>
            <a:r>
              <a:rPr lang="en-US" sz="2000" dirty="0" smtClean="0"/>
              <a:t>type (a </a:t>
            </a:r>
            <a:r>
              <a:rPr lang="en-US" sz="2000" dirty="0" smtClean="0"/>
              <a:t>string tag);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Event </a:t>
            </a:r>
            <a:r>
              <a:rPr lang="en-US" sz="2000" dirty="0" smtClean="0"/>
              <a:t>management &amp; navigation</a:t>
            </a:r>
            <a:r>
              <a:rPr lang="en-US" sz="2000" dirty="0" smtClean="0"/>
              <a:t>;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Execution </a:t>
            </a:r>
            <a:r>
              <a:rPr lang="en-US" sz="2000" dirty="0" smtClean="0"/>
              <a:t>environment for CINT scripts.</a:t>
            </a:r>
            <a:endParaRPr lang="ru-RU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264152" y="6492240"/>
            <a:ext cx="4879848" cy="365760"/>
          </a:xfrm>
        </p:spPr>
        <p:txBody>
          <a:bodyPr/>
          <a:lstStyle/>
          <a:p>
            <a:r>
              <a:rPr lang="en-US" dirty="0" smtClean="0"/>
              <a:t>©M</a:t>
            </a:r>
            <a:r>
              <a:rPr lang="en-US" dirty="0"/>
              <a:t>. </a:t>
            </a:r>
            <a:r>
              <a:rPr lang="en-US" dirty="0" err="1"/>
              <a:t>Tadel</a:t>
            </a:r>
            <a:r>
              <a:rPr lang="en-US" dirty="0"/>
              <a:t>: ALICE Event Visualization [CHEP-07, Victoria]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6EDE1-7A7C-4732-9F02-0478343FD002}" type="slidenum">
              <a:rPr lang="en-US"/>
              <a:pPr/>
              <a:t>6</a:t>
            </a:fld>
            <a:endParaRPr lang="en-US"/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Visualization Environment I.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10600" cy="5334000"/>
          </a:xfrm>
        </p:spPr>
        <p:txBody>
          <a:bodyPr>
            <a:normAutofit lnSpcReduction="10000"/>
          </a:bodyPr>
          <a:lstStyle/>
          <a:p>
            <a:pPr marL="536575" indent="-536575">
              <a:buFont typeface="Wingdings" pitchFamily="2" charset="2"/>
              <a:buNone/>
            </a:pPr>
            <a:r>
              <a:rPr lang="en-US" sz="2400" b="1" dirty="0"/>
              <a:t>Requirements</a:t>
            </a:r>
            <a:r>
              <a:rPr lang="en-US" sz="2400" dirty="0"/>
              <a:t> – what to display:</a:t>
            </a:r>
          </a:p>
          <a:p>
            <a:pPr marL="536575" indent="-536575">
              <a:buFont typeface="Wingdings" pitchFamily="2" charset="2"/>
              <a:buAutoNum type="arabicPeriod"/>
            </a:pPr>
            <a:r>
              <a:rPr lang="en-US" sz="2000" dirty="0"/>
              <a:t>Geometry, simulation &amp; reconstruction data</a:t>
            </a:r>
          </a:p>
          <a:p>
            <a:pPr marL="536575" indent="-536575">
              <a:buFont typeface="Wingdings" pitchFamily="2" charset="2"/>
              <a:buAutoNum type="arabicPeriod"/>
            </a:pPr>
            <a:r>
              <a:rPr lang="en-US" sz="2000" dirty="0"/>
              <a:t>Raw-data</a:t>
            </a:r>
          </a:p>
          <a:p>
            <a:pPr marL="536575" indent="-536575">
              <a:buFont typeface="Wingdings" pitchFamily="2" charset="2"/>
              <a:buAutoNum type="arabicPeriod"/>
            </a:pPr>
            <a:r>
              <a:rPr lang="en-US" sz="2000" dirty="0"/>
              <a:t>Top-level trigger events and monitoring data</a:t>
            </a:r>
          </a:p>
          <a:p>
            <a:pPr marL="536575" indent="-536575">
              <a:buFont typeface="Wingdings" pitchFamily="2" charset="2"/>
              <a:buAutoNum type="arabicPeriod"/>
            </a:pPr>
            <a:r>
              <a:rPr lang="en-US" sz="2000" dirty="0"/>
              <a:t>On-line detector monitoring data</a:t>
            </a:r>
          </a:p>
          <a:p>
            <a:pPr marL="536575" indent="-536575">
              <a:buFont typeface="Wingdings" pitchFamily="2" charset="2"/>
              <a:buNone/>
            </a:pPr>
            <a:r>
              <a:rPr lang="en-US" sz="2000" dirty="0"/>
              <a:t>Allow progressive introduction of functionality:</a:t>
            </a:r>
          </a:p>
          <a:p>
            <a:pPr marL="536575" indent="-536575" algn="ctr">
              <a:buFont typeface="Wingdings" pitchFamily="2" charset="2"/>
              <a:buNone/>
            </a:pPr>
            <a:r>
              <a:rPr lang="en-US" sz="2000" dirty="0">
                <a:solidFill>
                  <a:srgbClr val="800000"/>
                </a:solidFill>
              </a:rPr>
              <a:t>simple things must be simple, complicated possible</a:t>
            </a:r>
            <a:r>
              <a:rPr lang="en-US" sz="2000" dirty="0"/>
              <a:t>.</a:t>
            </a:r>
          </a:p>
          <a:p>
            <a:pPr marL="536575" indent="-536575">
              <a:lnSpc>
                <a:spcPct val="170000"/>
              </a:lnSpc>
              <a:buFont typeface="Wingdings" pitchFamily="2" charset="2"/>
              <a:buNone/>
            </a:pPr>
            <a:r>
              <a:rPr lang="en-US" sz="2400" b="1" dirty="0"/>
              <a:t>Implementation</a:t>
            </a:r>
            <a:r>
              <a:rPr lang="en-US" sz="2400" dirty="0"/>
              <a:t> – how to do it:</a:t>
            </a:r>
          </a:p>
          <a:p>
            <a:pPr marL="536575" indent="-536575">
              <a:buFont typeface="Wingdings" pitchFamily="2" charset="2"/>
              <a:buAutoNum type="arabicPeriod"/>
            </a:pPr>
            <a:r>
              <a:rPr lang="en-US" sz="2000" dirty="0"/>
              <a:t>EVE – extendible framework, not a monolithic application</a:t>
            </a:r>
          </a:p>
          <a:p>
            <a:pPr marL="536575" indent="-536575">
              <a:buFont typeface="Wingdings" pitchFamily="2" charset="2"/>
              <a:buAutoNum type="arabicPeriod"/>
            </a:pPr>
            <a:r>
              <a:rPr lang="en-US" sz="2000" dirty="0"/>
              <a:t>Build on top of ROOT: </a:t>
            </a:r>
            <a:r>
              <a:rPr lang="en-US" sz="1800" dirty="0">
                <a:solidFill>
                  <a:schemeClr val="hlink"/>
                </a:solidFill>
              </a:rPr>
              <a:t>GUI, OpenGL for 3D graphics</a:t>
            </a:r>
          </a:p>
          <a:p>
            <a:pPr marL="536575" indent="-536575">
              <a:buFont typeface="Wingdings" pitchFamily="2" charset="2"/>
              <a:buAutoNum type="arabicPeriod"/>
            </a:pPr>
            <a:r>
              <a:rPr lang="en-US" sz="2000" dirty="0"/>
              <a:t>Use same philosophy: </a:t>
            </a:r>
            <a:r>
              <a:rPr lang="en-US" sz="2000" dirty="0">
                <a:solidFill>
                  <a:schemeClr val="hlink"/>
                </a:solidFill>
              </a:rPr>
              <a:t>modular, loosely coupled class toolbox</a:t>
            </a:r>
          </a:p>
          <a:p>
            <a:pPr marL="536575" indent="-536575">
              <a:buFont typeface="Wingdings" pitchFamily="2" charset="2"/>
              <a:buAutoNum type="arabicPeriod"/>
            </a:pPr>
            <a:r>
              <a:rPr lang="en-US" sz="2000" dirty="0"/>
              <a:t>Provide new elements as needed:</a:t>
            </a:r>
          </a:p>
          <a:p>
            <a:pPr marL="946150" lvl="1" indent="-474663">
              <a:buFont typeface="Wingdings" pitchFamily="2" charset="2"/>
              <a:buAutoNum type="romanLcPeriod"/>
            </a:pPr>
            <a:r>
              <a:rPr lang="en-US" sz="1800" dirty="0">
                <a:solidFill>
                  <a:schemeClr val="hlink"/>
                </a:solidFill>
              </a:rPr>
              <a:t>Put basic / low-level development back into ROOT</a:t>
            </a:r>
          </a:p>
          <a:p>
            <a:pPr marL="946150" lvl="1" indent="-474663">
              <a:buFont typeface="Wingdings" pitchFamily="2" charset="2"/>
              <a:buAutoNum type="romanLcPeriod"/>
            </a:pPr>
            <a:r>
              <a:rPr lang="en-US" sz="1800" dirty="0">
                <a:solidFill>
                  <a:schemeClr val="hlink"/>
                </a:solidFill>
              </a:rPr>
              <a:t>Build composite / top-level elements from those</a:t>
            </a:r>
          </a:p>
        </p:txBody>
      </p:sp>
      <p:sp>
        <p:nvSpPr>
          <p:cNvPr id="122884" name="Line 4"/>
          <p:cNvSpPr>
            <a:spLocks noChangeShapeType="1"/>
          </p:cNvSpPr>
          <p:nvPr/>
        </p:nvSpPr>
        <p:spPr bwMode="auto">
          <a:xfrm>
            <a:off x="152400" y="3657600"/>
            <a:ext cx="8763000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3.9.2007</a:t>
            </a:r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Tadel: ALICE Event Visualization [CHEP-07, Victoria]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76E5-9CF8-45B1-9C29-1CEDB0B6E584}" type="slidenum">
              <a:rPr lang="en-US"/>
              <a:pPr/>
              <a:t>7</a:t>
            </a:fld>
            <a:endParaRPr lang="en-US"/>
          </a:p>
        </p:txBody>
      </p:sp>
      <p:pic>
        <p:nvPicPr>
          <p:cNvPr id="123906" name="Picture 2" descr="tpc-editor-gl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914400" y="0"/>
            <a:ext cx="1600200" cy="404813"/>
          </a:xfrm>
          <a:prstGeom prst="rect">
            <a:avLst/>
          </a:prstGeom>
          <a:solidFill>
            <a:schemeClr val="bg2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Object list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914400" y="2590800"/>
            <a:ext cx="1905000" cy="404813"/>
          </a:xfrm>
          <a:prstGeom prst="rect">
            <a:avLst/>
          </a:prstGeom>
          <a:solidFill>
            <a:schemeClr val="bg2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Object editor</a:t>
            </a: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4572000" y="1371600"/>
            <a:ext cx="2171700" cy="404813"/>
          </a:xfrm>
          <a:prstGeom prst="rect">
            <a:avLst/>
          </a:prstGeom>
          <a:solidFill>
            <a:schemeClr val="bg2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00"/>
                </a:solidFill>
              </a:rPr>
              <a:t>OpenGL viewer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visualization classes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5626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sz="2400" b="1" dirty="0"/>
              <a:t>Geometry:</a:t>
            </a:r>
            <a:endParaRPr lang="en-US" sz="2400" dirty="0"/>
          </a:p>
          <a:p>
            <a:pPr lvl="1">
              <a:lnSpc>
                <a:spcPct val="80000"/>
              </a:lnSpc>
              <a:buFont typeface="Wingdings" pitchFamily="2" charset="2"/>
              <a:buAutoNum type="alphaLcParenR"/>
            </a:pPr>
            <a:r>
              <a:rPr lang="en-US" sz="1800" dirty="0"/>
              <a:t>Direct usage via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en-US" sz="1800" dirty="0" err="1">
                <a:sym typeface="Wingdings" pitchFamily="2" charset="2"/>
              </a:rPr>
              <a:t>TGeoPainter</a:t>
            </a:r>
            <a:r>
              <a:rPr lang="en-US" sz="1800" dirty="0">
                <a:sym typeface="Wingdings" pitchFamily="2" charset="2"/>
              </a:rPr>
              <a:t>:</a:t>
            </a:r>
            <a:r>
              <a:rPr lang="en-US" sz="2000" dirty="0">
                <a:sym typeface="Wingdings" pitchFamily="2" charset="2"/>
              </a:rPr>
              <a:t>   </a:t>
            </a:r>
            <a:r>
              <a:rPr lang="en-US" sz="1800" dirty="0">
                <a:solidFill>
                  <a:schemeClr val="folHlink"/>
                </a:solidFill>
                <a:sym typeface="Wingdings" pitchFamily="2" charset="2"/>
              </a:rPr>
              <a:t>requires geometry</a:t>
            </a:r>
          </a:p>
          <a:p>
            <a:pPr lvl="1">
              <a:lnSpc>
                <a:spcPct val="80000"/>
              </a:lnSpc>
              <a:buFont typeface="Wingdings" pitchFamily="2" charset="2"/>
              <a:buAutoNum type="alphaLcParenR"/>
            </a:pPr>
            <a:r>
              <a:rPr lang="en-US" sz="1800" dirty="0"/>
              <a:t>Extracted shape-data:</a:t>
            </a:r>
            <a:r>
              <a:rPr lang="en-US" sz="2000" dirty="0"/>
              <a:t>             </a:t>
            </a:r>
            <a:r>
              <a:rPr lang="en-US" sz="1800" dirty="0">
                <a:solidFill>
                  <a:schemeClr val="folHlink"/>
                </a:solidFill>
              </a:rPr>
              <a:t>standalone, fully configurable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sz="2400" b="1" dirty="0"/>
              <a:t>Hits, clusters:</a:t>
            </a:r>
          </a:p>
          <a:p>
            <a:pPr lvl="1"/>
            <a:r>
              <a:rPr lang="en-US" sz="2000" dirty="0" err="1">
                <a:solidFill>
                  <a:srgbClr val="800000"/>
                </a:solidFill>
              </a:rPr>
              <a:t>PointSet</a:t>
            </a:r>
            <a:r>
              <a:rPr lang="en-US" sz="2000" dirty="0"/>
              <a:t>: per-point </a:t>
            </a:r>
            <a:r>
              <a:rPr lang="en-US" sz="2000" dirty="0" err="1"/>
              <a:t>TRef</a:t>
            </a:r>
            <a:r>
              <a:rPr lang="en-US" sz="2000" dirty="0"/>
              <a:t>       </a:t>
            </a:r>
            <a:r>
              <a:rPr lang="en-US" sz="1800" dirty="0">
                <a:solidFill>
                  <a:schemeClr val="folHlink"/>
                </a:solidFill>
              </a:rPr>
              <a:t>(optionally owned by the object)</a:t>
            </a:r>
            <a:endParaRPr lang="en-US" sz="2000" dirty="0"/>
          </a:p>
          <a:p>
            <a:pPr lvl="2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/>
              <a:t>Special </a:t>
            </a:r>
            <a:r>
              <a:rPr lang="en-US" sz="1800" dirty="0" err="1"/>
              <a:t>TSelector</a:t>
            </a:r>
            <a:r>
              <a:rPr lang="en-US" sz="1800" dirty="0"/>
              <a:t> provided for filling   -  </a:t>
            </a:r>
            <a:r>
              <a:rPr lang="en-US" sz="1800" dirty="0">
                <a:solidFill>
                  <a:schemeClr val="folHlink"/>
                </a:solidFill>
              </a:rPr>
              <a:t>use Tree machinery</a:t>
            </a:r>
            <a:r>
              <a:rPr lang="en-US" sz="1700" dirty="0"/>
              <a:t> </a:t>
            </a:r>
          </a:p>
          <a:p>
            <a:pPr lvl="1"/>
            <a:r>
              <a:rPr lang="en-US" sz="2000" dirty="0" err="1">
                <a:solidFill>
                  <a:srgbClr val="800000"/>
                </a:solidFill>
              </a:rPr>
              <a:t>PointSetArray</a:t>
            </a:r>
            <a:r>
              <a:rPr lang="en-US" sz="2000" dirty="0"/>
              <a:t>: an array of point-sets - </a:t>
            </a:r>
            <a:r>
              <a:rPr lang="en-US" sz="1800" dirty="0">
                <a:solidFill>
                  <a:schemeClr val="folHlink"/>
                </a:solidFill>
              </a:rPr>
              <a:t>interactive histogram</a:t>
            </a:r>
          </a:p>
          <a:p>
            <a:pPr lvl="2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/>
              <a:t>Select on external criteria provided during filling</a:t>
            </a:r>
          </a:p>
          <a:p>
            <a:pPr>
              <a:buFont typeface="Wingdings" pitchFamily="2" charset="2"/>
              <a:buNone/>
            </a:pPr>
            <a:r>
              <a:rPr lang="en-US" sz="2400" b="1" dirty="0"/>
              <a:t>Trajectories, particles, tracks:</a:t>
            </a:r>
          </a:p>
          <a:p>
            <a:pPr lvl="1"/>
            <a:r>
              <a:rPr lang="en-US" sz="2000" dirty="0">
                <a:solidFill>
                  <a:srgbClr val="800000"/>
                </a:solidFill>
              </a:rPr>
              <a:t>Track</a:t>
            </a:r>
            <a:r>
              <a:rPr lang="en-US" sz="2000" dirty="0"/>
              <a:t>: supports extrapolation in (const) magnetic field</a:t>
            </a:r>
            <a:r>
              <a:rPr lang="en-US" sz="2100" dirty="0"/>
              <a:t> 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100" dirty="0"/>
              <a:t>	</a:t>
            </a:r>
            <a:r>
              <a:rPr lang="en-US" sz="1800" dirty="0"/>
              <a:t>Can specify position/momentum at:</a:t>
            </a:r>
          </a:p>
          <a:p>
            <a:pPr lvl="2">
              <a:buFont typeface="Wingdings" pitchFamily="2" charset="2"/>
              <a:buAutoNum type="arabicPeriod"/>
            </a:pPr>
            <a:r>
              <a:rPr lang="en-US" sz="1600" dirty="0"/>
              <a:t>arbitrary reference points </a:t>
            </a:r>
            <a:r>
              <a:rPr lang="en-US" sz="1600" dirty="0">
                <a:solidFill>
                  <a:schemeClr val="folHlink"/>
                </a:solidFill>
              </a:rPr>
              <a:t>(enter/leave certain volume)</a:t>
            </a:r>
          </a:p>
          <a:p>
            <a:pPr lvl="2">
              <a:buFont typeface="Wingdings" pitchFamily="2" charset="2"/>
              <a:buAutoNum type="arabicPeriod"/>
            </a:pPr>
            <a:r>
              <a:rPr lang="en-US" sz="1600" dirty="0"/>
              <a:t>daughter creation points / momentum</a:t>
            </a:r>
          </a:p>
          <a:p>
            <a:pPr lvl="2">
              <a:buFont typeface="Wingdings" pitchFamily="2" charset="2"/>
              <a:buAutoNum type="arabicPeriod"/>
            </a:pPr>
            <a:r>
              <a:rPr lang="en-US" sz="1600" dirty="0"/>
              <a:t>decay points</a:t>
            </a:r>
          </a:p>
          <a:p>
            <a:pPr lvl="1"/>
            <a:r>
              <a:rPr lang="en-US" sz="2000" dirty="0" err="1">
                <a:solidFill>
                  <a:srgbClr val="800000"/>
                </a:solidFill>
              </a:rPr>
              <a:t>TrackList</a:t>
            </a:r>
            <a:r>
              <a:rPr lang="en-US" sz="2000" dirty="0"/>
              <a:t> – an array of tracks</a:t>
            </a:r>
          </a:p>
          <a:p>
            <a:pPr lvl="2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/>
              <a:t>Interactive selection on standard track parameters: </a:t>
            </a:r>
            <a:r>
              <a:rPr lang="en-US" sz="1800" dirty="0" err="1"/>
              <a:t>pT</a:t>
            </a:r>
            <a:r>
              <a:rPr lang="en-US" sz="1800" dirty="0"/>
              <a:t>, chi2, …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2192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ROOT </a:t>
            </a:r>
            <a:r>
              <a:rPr lang="en-US" dirty="0" smtClean="0"/>
              <a:t>includes a native geometrical modeler, </a:t>
            </a:r>
            <a:r>
              <a:rPr lang="en-US" dirty="0" err="1" smtClean="0"/>
              <a:t>TGeo</a:t>
            </a:r>
            <a:r>
              <a:rPr lang="en-US" dirty="0" smtClean="0"/>
              <a:t>, that provides methods for </a:t>
            </a:r>
            <a:r>
              <a:rPr lang="en-US" dirty="0" smtClean="0"/>
              <a:t>construction of </a:t>
            </a:r>
            <a:r>
              <a:rPr lang="en-US" dirty="0" smtClean="0"/>
              <a:t>detector geometries, particle tracking and volume visualization via the class </a:t>
            </a:r>
            <a:r>
              <a:rPr lang="en-US" dirty="0" err="1" smtClean="0"/>
              <a:t>TGeoPainter</a:t>
            </a:r>
            <a:r>
              <a:rPr lang="en-US" dirty="0" smtClean="0"/>
              <a:t>. In </a:t>
            </a:r>
            <a:r>
              <a:rPr lang="en-US" dirty="0" smtClean="0"/>
              <a:t>EVE, display of full </a:t>
            </a:r>
            <a:r>
              <a:rPr lang="en-US" dirty="0" err="1" smtClean="0"/>
              <a:t>TGeo</a:t>
            </a:r>
            <a:r>
              <a:rPr lang="en-US" dirty="0" smtClean="0"/>
              <a:t> geometries is provided via a wrapper-class </a:t>
            </a:r>
            <a:r>
              <a:rPr lang="en-US" dirty="0" err="1" smtClean="0"/>
              <a:t>TEveGeoTopNode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2222" t="18102" r="20370" b="10077"/>
          <a:stretch>
            <a:fillRect/>
          </a:stretch>
        </p:blipFill>
        <p:spPr bwMode="auto">
          <a:xfrm>
            <a:off x="1828800" y="2438400"/>
            <a:ext cx="5638800" cy="421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Другая 1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789</TotalTime>
  <Words>603</Words>
  <Application>Microsoft Office PowerPoint</Application>
  <PresentationFormat>Экран (4:3)</PresentationFormat>
  <Paragraphs>130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Начальная</vt:lpstr>
      <vt:lpstr>Root based event display</vt:lpstr>
      <vt:lpstr>EVE - ROOT</vt:lpstr>
      <vt:lpstr>FIREWORKS CMS Event Display</vt:lpstr>
      <vt:lpstr>ALICE event display</vt:lpstr>
      <vt:lpstr>Contains</vt:lpstr>
      <vt:lpstr>Event Visualization Environment I.</vt:lpstr>
      <vt:lpstr>Слайд 7</vt:lpstr>
      <vt:lpstr>Standard visualization classes</vt:lpstr>
      <vt:lpstr>Geometry</vt:lpstr>
      <vt:lpstr>Custom geometry objects</vt:lpstr>
      <vt:lpstr>Calorimetry</vt:lpstr>
      <vt:lpstr>Calorimetry</vt:lpstr>
      <vt:lpstr>Слайд 13</vt:lpstr>
      <vt:lpstr>Слайд 14</vt:lpstr>
      <vt:lpstr>Intermediate-level raw-data inspection</vt:lpstr>
      <vt:lpstr>What is root and what is not?  ALICE Event display structure</vt:lpstr>
      <vt:lpstr>Visual reconstruction validation</vt:lpstr>
      <vt:lpstr>To try it</vt:lpstr>
      <vt:lpstr>Database progress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DmitryRA</dc:creator>
  <cp:lastModifiedBy>DmitryRA</cp:lastModifiedBy>
  <cp:revision>259</cp:revision>
  <dcterms:created xsi:type="dcterms:W3CDTF">2010-09-21T02:30:09Z</dcterms:created>
  <dcterms:modified xsi:type="dcterms:W3CDTF">2010-10-19T18:05:25Z</dcterms:modified>
</cp:coreProperties>
</file>