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8" r:id="rId4"/>
    <p:sldId id="277" r:id="rId5"/>
    <p:sldId id="257" r:id="rId6"/>
    <p:sldId id="280" r:id="rId7"/>
    <p:sldId id="265" r:id="rId8"/>
    <p:sldId id="279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D09"/>
    <a:srgbClr val="133517"/>
    <a:srgbClr val="2D59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40B90B-EFB2-46A2-9CF5-62631446996D}" type="datetimeFigureOut">
              <a:rPr lang="ru-RU" smtClean="0"/>
              <a:pPr/>
              <a:t>05.10.2010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Update on Calibration </a:t>
            </a:r>
            <a:r>
              <a:rPr lang="en-US" sz="2000" dirty="0" smtClean="0"/>
              <a:t>and alignment database </a:t>
            </a:r>
            <a:r>
              <a:rPr lang="en-US" sz="2000" dirty="0" smtClean="0"/>
              <a:t>development</a:t>
            </a:r>
            <a:br>
              <a:rPr lang="en-US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Dmitry Romanov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096000"/>
            <a:ext cx="1814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October 05, </a:t>
            </a:r>
            <a:r>
              <a:rPr lang="en-US" dirty="0" smtClean="0"/>
              <a:t>2010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Structure</a:t>
            </a: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 l="32716" t="33075" r="30865" b="6977"/>
          <a:stretch>
            <a:fillRect/>
          </a:stretch>
        </p:blipFill>
        <p:spPr bwMode="auto">
          <a:xfrm>
            <a:off x="2133600" y="1219200"/>
            <a:ext cx="52709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 diagram</a:t>
            </a:r>
            <a:endParaRPr lang="ru-RU" dirty="0"/>
          </a:p>
        </p:txBody>
      </p:sp>
      <p:pic>
        <p:nvPicPr>
          <p:cNvPr id="1026" name="Picture 2" descr="C:\AProjects\CCDB\MySQL\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7239000" cy="5122454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rot="5400000" flipH="1" flipV="1">
            <a:off x="381000" y="2895600"/>
            <a:ext cx="9906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81000" y="3886200"/>
            <a:ext cx="10668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-10985" y="3516185"/>
            <a:ext cx="84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update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internals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34000" y="1676400"/>
            <a:ext cx="2895600" cy="182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b="1" dirty="0" err="1" smtClean="0"/>
              <a:t>int</a:t>
            </a:r>
            <a:endParaRPr lang="en-US" b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b="1" dirty="0" smtClean="0"/>
              <a:t>double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3429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Suggestion</a:t>
            </a:r>
            <a:r>
              <a:rPr lang="en-US" dirty="0" smtClean="0"/>
              <a:t>: avoid floats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81000" y="1752600"/>
            <a:ext cx="4876800" cy="182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b="1" dirty="0" smtClean="0">
                <a:solidFill>
                  <a:srgbClr val="002060"/>
                </a:solidFill>
              </a:rPr>
              <a:t>1001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1500</a:t>
            </a:r>
            <a:r>
              <a:rPr lang="en-US" dirty="0" smtClean="0"/>
              <a:t>  is ok</a:t>
            </a:r>
            <a:r>
              <a:rPr lang="en-US" dirty="0" smtClean="0"/>
              <a:t>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b="1" dirty="0" smtClean="0">
                <a:solidFill>
                  <a:srgbClr val="002060"/>
                </a:solidFill>
              </a:rPr>
              <a:t>1001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002060"/>
                </a:solidFill>
              </a:rPr>
              <a:t>INFINITE_RUN</a:t>
            </a:r>
            <a:r>
              <a:rPr lang="en-US" dirty="0" smtClean="0"/>
              <a:t> : all runs from </a:t>
            </a:r>
            <a:r>
              <a:rPr lang="en-US" dirty="0" smtClean="0"/>
              <a:t>1001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b="1" dirty="0" smtClean="0">
                <a:solidFill>
                  <a:srgbClr val="002060"/>
                </a:solidFill>
              </a:rPr>
              <a:t>0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rgbClr val="002060"/>
                </a:solidFill>
              </a:rPr>
              <a:t>INFINITE_RUN</a:t>
            </a:r>
            <a:r>
              <a:rPr lang="en-US" dirty="0" smtClean="0"/>
              <a:t> : all runs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895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2060"/>
                </a:solidFill>
              </a:rPr>
              <a:t>INFINITE_RUN</a:t>
            </a:r>
            <a:r>
              <a:rPr lang="en-US" dirty="0" smtClean="0"/>
              <a:t> </a:t>
            </a:r>
            <a:r>
              <a:rPr lang="ru-RU" dirty="0" smtClean="0"/>
              <a:t> =  </a:t>
            </a:r>
            <a:r>
              <a:rPr lang="en-US" b="1" dirty="0" smtClean="0"/>
              <a:t>4294967295</a:t>
            </a:r>
            <a:r>
              <a:rPr lang="en-US" dirty="0" smtClean="0"/>
              <a:t>  </a:t>
            </a:r>
            <a:r>
              <a:rPr lang="en-US" dirty="0" smtClean="0"/>
              <a:t>Maximum 32-bit unsigned </a:t>
            </a:r>
            <a:r>
              <a:rPr lang="en-US" dirty="0" smtClean="0"/>
              <a:t>integer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371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Run ranges: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1371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Data types: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419100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Named run ranges: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3400" y="4648200"/>
            <a:ext cx="16002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Run range</a:t>
            </a:r>
          </a:p>
          <a:p>
            <a:r>
              <a:rPr lang="en-US" sz="1600" dirty="0" smtClean="0"/>
              <a:t>runs: </a:t>
            </a:r>
            <a:r>
              <a:rPr lang="en-US" sz="1600" b="1" dirty="0" smtClean="0">
                <a:solidFill>
                  <a:srgbClr val="002060"/>
                </a:solidFill>
              </a:rPr>
              <a:t>1001</a:t>
            </a:r>
            <a:r>
              <a:rPr lang="en-US" sz="1600" dirty="0" smtClean="0"/>
              <a:t>-</a:t>
            </a:r>
            <a:r>
              <a:rPr lang="en-US" sz="1600" b="1" dirty="0" smtClean="0">
                <a:solidFill>
                  <a:srgbClr val="002060"/>
                </a:solidFill>
              </a:rPr>
              <a:t>1500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name:</a:t>
            </a:r>
            <a:r>
              <a:rPr lang="en-US" sz="1600" b="1" dirty="0" smtClean="0">
                <a:solidFill>
                  <a:srgbClr val="002060"/>
                </a:solidFill>
              </a:rPr>
              <a:t>“”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67000" y="4648200"/>
            <a:ext cx="16002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Run range</a:t>
            </a:r>
          </a:p>
          <a:p>
            <a:r>
              <a:rPr lang="en-US" sz="1600" dirty="0" smtClean="0"/>
              <a:t>runs: </a:t>
            </a:r>
            <a:r>
              <a:rPr lang="en-US" sz="1600" b="1" dirty="0" smtClean="0">
                <a:solidFill>
                  <a:srgbClr val="002060"/>
                </a:solidFill>
              </a:rPr>
              <a:t>1001</a:t>
            </a:r>
            <a:r>
              <a:rPr lang="en-US" sz="1600" dirty="0" smtClean="0"/>
              <a:t>-</a:t>
            </a:r>
            <a:r>
              <a:rPr lang="en-US" sz="1600" b="1" dirty="0" smtClean="0">
                <a:solidFill>
                  <a:srgbClr val="002060"/>
                </a:solidFill>
              </a:rPr>
              <a:t>1500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name</a:t>
            </a:r>
            <a:r>
              <a:rPr lang="en-US" sz="1600" dirty="0" smtClean="0">
                <a:solidFill>
                  <a:srgbClr val="002060"/>
                </a:solidFill>
              </a:rPr>
              <a:t>:</a:t>
            </a:r>
            <a:r>
              <a:rPr lang="en-US" sz="1600" b="1" dirty="0" smtClean="0">
                <a:solidFill>
                  <a:srgbClr val="002060"/>
                </a:solidFill>
              </a:rPr>
              <a:t>“</a:t>
            </a:r>
            <a:r>
              <a:rPr lang="en-US" sz="1600" b="1" dirty="0" err="1" smtClean="0">
                <a:solidFill>
                  <a:srgbClr val="002060"/>
                </a:solidFill>
              </a:rPr>
              <a:t>marki</a:t>
            </a:r>
            <a:r>
              <a:rPr lang="en-US" sz="1600" b="1" dirty="0" smtClean="0">
                <a:solidFill>
                  <a:srgbClr val="002060"/>
                </a:solidFill>
              </a:rPr>
              <a:t>”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4102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solidFill>
                  <a:srgbClr val="002060"/>
                </a:solidFill>
              </a:rPr>
              <a:t>Run Ranges </a:t>
            </a:r>
            <a:r>
              <a:rPr lang="en-US" dirty="0" smtClean="0"/>
              <a:t>with same runs, but  different names are different run ranges.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4724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≠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use or not to use </a:t>
            </a:r>
            <a:r>
              <a:rPr lang="en-US" dirty="0" err="1" smtClean="0"/>
              <a:t>Cern</a:t>
            </a:r>
            <a:r>
              <a:rPr lang="en-US" dirty="0" smtClean="0"/>
              <a:t> ROOT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Advantages of using ROOT</a:t>
            </a:r>
          </a:p>
          <a:p>
            <a:r>
              <a:rPr lang="en-US" dirty="0" smtClean="0"/>
              <a:t>Has complete DB framework (works with all common databases)</a:t>
            </a:r>
          </a:p>
          <a:p>
            <a:r>
              <a:rPr lang="en-US" dirty="0" smtClean="0"/>
              <a:t>Database framework accepts connection strings, has a flexible “</a:t>
            </a:r>
            <a:r>
              <a:rPr lang="en-US" dirty="0" err="1" smtClean="0"/>
              <a:t>plugin</a:t>
            </a:r>
            <a:r>
              <a:rPr lang="en-US" dirty="0" smtClean="0"/>
              <a:t>” structure and </a:t>
            </a:r>
            <a:r>
              <a:rPr lang="en-US" strike="sngStrike" dirty="0" smtClean="0"/>
              <a:t>is very close to JANA desired architecture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Maintained by CERN programmers. Designed for such tasks.</a:t>
            </a:r>
          </a:p>
          <a:p>
            <a:r>
              <a:rPr lang="en-US" dirty="0" smtClean="0"/>
              <a:t>Most probably API will not change with new </a:t>
            </a:r>
            <a:r>
              <a:rPr lang="en-US" dirty="0" err="1" smtClean="0"/>
              <a:t>MySQL</a:t>
            </a:r>
            <a:r>
              <a:rPr lang="en-US" dirty="0" smtClean="0"/>
              <a:t> versions.</a:t>
            </a:r>
          </a:p>
          <a:p>
            <a:r>
              <a:rPr lang="en-US" dirty="0" smtClean="0"/>
              <a:t>ROOT runs on different platforms. </a:t>
            </a:r>
          </a:p>
          <a:p>
            <a:r>
              <a:rPr lang="en-US" dirty="0" smtClean="0"/>
              <a:t>Has miscellaneous classes and modules (Threading, directories)</a:t>
            </a:r>
          </a:p>
          <a:p>
            <a:r>
              <a:rPr lang="en-US" dirty="0" smtClean="0"/>
              <a:t>Has handy debugging tools.</a:t>
            </a:r>
          </a:p>
          <a:p>
            <a:r>
              <a:rPr lang="en-US" dirty="0" smtClean="0"/>
              <a:t>We already bounded to ROOT in JANA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Disadvantages</a:t>
            </a:r>
          </a:p>
          <a:p>
            <a:r>
              <a:rPr lang="en-US" dirty="0" smtClean="0"/>
              <a:t>We will stick to ROOT.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Connector </a:t>
            </a:r>
            <a:r>
              <a:rPr lang="en-US" b="1" dirty="0" smtClean="0"/>
              <a:t>C++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3581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Advantages of using Connector C++</a:t>
            </a:r>
            <a:endParaRPr lang="en-US" dirty="0" smtClean="0"/>
          </a:p>
          <a:p>
            <a:r>
              <a:rPr lang="en-US" dirty="0" err="1" smtClean="0"/>
              <a:t>MySQL</a:t>
            </a:r>
            <a:r>
              <a:rPr lang="en-US" dirty="0" smtClean="0"/>
              <a:t> native library</a:t>
            </a:r>
          </a:p>
          <a:p>
            <a:r>
              <a:rPr lang="en-US" dirty="0" smtClean="0"/>
              <a:t>Maintained by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smtClean="0"/>
              <a:t>Will come with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smtClean="0"/>
              <a:t>Good documentation</a:t>
            </a:r>
          </a:p>
          <a:p>
            <a:r>
              <a:rPr lang="en-US" dirty="0" smtClean="0"/>
              <a:t>Platform independent</a:t>
            </a:r>
          </a:p>
          <a:p>
            <a:r>
              <a:rPr lang="en-US" dirty="0" smtClean="0"/>
              <a:t>Production released</a:t>
            </a:r>
          </a:p>
          <a:p>
            <a:r>
              <a:rPr lang="en-US" dirty="0" smtClean="0"/>
              <a:t>Good </a:t>
            </a:r>
            <a:r>
              <a:rPr lang="en-US" dirty="0" smtClean="0"/>
              <a:t>API: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Convenience of pure C++ - no C function calls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Support of the object oriented programming </a:t>
            </a:r>
            <a:r>
              <a:rPr lang="en-US" dirty="0" err="1" smtClean="0">
                <a:solidFill>
                  <a:srgbClr val="002060"/>
                </a:solidFill>
              </a:rPr>
              <a:t>paradigma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Shorter development times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5257800"/>
            <a:ext cx="74676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2000" b="1" dirty="0" smtClean="0">
                <a:solidFill>
                  <a:srgbClr val="C00000"/>
                </a:solidFill>
              </a:rPr>
              <a:t>Disadvantages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Supports only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MySQL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design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1600200"/>
            <a:ext cx="2209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JANA</a:t>
            </a:r>
            <a:r>
              <a:rPr lang="en-US" dirty="0" smtClean="0"/>
              <a:t> and C++ Users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91000" y="2819400"/>
            <a:ext cx="2209800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Calib</a:t>
            </a:r>
            <a:r>
              <a:rPr lang="en-US" dirty="0" smtClean="0"/>
              <a:t>. DB API</a:t>
            </a:r>
          </a:p>
          <a:p>
            <a:pPr algn="ctr"/>
            <a:r>
              <a:rPr lang="en-US" dirty="0" smtClean="0"/>
              <a:t>C++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4267200"/>
            <a:ext cx="19050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MySQL</a:t>
            </a:r>
            <a:r>
              <a:rPr lang="en-US" dirty="0" smtClean="0"/>
              <a:t> Provider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38800" y="4267200"/>
            <a:ext cx="19050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DB Provider</a:t>
            </a:r>
            <a:endParaRPr lang="ru-RU" dirty="0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5638800" y="5486400"/>
            <a:ext cx="1905000" cy="838200"/>
          </a:xfrm>
          <a:prstGeom prst="flowChartMagneticDisk">
            <a:avLst/>
          </a:prstGeom>
          <a:solidFill>
            <a:srgbClr val="2D5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 DB File</a:t>
            </a:r>
            <a:endParaRPr lang="ru-RU" dirty="0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124200" y="5486400"/>
            <a:ext cx="1905000" cy="838200"/>
          </a:xfrm>
          <a:prstGeom prst="flowChartMagneticDisk">
            <a:avLst/>
          </a:prstGeom>
          <a:solidFill>
            <a:srgbClr val="1335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SQL Server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58000" y="1600200"/>
            <a:ext cx="1828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USERS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0" y="28194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API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81000" y="1600200"/>
            <a:ext cx="14478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WEB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6000" y="1600200"/>
            <a:ext cx="1447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Console</a:t>
            </a:r>
          </a:p>
          <a:p>
            <a:pPr algn="ctr"/>
            <a:r>
              <a:rPr lang="en-US" dirty="0" smtClean="0"/>
              <a:t>Tools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" y="2895600"/>
            <a:ext cx="1371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914400" y="2514600"/>
            <a:ext cx="3810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5143500" y="24765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6200000">
            <a:off x="7581900" y="24765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6477000" y="31242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верх/вниз 28"/>
          <p:cNvSpPr/>
          <p:nvPr/>
        </p:nvSpPr>
        <p:spPr>
          <a:xfrm rot="2763548">
            <a:off x="4793592" y="3761904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верх/вниз 29"/>
          <p:cNvSpPr/>
          <p:nvPr/>
        </p:nvSpPr>
        <p:spPr>
          <a:xfrm rot="19029722">
            <a:off x="5562922" y="3747968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3962400" y="50292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верх/вниз 31"/>
          <p:cNvSpPr/>
          <p:nvPr/>
        </p:nvSpPr>
        <p:spPr>
          <a:xfrm>
            <a:off x="6477000" y="50292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углом вверх 33"/>
          <p:cNvSpPr/>
          <p:nvPr/>
        </p:nvSpPr>
        <p:spPr>
          <a:xfrm rot="5400000">
            <a:off x="1066800" y="4419600"/>
            <a:ext cx="1066800" cy="1066800"/>
          </a:xfrm>
          <a:prstGeom prst="bentUpArrow">
            <a:avLst>
              <a:gd name="adj1" fmla="val 12952"/>
              <a:gd name="adj2" fmla="val 15706"/>
              <a:gd name="adj3" fmla="val 29819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углом вверх 34"/>
          <p:cNvSpPr/>
          <p:nvPr/>
        </p:nvSpPr>
        <p:spPr>
          <a:xfrm rot="10800000" flipV="1">
            <a:off x="2819400" y="2438400"/>
            <a:ext cx="1219200" cy="914400"/>
          </a:xfrm>
          <a:prstGeom prst="bentUpArrow">
            <a:avLst>
              <a:gd name="adj1" fmla="val 12952"/>
              <a:gd name="adj2" fmla="val 15706"/>
              <a:gd name="adj3" fmla="val 29819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8600" y="1219200"/>
            <a:ext cx="8686800" cy="12192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962400" y="121920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Interfaces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ru-RU" dirty="0"/>
          </a:p>
        </p:txBody>
      </p:sp>
      <p:pic>
        <p:nvPicPr>
          <p:cNvPr id="2051" name="Picture 3" descr="C:\AProjects\CCDB\ClassDiagram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99" y="1219200"/>
            <a:ext cx="7182141" cy="5065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MySQL</a:t>
            </a:r>
            <a:r>
              <a:rPr lang="en-US" sz="2400" dirty="0" smtClean="0"/>
              <a:t> structure - done</a:t>
            </a:r>
          </a:p>
          <a:p>
            <a:r>
              <a:rPr lang="en-US" sz="2400" dirty="0" smtClean="0"/>
              <a:t>Data model C++ representation – done</a:t>
            </a:r>
          </a:p>
          <a:p>
            <a:r>
              <a:rPr lang="en-US" sz="2400" dirty="0" smtClean="0"/>
              <a:t>Data model operations (providers) – partially done</a:t>
            </a:r>
          </a:p>
          <a:p>
            <a:r>
              <a:rPr lang="en-US" sz="2400" dirty="0" smtClean="0"/>
              <a:t>JANA integration</a:t>
            </a:r>
          </a:p>
          <a:p>
            <a:r>
              <a:rPr lang="en-US" sz="2400" dirty="0" smtClean="0"/>
              <a:t>Command line tools </a:t>
            </a:r>
          </a:p>
          <a:p>
            <a:r>
              <a:rPr lang="en-US" sz="2400" dirty="0" smtClean="0"/>
              <a:t>WEB representation</a:t>
            </a:r>
          </a:p>
          <a:p>
            <a:r>
              <a:rPr lang="en-US" sz="2400" dirty="0" smtClean="0"/>
              <a:t>Python integration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239000" y="1676400"/>
            <a:ext cx="304800" cy="762000"/>
          </a:xfrm>
          <a:prstGeom prst="rightBrace">
            <a:avLst>
              <a:gd name="adj1" fmla="val 52451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60341" y="1882589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C++ API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390900" y="34671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3200400"/>
            <a:ext cx="3331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Updates and bug hunting</a:t>
            </a:r>
            <a:endParaRPr lang="ru-RU" sz="24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81000" y="42672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nclear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33400" y="5105400"/>
            <a:ext cx="79248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storage and DB storage conversion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600" dirty="0" smtClean="0"/>
              <a:t>File storage formats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Другая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725</TotalTime>
  <Words>319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Update on Calibration and alignment database development </vt:lpstr>
      <vt:lpstr>DB Structure</vt:lpstr>
      <vt:lpstr>Database diagram</vt:lpstr>
      <vt:lpstr>Database internals</vt:lpstr>
      <vt:lpstr>To use or not to use Cern ROOT</vt:lpstr>
      <vt:lpstr>Connector C++</vt:lpstr>
      <vt:lpstr>Overall design</vt:lpstr>
      <vt:lpstr>Data model</vt:lpstr>
      <vt:lpstr>Roadmap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DmitryRA</dc:creator>
  <cp:lastModifiedBy>DmitryRA</cp:lastModifiedBy>
  <cp:revision>231</cp:revision>
  <dcterms:created xsi:type="dcterms:W3CDTF">2010-09-21T02:30:09Z</dcterms:created>
  <dcterms:modified xsi:type="dcterms:W3CDTF">2010-10-05T18:09:14Z</dcterms:modified>
</cp:coreProperties>
</file>