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2" r:id="rId5"/>
    <p:sldId id="258" r:id="rId6"/>
    <p:sldId id="260" r:id="rId7"/>
    <p:sldId id="261" r:id="rId8"/>
    <p:sldId id="257" r:id="rId9"/>
    <p:sldId id="267" r:id="rId10"/>
    <p:sldId id="259" r:id="rId11"/>
    <p:sldId id="264" r:id="rId12"/>
    <p:sldId id="271" r:id="rId13"/>
    <p:sldId id="270" r:id="rId14"/>
    <p:sldId id="268" r:id="rId15"/>
    <p:sldId id="272" r:id="rId16"/>
    <p:sldId id="269" r:id="rId17"/>
    <p:sldId id="273" r:id="rId18"/>
    <p:sldId id="275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D09"/>
    <a:srgbClr val="133517"/>
    <a:srgbClr val="2D59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640B90B-EFB2-46A2-9CF5-62631446996D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640B90B-EFB2-46A2-9CF5-62631446996D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B90B-EFB2-46A2-9CF5-62631446996D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40B90B-EFB2-46A2-9CF5-62631446996D}" type="datetimeFigureOut">
              <a:rPr lang="ru-RU" smtClean="0"/>
              <a:pPr/>
              <a:t>21.09.2010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3739C-A44F-47A3-BC12-9E0909EDF8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Calibration </a:t>
            </a:r>
            <a:r>
              <a:rPr lang="en-US" dirty="0" smtClean="0"/>
              <a:t>and </a:t>
            </a:r>
            <a:r>
              <a:rPr lang="en-US" dirty="0" smtClean="0"/>
              <a:t>alignment </a:t>
            </a:r>
            <a:r>
              <a:rPr lang="en-US" dirty="0" smtClean="0"/>
              <a:t>database development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Dmitry Romanov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“Blob”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0" y="1219200"/>
            <a:ext cx="80772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1.12321|1.22345|45|15|This is user string|0.5602e-4|…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667000"/>
            <a:ext cx="8001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What about performance?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Core 2 Duo 1800 GHz, 2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Gb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ddr2 ram, Fedora 13, one thread, doubles with 8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digits</a:t>
            </a:r>
            <a:endParaRPr lang="en-US" dirty="0" smtClean="0"/>
          </a:p>
          <a:p>
            <a:r>
              <a:rPr lang="en-US" u="sng" dirty="0" smtClean="0"/>
              <a:t>Parse of 52000 values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atof</a:t>
            </a:r>
            <a:r>
              <a:rPr lang="en-US" dirty="0" smtClean="0"/>
              <a:t> </a:t>
            </a:r>
            <a:r>
              <a:rPr lang="en-US" b="1" dirty="0" smtClean="0"/>
              <a:t>0.08</a:t>
            </a:r>
            <a:r>
              <a:rPr lang="en-US" dirty="0" smtClean="0"/>
              <a:t> sec, </a:t>
            </a:r>
            <a:r>
              <a:rPr lang="en-US" dirty="0" err="1" smtClean="0"/>
              <a:t>atof+verification</a:t>
            </a:r>
            <a:r>
              <a:rPr lang="en-US" dirty="0" smtClean="0"/>
              <a:t> </a:t>
            </a:r>
            <a:r>
              <a:rPr lang="en-US" b="1" dirty="0" smtClean="0"/>
              <a:t>0.12</a:t>
            </a:r>
            <a:r>
              <a:rPr lang="en-US" dirty="0" smtClean="0"/>
              <a:t> sec, STL </a:t>
            </a:r>
            <a:r>
              <a:rPr lang="en-US" dirty="0" err="1" smtClean="0"/>
              <a:t>isstream</a:t>
            </a:r>
            <a:r>
              <a:rPr lang="en-US" dirty="0" smtClean="0"/>
              <a:t> </a:t>
            </a:r>
            <a:r>
              <a:rPr lang="en-US" b="1" dirty="0" smtClean="0"/>
              <a:t>0.11</a:t>
            </a:r>
            <a:r>
              <a:rPr lang="en-US" dirty="0" smtClean="0"/>
              <a:t> sec</a:t>
            </a:r>
          </a:p>
          <a:p>
            <a:endParaRPr lang="en-US" dirty="0" smtClean="0"/>
          </a:p>
          <a:p>
            <a:r>
              <a:rPr lang="en-US" u="sng" dirty="0" smtClean="0"/>
              <a:t>Parse of 1000 blobs with 52 double values per blo</a:t>
            </a:r>
            <a:r>
              <a:rPr lang="en-US" dirty="0" smtClean="0"/>
              <a:t>b: </a:t>
            </a:r>
          </a:p>
          <a:p>
            <a:r>
              <a:rPr lang="en-US" dirty="0" err="1" smtClean="0"/>
              <a:t>atof</a:t>
            </a:r>
            <a:r>
              <a:rPr lang="en-US" dirty="0" smtClean="0"/>
              <a:t> </a:t>
            </a:r>
            <a:r>
              <a:rPr lang="en-US" b="1" dirty="0" smtClean="0"/>
              <a:t>0.1</a:t>
            </a:r>
            <a:r>
              <a:rPr lang="en-US" dirty="0" smtClean="0"/>
              <a:t> sec, </a:t>
            </a:r>
            <a:r>
              <a:rPr lang="en-US" dirty="0" err="1" smtClean="0"/>
              <a:t>atof+verification</a:t>
            </a:r>
            <a:r>
              <a:rPr lang="en-US" dirty="0" smtClean="0"/>
              <a:t> </a:t>
            </a:r>
            <a:r>
              <a:rPr lang="en-US" b="1" dirty="0" smtClean="0"/>
              <a:t>0.13</a:t>
            </a:r>
            <a:r>
              <a:rPr lang="en-US" dirty="0" smtClean="0"/>
              <a:t> sec, STL </a:t>
            </a:r>
            <a:r>
              <a:rPr lang="en-US" dirty="0" err="1" smtClean="0"/>
              <a:t>isstreams</a:t>
            </a:r>
            <a:r>
              <a:rPr lang="en-US" dirty="0" smtClean="0"/>
              <a:t> </a:t>
            </a:r>
            <a:r>
              <a:rPr lang="en-US" b="1" dirty="0" smtClean="0"/>
              <a:t>0.13</a:t>
            </a:r>
            <a:r>
              <a:rPr lang="en-US" dirty="0" smtClean="0"/>
              <a:t> sec</a:t>
            </a:r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7526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If </a:t>
            </a:r>
            <a:r>
              <a:rPr lang="en-US" dirty="0" smtClean="0"/>
              <a:t>user’s string </a:t>
            </a:r>
            <a:r>
              <a:rPr lang="en-US" dirty="0" smtClean="0">
                <a:solidFill>
                  <a:srgbClr val="C00000"/>
                </a:solidFill>
              </a:rPr>
              <a:t>“have | in it” </a:t>
            </a:r>
            <a:r>
              <a:rPr lang="en-US" dirty="0" smtClean="0"/>
              <a:t>?</a:t>
            </a:r>
          </a:p>
          <a:p>
            <a:r>
              <a:rPr lang="en-US" dirty="0" smtClean="0">
                <a:latin typeface="Myriad Pro" pitchFamily="34" charset="0"/>
              </a:rPr>
              <a:t>function </a:t>
            </a:r>
            <a:r>
              <a:rPr lang="en-US" b="1" dirty="0" smtClean="0">
                <a:solidFill>
                  <a:srgbClr val="0070C0"/>
                </a:solidFill>
                <a:latin typeface="Myriad Pro" pitchFamily="34" charset="0"/>
              </a:rPr>
              <a:t>Encode</a:t>
            </a:r>
            <a:r>
              <a:rPr lang="en-US" dirty="0" smtClean="0">
                <a:latin typeface="Myriad Pro" pitchFamily="34" charset="0"/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Myriad Pro" pitchFamily="34" charset="0"/>
              </a:rPr>
              <a:t>“have | in it”</a:t>
            </a:r>
            <a:r>
              <a:rPr lang="en-US" dirty="0" smtClean="0">
                <a:latin typeface="Myriad Pro" pitchFamily="34" charset="0"/>
              </a:rPr>
              <a:t>)             </a:t>
            </a:r>
            <a:r>
              <a:rPr lang="en-US" dirty="0" smtClean="0">
                <a:latin typeface="Myriad Pro" pitchFamily="34" charset="0"/>
                <a:sym typeface="Wingdings" pitchFamily="2" charset="2"/>
              </a:rPr>
              <a:t></a:t>
            </a:r>
            <a:r>
              <a:rPr lang="en-US" dirty="0" smtClean="0">
                <a:latin typeface="Myriad Pro" pitchFamily="34" charset="0"/>
              </a:rPr>
              <a:t>     </a:t>
            </a:r>
            <a:r>
              <a:rPr lang="en-US" dirty="0" smtClean="0">
                <a:solidFill>
                  <a:srgbClr val="7030A0"/>
                </a:solidFill>
                <a:latin typeface="Myriad Pro" pitchFamily="34" charset="0"/>
              </a:rPr>
              <a:t>“have &amp;pipe; in it” </a:t>
            </a:r>
            <a:r>
              <a:rPr lang="en-US" dirty="0" smtClean="0">
                <a:solidFill>
                  <a:srgbClr val="C00000"/>
                </a:solidFill>
                <a:latin typeface="Myriad Pro" pitchFamily="34" charset="0"/>
              </a:rPr>
              <a:t>   </a:t>
            </a:r>
            <a:r>
              <a:rPr lang="en-US" dirty="0" smtClean="0">
                <a:latin typeface="Myriad Pro" pitchFamily="34" charset="0"/>
                <a:sym typeface="Wingdings" pitchFamily="2" charset="2"/>
              </a:rPr>
              <a:t> DB</a:t>
            </a:r>
          </a:p>
          <a:p>
            <a:r>
              <a:rPr lang="en-US" dirty="0" smtClean="0">
                <a:latin typeface="Myriad Pro" pitchFamily="34" charset="0"/>
              </a:rPr>
              <a:t>function </a:t>
            </a:r>
            <a:r>
              <a:rPr lang="en-US" b="1" dirty="0" smtClean="0">
                <a:solidFill>
                  <a:srgbClr val="0070C0"/>
                </a:solidFill>
                <a:latin typeface="Myriad Pro" pitchFamily="34" charset="0"/>
              </a:rPr>
              <a:t>Decode</a:t>
            </a:r>
            <a:r>
              <a:rPr lang="en-US" dirty="0" smtClean="0">
                <a:latin typeface="Myriad Pro" pitchFamily="34" charset="0"/>
              </a:rPr>
              <a:t>(</a:t>
            </a:r>
            <a:r>
              <a:rPr lang="en-US" dirty="0" smtClean="0">
                <a:solidFill>
                  <a:srgbClr val="7030A0"/>
                </a:solidFill>
                <a:latin typeface="Myriad Pro" pitchFamily="34" charset="0"/>
              </a:rPr>
              <a:t>“have &amp;pipe; in it” </a:t>
            </a:r>
            <a:r>
              <a:rPr lang="en-US" dirty="0" smtClean="0">
                <a:latin typeface="Myriad Pro" pitchFamily="34" charset="0"/>
              </a:rPr>
              <a:t>) </a:t>
            </a:r>
            <a:r>
              <a:rPr lang="en-US" dirty="0" smtClean="0">
                <a:latin typeface="Myriad Pro" pitchFamily="34" charset="0"/>
                <a:sym typeface="Wingdings" pitchFamily="2" charset="2"/>
              </a:rPr>
              <a:t>     </a:t>
            </a:r>
            <a:r>
              <a:rPr lang="en-US" dirty="0" smtClean="0">
                <a:solidFill>
                  <a:srgbClr val="C00000"/>
                </a:solidFill>
                <a:latin typeface="Myriad Pro" pitchFamily="34" charset="0"/>
              </a:rPr>
              <a:t>“have | in it”               </a:t>
            </a:r>
            <a:r>
              <a:rPr lang="en-US" dirty="0" smtClean="0">
                <a:latin typeface="Myriad Pro" pitchFamily="34" charset="0"/>
                <a:sym typeface="Wingdings" pitchFamily="2" charset="2"/>
              </a:rPr>
              <a:t> </a:t>
            </a:r>
            <a:r>
              <a:rPr lang="en-US" dirty="0" smtClean="0">
                <a:latin typeface="Myriad Pro" pitchFamily="34" charset="0"/>
                <a:sym typeface="Wingdings" pitchFamily="2" charset="2"/>
              </a:rPr>
              <a:t>USER</a:t>
            </a:r>
            <a:endParaRPr lang="en-US" dirty="0" smtClean="0">
              <a:solidFill>
                <a:srgbClr val="C00000"/>
              </a:solidFill>
              <a:latin typeface="Myriad Pro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7244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What about </a:t>
            </a:r>
            <a:r>
              <a:rPr lang="en-US" b="1" dirty="0" smtClean="0">
                <a:solidFill>
                  <a:srgbClr val="C00000"/>
                </a:solidFill>
              </a:rPr>
              <a:t>size?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(text blob or data blob)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double</a:t>
            </a:r>
            <a:r>
              <a:rPr lang="en-US" dirty="0" smtClean="0"/>
              <a:t> – 8 bytes, </a:t>
            </a:r>
            <a:r>
              <a:rPr lang="en-US" dirty="0" smtClean="0">
                <a:solidFill>
                  <a:srgbClr val="0070C0"/>
                </a:solidFill>
              </a:rPr>
              <a:t>UTF-8 symbol </a:t>
            </a:r>
            <a:r>
              <a:rPr lang="en-US" dirty="0" smtClean="0"/>
              <a:t>– 1 byte. </a:t>
            </a:r>
          </a:p>
          <a:p>
            <a:r>
              <a:rPr lang="en-US" dirty="0" smtClean="0"/>
              <a:t>8 digit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(But who use such!?) </a:t>
            </a:r>
            <a:r>
              <a:rPr lang="en-US" dirty="0" smtClean="0"/>
              <a:t>double </a:t>
            </a:r>
            <a:r>
              <a:rPr lang="en-US" dirty="0" smtClean="0">
                <a:latin typeface="Myriad Pro" pitchFamily="34" charset="0"/>
                <a:sym typeface="Wingdings" pitchFamily="2" charset="2"/>
              </a:rPr>
              <a:t> </a:t>
            </a:r>
            <a:r>
              <a:rPr lang="en-US" dirty="0" smtClean="0"/>
              <a:t>10 bytes (8 digits + point + delimiter) of text.</a:t>
            </a:r>
          </a:p>
          <a:p>
            <a:r>
              <a:rPr lang="en-US" dirty="0" smtClean="0"/>
              <a:t>0.00000045 </a:t>
            </a:r>
            <a:r>
              <a:rPr lang="en-US" dirty="0" smtClean="0">
                <a:latin typeface="Myriad Pro" pitchFamily="34" charset="0"/>
                <a:sym typeface="Wingdings" pitchFamily="2" charset="2"/>
              </a:rPr>
              <a:t> “45e-9|”  = 6 bytes instead of 8.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smtClean="0"/>
              <a:t>100 000 records with data blobs; </a:t>
            </a:r>
            <a:r>
              <a:rPr lang="en-US" dirty="0" err="1" smtClean="0"/>
              <a:t>MyISAM</a:t>
            </a:r>
            <a:r>
              <a:rPr lang="en-US" dirty="0" smtClean="0"/>
              <a:t> engine </a:t>
            </a:r>
            <a:r>
              <a:rPr lang="en-US" dirty="0" smtClean="0">
                <a:latin typeface="Myriad Pro" pitchFamily="34" charset="0"/>
                <a:sym typeface="Wingdings" pitchFamily="2" charset="2"/>
              </a:rPr>
              <a:t> 540 Mb </a:t>
            </a:r>
            <a:r>
              <a:rPr lang="en-US" dirty="0" err="1" smtClean="0">
                <a:latin typeface="Myriad Pro" pitchFamily="34" charset="0"/>
                <a:sym typeface="Wingdings" pitchFamily="2" charset="2"/>
              </a:rPr>
              <a:t>MySQL</a:t>
            </a:r>
            <a:r>
              <a:rPr lang="en-US" dirty="0" smtClean="0">
                <a:latin typeface="Myriad Pro" pitchFamily="34" charset="0"/>
                <a:sym typeface="Wingdings" pitchFamily="2" charset="2"/>
              </a:rPr>
              <a:t> files.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budget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95600"/>
            <a:ext cx="8229600" cy="3642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Stick </a:t>
            </a:r>
            <a:r>
              <a:rPr lang="en-US" b="1" dirty="0" smtClean="0">
                <a:solidFill>
                  <a:srgbClr val="0070C0"/>
                </a:solidFill>
              </a:rPr>
              <a:t>to </a:t>
            </a:r>
            <a:r>
              <a:rPr lang="en-US" b="1" dirty="0" smtClean="0">
                <a:solidFill>
                  <a:srgbClr val="C00000"/>
                </a:solidFill>
              </a:rPr>
              <a:t>1 second </a:t>
            </a:r>
            <a:r>
              <a:rPr lang="en-US" b="1" dirty="0" smtClean="0">
                <a:solidFill>
                  <a:srgbClr val="0070C0"/>
                </a:solidFill>
              </a:rPr>
              <a:t>to load calibration constants</a:t>
            </a:r>
          </a:p>
          <a:p>
            <a:r>
              <a:rPr lang="en-US" dirty="0" smtClean="0"/>
              <a:t>Data queries – 0.23 sec</a:t>
            </a:r>
          </a:p>
          <a:p>
            <a:r>
              <a:rPr lang="en-US" dirty="0" smtClean="0"/>
              <a:t>Blob parsing – &lt;0.13 sec</a:t>
            </a:r>
          </a:p>
          <a:p>
            <a:r>
              <a:rPr lang="en-US" u="sng" dirty="0" smtClean="0"/>
              <a:t>Net transfers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C00000"/>
                </a:solidFill>
              </a:rPr>
              <a:t>?</a:t>
            </a:r>
          </a:p>
          <a:p>
            <a:r>
              <a:rPr lang="en-US" dirty="0" smtClean="0"/>
              <a:t>Framework overhead </a:t>
            </a:r>
            <a:r>
              <a:rPr lang="en-US" dirty="0" smtClean="0"/>
              <a:t>–</a:t>
            </a:r>
            <a:r>
              <a:rPr lang="en-US" dirty="0" smtClean="0"/>
              <a:t> ? 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(should be relatively small )</a:t>
            </a:r>
            <a:endParaRPr lang="en-US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/>
              <a:t>Pre queries </a:t>
            </a:r>
            <a:r>
              <a:rPr lang="en-US" dirty="0" smtClean="0"/>
              <a:t>– </a:t>
            </a:r>
            <a:r>
              <a:rPr lang="en-US" dirty="0" smtClean="0"/>
              <a:t>? 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(should be 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around 0.1 sec)</a:t>
            </a:r>
            <a:endParaRPr lang="en-US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Conclusion: </a:t>
            </a:r>
            <a:r>
              <a:rPr lang="en-US" b="1" dirty="0" smtClean="0">
                <a:solidFill>
                  <a:srgbClr val="0070C0"/>
                </a:solidFill>
              </a:rPr>
              <a:t>quite possible to keep in 1 second.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72763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1 100 000 records with data blobs; 52 double values (8 digits) for each blob.</a:t>
            </a:r>
          </a:p>
          <a:p>
            <a:r>
              <a:rPr lang="en-US" dirty="0" smtClean="0"/>
              <a:t>Queried randomly with 1100 queries.</a:t>
            </a:r>
          </a:p>
          <a:p>
            <a:r>
              <a:rPr lang="en-US" dirty="0" smtClean="0"/>
              <a:t>Core 2 Duo 1800 GHz, 2 </a:t>
            </a:r>
            <a:r>
              <a:rPr lang="en-US" dirty="0" err="1" smtClean="0"/>
              <a:t>Gb</a:t>
            </a:r>
            <a:r>
              <a:rPr lang="en-US" dirty="0" smtClean="0"/>
              <a:t> – 0.23 sec</a:t>
            </a:r>
          </a:p>
          <a:p>
            <a:r>
              <a:rPr lang="en-US" dirty="0" smtClean="0"/>
              <a:t>Core i7 @ 2800 GHz, 8 </a:t>
            </a:r>
            <a:r>
              <a:rPr lang="en-US" dirty="0" err="1" smtClean="0"/>
              <a:t>Gb</a:t>
            </a:r>
            <a:r>
              <a:rPr lang="en-US" dirty="0" smtClean="0"/>
              <a:t> – 0.04 sec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JANA interface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Two main parts:</a:t>
            </a:r>
          </a:p>
          <a:p>
            <a:pPr>
              <a:buNone/>
            </a:pPr>
            <a:r>
              <a:rPr lang="en-US" dirty="0" smtClean="0"/>
              <a:t>1) </a:t>
            </a:r>
            <a:r>
              <a:rPr lang="en-US" b="1" dirty="0" err="1" smtClean="0">
                <a:solidFill>
                  <a:srgbClr val="C00000"/>
                </a:solidFill>
              </a:rPr>
              <a:t>JCalibrationGenerator</a:t>
            </a:r>
            <a:r>
              <a:rPr lang="en-US" dirty="0" smtClean="0"/>
              <a:t> A </a:t>
            </a:r>
            <a:r>
              <a:rPr lang="en-US" dirty="0" smtClean="0"/>
              <a:t>generator class (e.g. </a:t>
            </a:r>
            <a:r>
              <a:rPr lang="en-US" dirty="0" err="1" smtClean="0"/>
              <a:t>JCalibrationGeneratorMySQL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2) </a:t>
            </a:r>
            <a:r>
              <a:rPr lang="en-US" b="1" dirty="0" err="1" smtClean="0">
                <a:solidFill>
                  <a:srgbClr val="0070C0"/>
                </a:solidFill>
              </a:rPr>
              <a:t>Jcalibration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 class implementing the backend itself.</a:t>
            </a:r>
          </a:p>
          <a:p>
            <a:r>
              <a:rPr lang="en-US" dirty="0" smtClean="0"/>
              <a:t> </a:t>
            </a:r>
            <a:r>
              <a:rPr lang="en-US" dirty="0" smtClean="0"/>
              <a:t>Retrieve calibration constants from CCDB (</a:t>
            </a:r>
            <a:r>
              <a:rPr lang="en-US" dirty="0" err="1" smtClean="0"/>
              <a:t>GetCalib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 Insert calibration constants into CCDB (</a:t>
            </a:r>
            <a:r>
              <a:rPr lang="en-US" dirty="0" err="1" smtClean="0"/>
              <a:t>PutCalib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 Discovery of available constants (</a:t>
            </a:r>
            <a:r>
              <a:rPr lang="en-US" dirty="0" err="1" smtClean="0"/>
              <a:t>GetListOfNamepaths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Identication</a:t>
            </a:r>
            <a:r>
              <a:rPr lang="en-US" dirty="0" smtClean="0"/>
              <a:t> of event-level boundaries (</a:t>
            </a:r>
            <a:r>
              <a:rPr lang="en-US" dirty="0" err="1" smtClean="0"/>
              <a:t>RetrieveEventBoundaries</a:t>
            </a:r>
            <a:r>
              <a:rPr lang="en-US" dirty="0" smtClean="0"/>
              <a:t>())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Framework accepts connection strings:</a:t>
            </a:r>
          </a:p>
          <a:p>
            <a:pPr>
              <a:buNone/>
            </a:pPr>
            <a:r>
              <a:rPr lang="en-US" dirty="0" smtClean="0"/>
              <a:t> “mysql</a:t>
            </a:r>
            <a:r>
              <a:rPr lang="en-US" dirty="0" smtClean="0"/>
              <a:t>://halld </a:t>
            </a:r>
            <a:r>
              <a:rPr lang="en-US" dirty="0" err="1" smtClean="0"/>
              <a:t>user@halld</a:t>
            </a:r>
            <a:r>
              <a:rPr lang="en-US" dirty="0" smtClean="0"/>
              <a:t> </a:t>
            </a:r>
            <a:r>
              <a:rPr lang="en-US" dirty="0" smtClean="0"/>
              <a:t>db.jlab.org”</a:t>
            </a:r>
            <a:endParaRPr lang="ru-RU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 l="27778" t="52907" r="25000" b="33140"/>
          <a:stretch>
            <a:fillRect/>
          </a:stretch>
        </p:blipFill>
        <p:spPr bwMode="auto">
          <a:xfrm>
            <a:off x="838200" y="1905000"/>
            <a:ext cx="690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ru-RU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 l="27778" t="33406" r="25000" b="41165"/>
          <a:stretch>
            <a:fillRect/>
          </a:stretch>
        </p:blipFill>
        <p:spPr bwMode="auto">
          <a:xfrm>
            <a:off x="457200" y="990600"/>
            <a:ext cx="8153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62000" y="3352800"/>
            <a:ext cx="589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Vectors work fine, when the table rows have the same types: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3657600"/>
            <a:ext cx="792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double | </a:t>
            </a:r>
            <a:r>
              <a:rPr lang="en-US" dirty="0" smtClean="0"/>
              <a:t>double </a:t>
            </a:r>
            <a:r>
              <a:rPr lang="en-US" dirty="0" smtClean="0"/>
              <a:t>|</a:t>
            </a:r>
            <a:r>
              <a:rPr lang="en-US" dirty="0" smtClean="0"/>
              <a:t> double </a:t>
            </a:r>
            <a:r>
              <a:rPr lang="en-US" dirty="0" smtClean="0"/>
              <a:t>|</a:t>
            </a:r>
            <a:r>
              <a:rPr lang="en-US" dirty="0" smtClean="0"/>
              <a:t> double </a:t>
            </a:r>
            <a:r>
              <a:rPr lang="en-US" dirty="0" smtClean="0"/>
              <a:t>|</a:t>
            </a:r>
            <a:r>
              <a:rPr lang="en-US" dirty="0" smtClean="0"/>
              <a:t> double </a:t>
            </a:r>
            <a:r>
              <a:rPr lang="en-US" dirty="0" smtClean="0"/>
              <a:t>|</a:t>
            </a:r>
            <a:r>
              <a:rPr lang="en-US" dirty="0" smtClean="0"/>
              <a:t> double </a:t>
            </a:r>
            <a:r>
              <a:rPr lang="en-US" dirty="0" smtClean="0"/>
              <a:t>|</a:t>
            </a:r>
            <a:r>
              <a:rPr lang="en-US" dirty="0" smtClean="0"/>
              <a:t> double </a:t>
            </a:r>
            <a:r>
              <a:rPr lang="en-US" dirty="0" smtClean="0"/>
              <a:t>|</a:t>
            </a:r>
            <a:r>
              <a:rPr lang="en-US" dirty="0" smtClean="0"/>
              <a:t> double </a:t>
            </a:r>
            <a:r>
              <a:rPr lang="en-US" dirty="0" smtClean="0"/>
              <a:t>|</a:t>
            </a:r>
            <a:r>
              <a:rPr lang="en-US" dirty="0" smtClean="0"/>
              <a:t> double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038600"/>
            <a:ext cx="497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But what should we do if we have combined table?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3400" y="4343400"/>
            <a:ext cx="792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double | </a:t>
            </a:r>
            <a:r>
              <a:rPr lang="en-US" dirty="0" err="1" smtClean="0"/>
              <a:t>int</a:t>
            </a:r>
            <a:r>
              <a:rPr lang="en-US" dirty="0" smtClean="0"/>
              <a:t> | string| </a:t>
            </a:r>
            <a:r>
              <a:rPr lang="en-US" dirty="0" smtClean="0"/>
              <a:t>double </a:t>
            </a:r>
            <a:r>
              <a:rPr lang="en-US" dirty="0" smtClean="0"/>
              <a:t>|</a:t>
            </a:r>
            <a:r>
              <a:rPr lang="en-US" dirty="0" smtClean="0"/>
              <a:t> </a:t>
            </a:r>
            <a:r>
              <a:rPr lang="en-US" dirty="0" smtClean="0"/>
              <a:t>string| </a:t>
            </a:r>
            <a:r>
              <a:rPr lang="en-US" dirty="0" smtClean="0"/>
              <a:t>double </a:t>
            </a:r>
            <a:r>
              <a:rPr lang="en-US" dirty="0" smtClean="0"/>
              <a:t>|</a:t>
            </a:r>
            <a:r>
              <a:rPr lang="en-US" dirty="0" smtClean="0"/>
              <a:t> double </a:t>
            </a:r>
            <a:r>
              <a:rPr lang="en-US" dirty="0" smtClean="0"/>
              <a:t>|</a:t>
            </a:r>
            <a:r>
              <a:rPr lang="en-US" dirty="0" smtClean="0"/>
              <a:t> double </a:t>
            </a:r>
            <a:r>
              <a:rPr lang="en-US" dirty="0" smtClean="0"/>
              <a:t>|</a:t>
            </a:r>
            <a:r>
              <a:rPr lang="en-US" dirty="0" smtClean="0"/>
              <a:t> </a:t>
            </a:r>
            <a:r>
              <a:rPr lang="en-US" dirty="0" err="1" smtClean="0"/>
              <a:t>int|double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800600"/>
            <a:ext cx="50760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</a:t>
            </a:r>
            <a:r>
              <a:rPr lang="en-US" b="1" dirty="0" smtClean="0">
                <a:solidFill>
                  <a:srgbClr val="C00000"/>
                </a:solidFill>
              </a:rPr>
              <a:t>ype-specific </a:t>
            </a:r>
            <a:r>
              <a:rPr lang="en-US" b="1" dirty="0" err="1" smtClean="0">
                <a:solidFill>
                  <a:srgbClr val="C00000"/>
                </a:solidFill>
              </a:rPr>
              <a:t>accessor</a:t>
            </a:r>
            <a:r>
              <a:rPr lang="en-US" b="1" dirty="0" smtClean="0">
                <a:solidFill>
                  <a:srgbClr val="C00000"/>
                </a:solidFill>
              </a:rPr>
              <a:t> functions. 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Example</a:t>
            </a:r>
            <a:r>
              <a:rPr lang="en-US" b="1" dirty="0" smtClean="0">
                <a:solidFill>
                  <a:srgbClr val="0070C0"/>
                </a:solidFill>
              </a:rPr>
              <a:t> :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float</a:t>
            </a:r>
            <a:r>
              <a:rPr lang="en-US" dirty="0" smtClean="0"/>
              <a:t> </a:t>
            </a:r>
            <a:r>
              <a:rPr lang="en-US" dirty="0" err="1" smtClean="0"/>
              <a:t>getFloat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7030A0"/>
                </a:solidFill>
              </a:rPr>
              <a:t>string</a:t>
            </a:r>
            <a:r>
              <a:rPr lang="en-US" dirty="0" smtClean="0"/>
              <a:t> </a:t>
            </a:r>
            <a:r>
              <a:rPr lang="en-US" dirty="0" err="1" smtClean="0"/>
              <a:t>columnName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rowNumber</a:t>
            </a:r>
            <a:r>
              <a:rPr lang="en-US" dirty="0" smtClean="0"/>
              <a:t>); </a:t>
            </a:r>
            <a:endParaRPr lang="en-US" dirty="0" smtClean="0"/>
          </a:p>
          <a:p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getInt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7030A0"/>
                </a:solidFill>
              </a:rPr>
              <a:t>string</a:t>
            </a:r>
            <a:r>
              <a:rPr lang="en-US" dirty="0" smtClean="0"/>
              <a:t> </a:t>
            </a:r>
            <a:r>
              <a:rPr lang="en-US" dirty="0" err="1" smtClean="0"/>
              <a:t>columnName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rowNumber</a:t>
            </a:r>
            <a:r>
              <a:rPr lang="en-US" dirty="0" smtClean="0"/>
              <a:t>); </a:t>
            </a:r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vector&lt;float</a:t>
            </a:r>
            <a:r>
              <a:rPr lang="en-US" dirty="0" smtClean="0">
                <a:solidFill>
                  <a:srgbClr val="7030A0"/>
                </a:solidFill>
              </a:rPr>
              <a:t>&gt; </a:t>
            </a:r>
            <a:r>
              <a:rPr lang="en-US" dirty="0" err="1" smtClean="0"/>
              <a:t>getFloatVector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rowNumber</a:t>
            </a:r>
            <a:r>
              <a:rPr lang="en-US" dirty="0" smtClean="0"/>
              <a:t>);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consistence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1371600"/>
            <a:ext cx="2105891" cy="1480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124200" y="1371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Types </a:t>
            </a:r>
            <a:r>
              <a:rPr lang="en-US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chemeClr val="bg1"/>
                </a:solidFill>
              </a:rPr>
              <a:t> consist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828800" y="1752600"/>
            <a:ext cx="2286000" cy="3447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828800" y="2286000"/>
            <a:ext cx="1440873" cy="3447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double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6553200" y="1371600"/>
            <a:ext cx="1219200" cy="1447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ru-RU" dirty="0"/>
          </a:p>
        </p:txBody>
      </p:sp>
      <p:sp>
        <p:nvSpPr>
          <p:cNvPr id="14" name="Стрелка влево 13"/>
          <p:cNvSpPr/>
          <p:nvPr/>
        </p:nvSpPr>
        <p:spPr>
          <a:xfrm>
            <a:off x="4191000" y="1752600"/>
            <a:ext cx="2154382" cy="34471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int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5029200" y="2286000"/>
            <a:ext cx="1330036" cy="34471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string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3505200" y="2209800"/>
            <a:ext cx="1336964" cy="55154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error</a:t>
            </a:r>
            <a:endParaRPr lang="ru-RU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 l="32716" t="66181" r="33062" b="18609"/>
          <a:stretch>
            <a:fillRect/>
          </a:stretch>
        </p:blipFill>
        <p:spPr bwMode="auto">
          <a:xfrm>
            <a:off x="1600200" y="3429000"/>
            <a:ext cx="495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685800" y="4953000"/>
            <a:ext cx="78290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Can </a:t>
            </a:r>
            <a:r>
              <a:rPr lang="en-US" sz="2800" dirty="0" err="1" smtClean="0">
                <a:solidFill>
                  <a:srgbClr val="C00000"/>
                </a:solidFill>
              </a:rPr>
              <a:t>autogenerated</a:t>
            </a:r>
            <a:r>
              <a:rPr lang="en-US" sz="2800" dirty="0" smtClean="0">
                <a:solidFill>
                  <a:srgbClr val="C00000"/>
                </a:solidFill>
              </a:rPr>
              <a:t> classes help a data consistence?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structure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3124200"/>
          </a:xfrm>
        </p:spPr>
        <p:txBody>
          <a:bodyPr/>
          <a:lstStyle/>
          <a:p>
            <a:r>
              <a:rPr lang="en-US" dirty="0" smtClean="0"/>
              <a:t>If we have tables lets present it as tables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1600200"/>
            <a:ext cx="792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double | </a:t>
            </a:r>
            <a:r>
              <a:rPr lang="en-US" dirty="0" err="1" smtClean="0"/>
              <a:t>int</a:t>
            </a:r>
            <a:r>
              <a:rPr lang="en-US" dirty="0" smtClean="0"/>
              <a:t> | string| </a:t>
            </a:r>
            <a:r>
              <a:rPr lang="en-US" dirty="0" smtClean="0"/>
              <a:t>double </a:t>
            </a:r>
            <a:r>
              <a:rPr lang="en-US" dirty="0" smtClean="0"/>
              <a:t>|</a:t>
            </a:r>
            <a:r>
              <a:rPr lang="en-US" dirty="0" smtClean="0"/>
              <a:t> </a:t>
            </a:r>
            <a:r>
              <a:rPr lang="en-US" dirty="0" smtClean="0"/>
              <a:t>string| </a:t>
            </a:r>
            <a:r>
              <a:rPr lang="en-US" dirty="0" smtClean="0"/>
              <a:t>double </a:t>
            </a:r>
            <a:r>
              <a:rPr lang="en-US" dirty="0" smtClean="0"/>
              <a:t>|</a:t>
            </a:r>
            <a:r>
              <a:rPr lang="en-US" dirty="0" smtClean="0"/>
              <a:t> double </a:t>
            </a:r>
            <a:r>
              <a:rPr lang="en-US" dirty="0" smtClean="0"/>
              <a:t>|</a:t>
            </a:r>
            <a:r>
              <a:rPr lang="en-US" dirty="0" smtClean="0"/>
              <a:t> double </a:t>
            </a:r>
            <a:r>
              <a:rPr lang="en-US" dirty="0" smtClean="0"/>
              <a:t>|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| double</a:t>
            </a:r>
            <a:endParaRPr lang="ru-RU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457200" y="2362200"/>
            <a:ext cx="7924800" cy="1143000"/>
            <a:chOff x="533400" y="3048000"/>
            <a:chExt cx="7924800" cy="1143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33400" y="3048000"/>
              <a:ext cx="7924800" cy="381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     </a:t>
              </a:r>
              <a:r>
                <a:rPr lang="en-US" dirty="0" err="1" smtClean="0"/>
                <a:t>ColumnInfo</a:t>
              </a:r>
              <a:r>
                <a:rPr lang="en-US" dirty="0" smtClean="0"/>
                <a:t> | </a:t>
              </a:r>
              <a:r>
                <a:rPr lang="en-US" dirty="0" err="1" smtClean="0"/>
                <a:t>ColumnInfo</a:t>
              </a:r>
              <a:r>
                <a:rPr lang="en-US" dirty="0" smtClean="0"/>
                <a:t> | </a:t>
              </a:r>
              <a:r>
                <a:rPr lang="en-US" dirty="0" err="1" smtClean="0"/>
                <a:t>ColumnInfo</a:t>
              </a:r>
              <a:r>
                <a:rPr lang="en-US" dirty="0" smtClean="0"/>
                <a:t>|</a:t>
              </a:r>
              <a:r>
                <a:rPr lang="en-US" dirty="0" smtClean="0"/>
                <a:t> </a:t>
              </a:r>
              <a:r>
                <a:rPr lang="en-US" dirty="0" err="1" smtClean="0"/>
                <a:t>ColumnInfo</a:t>
              </a:r>
              <a:r>
                <a:rPr lang="en-US" dirty="0" smtClean="0"/>
                <a:t>| </a:t>
              </a:r>
              <a:r>
                <a:rPr lang="en-US" dirty="0" err="1" smtClean="0"/>
                <a:t>ColumnInfo</a:t>
              </a:r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33400" y="3429000"/>
              <a:ext cx="1371600" cy="381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DataRow</a:t>
              </a:r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33400" y="3810000"/>
              <a:ext cx="1371600" cy="381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DataRow</a:t>
              </a:r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905000" y="3429000"/>
              <a:ext cx="1371600" cy="3810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DataCell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905000" y="3810000"/>
              <a:ext cx="1371600" cy="3810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DataCell</a:t>
              </a:r>
              <a:endParaRPr lang="ru-RU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276600" y="3429000"/>
              <a:ext cx="1295400" cy="3810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DataCell</a:t>
              </a:r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276600" y="3810000"/>
              <a:ext cx="1295400" cy="3810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DataCell</a:t>
              </a: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572000" y="3429000"/>
              <a:ext cx="1219200" cy="3810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DataCell</a:t>
              </a: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572000" y="3810000"/>
              <a:ext cx="1219200" cy="3810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DataCell</a:t>
              </a:r>
              <a:endParaRPr lang="ru-RU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5791200" y="3429000"/>
              <a:ext cx="1248578" cy="3810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DataCell</a:t>
              </a:r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791200" y="3810000"/>
              <a:ext cx="1248578" cy="3810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DataCell</a:t>
              </a:r>
              <a:endParaRPr lang="ru-RU" dirty="0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7050795" y="3429000"/>
              <a:ext cx="1407405" cy="3810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DataCell</a:t>
              </a:r>
              <a:endParaRPr lang="ru-RU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7050795" y="3810000"/>
              <a:ext cx="1407405" cy="38100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DataCell</a:t>
              </a:r>
              <a:endParaRPr lang="ru-RU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85800" y="1981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may handle it like table </a:t>
            </a:r>
            <a:endParaRPr lang="ru-RU" dirty="0"/>
          </a:p>
        </p:txBody>
      </p:sp>
      <p:sp>
        <p:nvSpPr>
          <p:cNvPr id="34" name="Содержимое 2"/>
          <p:cNvSpPr txBox="1">
            <a:spLocks/>
          </p:cNvSpPr>
          <p:nvPr/>
        </p:nvSpPr>
        <p:spPr>
          <a:xfrm>
            <a:off x="609600" y="4953000"/>
            <a:ext cx="7543800" cy="12954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Derived classes may be easily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autogenerated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work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without performance loose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Works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together with </a:t>
            </a:r>
            <a:r>
              <a:rPr lang="en-US" sz="2800" b="1" dirty="0" smtClean="0">
                <a:solidFill>
                  <a:srgbClr val="C00000"/>
                </a:solidFill>
              </a:rPr>
              <a:t>Type-specific </a:t>
            </a:r>
            <a:r>
              <a:rPr lang="en-US" sz="2800" b="1" dirty="0" err="1" smtClean="0">
                <a:solidFill>
                  <a:srgbClr val="C00000"/>
                </a:solidFill>
              </a:rPr>
              <a:t>accessor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functions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5800" y="35814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*table = db-&gt;</a:t>
            </a:r>
            <a:r>
              <a:rPr lang="en-US" dirty="0" err="1" smtClean="0"/>
              <a:t>GetTable</a:t>
            </a:r>
            <a:r>
              <a:rPr lang="en-US" dirty="0" smtClean="0"/>
              <a:t>(“path/to/table”)</a:t>
            </a:r>
          </a:p>
          <a:p>
            <a:r>
              <a:rPr lang="en-US" dirty="0" smtClean="0"/>
              <a:t>t</a:t>
            </a:r>
            <a:r>
              <a:rPr lang="en-US" dirty="0" smtClean="0"/>
              <a:t>able-&gt;</a:t>
            </a:r>
            <a:r>
              <a:rPr lang="en-US" dirty="0" err="1" smtClean="0"/>
              <a:t>GetColumnInfo</a:t>
            </a:r>
            <a:r>
              <a:rPr lang="en-US" dirty="0" smtClean="0"/>
              <a:t>(0);</a:t>
            </a:r>
          </a:p>
          <a:p>
            <a:r>
              <a:rPr lang="en-US" dirty="0" smtClean="0"/>
              <a:t>table-&gt;</a:t>
            </a:r>
            <a:r>
              <a:rPr lang="en-US" dirty="0" err="1" smtClean="0"/>
              <a:t>GetColumnsCount</a:t>
            </a:r>
            <a:r>
              <a:rPr lang="en-US" dirty="0" smtClean="0"/>
              <a:t>(); table-</a:t>
            </a:r>
            <a:r>
              <a:rPr lang="en-US" dirty="0" smtClean="0"/>
              <a:t>&gt;</a:t>
            </a:r>
            <a:r>
              <a:rPr lang="en-US" dirty="0" err="1" smtClean="0"/>
              <a:t>GetRowsCount</a:t>
            </a:r>
            <a:r>
              <a:rPr lang="en-US" dirty="0" smtClean="0"/>
              <a:t>();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t</a:t>
            </a:r>
            <a:r>
              <a:rPr lang="en-US" b="1" dirty="0" smtClean="0">
                <a:solidFill>
                  <a:srgbClr val="7030A0"/>
                </a:solidFill>
              </a:rPr>
              <a:t>able-&gt;</a:t>
            </a:r>
            <a:r>
              <a:rPr lang="en-US" b="1" dirty="0" err="1" smtClean="0">
                <a:solidFill>
                  <a:srgbClr val="7030A0"/>
                </a:solidFill>
              </a:rPr>
              <a:t>BlobGenerate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en-US" b="1" dirty="0" err="1" smtClean="0">
                <a:solidFill>
                  <a:srgbClr val="7030A0"/>
                </a:solidFill>
              </a:rPr>
              <a:t>IntVal</a:t>
            </a:r>
            <a:r>
              <a:rPr lang="en-US" b="1" dirty="0" smtClean="0">
                <a:solidFill>
                  <a:srgbClr val="7030A0"/>
                </a:solidFill>
              </a:rPr>
              <a:t>(2), </a:t>
            </a:r>
            <a:r>
              <a:rPr lang="en-US" b="1" dirty="0" err="1" smtClean="0">
                <a:solidFill>
                  <a:srgbClr val="7030A0"/>
                </a:solidFill>
              </a:rPr>
              <a:t>DoubleVal</a:t>
            </a:r>
            <a:r>
              <a:rPr lang="en-US" b="1" dirty="0" smtClean="0">
                <a:solidFill>
                  <a:srgbClr val="7030A0"/>
                </a:solidFill>
              </a:rPr>
              <a:t>(1.223),  </a:t>
            </a:r>
            <a:r>
              <a:rPr lang="en-US" b="1" dirty="0" err="1" smtClean="0">
                <a:solidFill>
                  <a:srgbClr val="7030A0"/>
                </a:solidFill>
              </a:rPr>
              <a:t>StringVal</a:t>
            </a:r>
            <a:r>
              <a:rPr lang="en-US" b="1" dirty="0" smtClean="0">
                <a:solidFill>
                  <a:srgbClr val="7030A0"/>
                </a:solidFill>
              </a:rPr>
              <a:t>(“my string”))</a:t>
            </a:r>
          </a:p>
          <a:p>
            <a:r>
              <a:rPr lang="en-US" b="1" dirty="0" err="1" smtClean="0">
                <a:solidFill>
                  <a:srgbClr val="7030A0"/>
                </a:solidFill>
              </a:rPr>
              <a:t>RowsCollection</a:t>
            </a:r>
            <a:r>
              <a:rPr lang="en-US" b="1" dirty="0" smtClean="0">
                <a:solidFill>
                  <a:srgbClr val="7030A0"/>
                </a:solidFill>
              </a:rPr>
              <a:t> *rows = db-&gt;</a:t>
            </a:r>
            <a:r>
              <a:rPr lang="en-US" b="1" dirty="0" err="1" smtClean="0">
                <a:solidFill>
                  <a:srgbClr val="7030A0"/>
                </a:solidFill>
              </a:rPr>
              <a:t>ParseBlob</a:t>
            </a:r>
            <a:r>
              <a:rPr lang="en-US" b="1" dirty="0" smtClean="0">
                <a:solidFill>
                  <a:srgbClr val="7030A0"/>
                </a:solidFill>
              </a:rPr>
              <a:t>(blob)</a:t>
            </a:r>
            <a:endParaRPr lang="ru-RU" b="1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Structure</a:t>
            </a:r>
            <a:endParaRPr lang="ru-R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 l="32716" t="33075" r="30865" b="6977"/>
          <a:stretch>
            <a:fillRect/>
          </a:stretch>
        </p:blipFill>
        <p:spPr bwMode="auto">
          <a:xfrm>
            <a:off x="2133600" y="1219200"/>
            <a:ext cx="527093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Stored procedures or not stored procedures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5200" y="1905000"/>
            <a:ext cx="2209800" cy="9144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Calib</a:t>
            </a:r>
            <a:r>
              <a:rPr lang="en-US" dirty="0" smtClean="0"/>
              <a:t>. DB API</a:t>
            </a:r>
          </a:p>
          <a:p>
            <a:pPr algn="ctr"/>
            <a:r>
              <a:rPr lang="en-US" dirty="0" smtClean="0"/>
              <a:t>C++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38400" y="3352800"/>
            <a:ext cx="19050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MySQL</a:t>
            </a:r>
            <a:r>
              <a:rPr lang="en-US" dirty="0" smtClean="0"/>
              <a:t> Provider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53000" y="3352800"/>
            <a:ext cx="19050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 DB </a:t>
            </a:r>
            <a:r>
              <a:rPr lang="en-US" dirty="0" smtClean="0"/>
              <a:t>Provider</a:t>
            </a:r>
            <a:endParaRPr lang="ru-RU" dirty="0"/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4953000" y="4572000"/>
            <a:ext cx="1905000" cy="838200"/>
          </a:xfrm>
          <a:prstGeom prst="flowChartMagneticDisk">
            <a:avLst/>
          </a:prstGeom>
          <a:solidFill>
            <a:srgbClr val="2D5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 DB File</a:t>
            </a:r>
            <a:endParaRPr lang="ru-RU" dirty="0"/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2438400" y="5029200"/>
            <a:ext cx="1905000" cy="838200"/>
          </a:xfrm>
          <a:prstGeom prst="flowChartMagneticDisk">
            <a:avLst/>
          </a:prstGeom>
          <a:solidFill>
            <a:srgbClr val="1335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SQL Server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629400" y="19050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API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38200" y="1905000"/>
            <a:ext cx="1371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PHP</a:t>
            </a:r>
            <a:endParaRPr lang="ru-RU" dirty="0"/>
          </a:p>
        </p:txBody>
      </p:sp>
      <p:sp>
        <p:nvSpPr>
          <p:cNvPr id="27" name="Стрелка вправо 26"/>
          <p:cNvSpPr/>
          <p:nvPr/>
        </p:nvSpPr>
        <p:spPr>
          <a:xfrm>
            <a:off x="5943600" y="2209800"/>
            <a:ext cx="3048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верх/вниз 28"/>
          <p:cNvSpPr/>
          <p:nvPr/>
        </p:nvSpPr>
        <p:spPr>
          <a:xfrm rot="2763548">
            <a:off x="4107792" y="2847504"/>
            <a:ext cx="304800" cy="5334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верх/вниз 29"/>
          <p:cNvSpPr/>
          <p:nvPr/>
        </p:nvSpPr>
        <p:spPr>
          <a:xfrm rot="19029722">
            <a:off x="4877122" y="2833568"/>
            <a:ext cx="304800" cy="5334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войная стрелка вверх/вниз 30"/>
          <p:cNvSpPr/>
          <p:nvPr/>
        </p:nvSpPr>
        <p:spPr>
          <a:xfrm>
            <a:off x="3276600" y="4038600"/>
            <a:ext cx="304800" cy="4572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войная стрелка вверх/вниз 31"/>
          <p:cNvSpPr/>
          <p:nvPr/>
        </p:nvSpPr>
        <p:spPr>
          <a:xfrm>
            <a:off x="5791200" y="4114800"/>
            <a:ext cx="304800" cy="4572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углом вверх 33"/>
          <p:cNvSpPr/>
          <p:nvPr/>
        </p:nvSpPr>
        <p:spPr>
          <a:xfrm rot="5400000">
            <a:off x="1066800" y="3733800"/>
            <a:ext cx="1447800" cy="685800"/>
          </a:xfrm>
          <a:prstGeom prst="bentUpArrow">
            <a:avLst>
              <a:gd name="adj1" fmla="val 12952"/>
              <a:gd name="adj2" fmla="val 15706"/>
              <a:gd name="adj3" fmla="val 29819"/>
            </a:avLst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209800" y="4572000"/>
            <a:ext cx="2514600" cy="1524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2438400" y="4572000"/>
            <a:ext cx="1936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Stored procedures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39" name="Прямая со стрелкой 38"/>
          <p:cNvCxnSpPr>
            <a:stCxn id="17" idx="2"/>
            <a:endCxn id="7" idx="3"/>
          </p:cNvCxnSpPr>
          <p:nvPr/>
        </p:nvCxnSpPr>
        <p:spPr>
          <a:xfrm rot="5400000">
            <a:off x="5505450" y="1657350"/>
            <a:ext cx="876300" cy="32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7" idx="2"/>
            <a:endCxn id="8" idx="3"/>
          </p:cNvCxnSpPr>
          <p:nvPr/>
        </p:nvCxnSpPr>
        <p:spPr>
          <a:xfrm rot="5400000">
            <a:off x="6762750" y="2914650"/>
            <a:ext cx="8763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4191000" y="685800"/>
            <a:ext cx="22098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JANA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and C++ Users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858000" y="685800"/>
            <a:ext cx="18288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Python USERS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81000" y="685800"/>
            <a:ext cx="14478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WEB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286000" y="685800"/>
            <a:ext cx="14478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Console</a:t>
            </a:r>
          </a:p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Tools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5" name="Стрелка вправо 54"/>
          <p:cNvSpPr/>
          <p:nvPr/>
        </p:nvSpPr>
        <p:spPr>
          <a:xfrm rot="16200000">
            <a:off x="5372100" y="1562100"/>
            <a:ext cx="304800" cy="2286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 rot="16200000">
            <a:off x="7581900" y="1562100"/>
            <a:ext cx="304800" cy="2286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28600" y="533400"/>
            <a:ext cx="8686800" cy="990600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 вправо 58"/>
          <p:cNvSpPr/>
          <p:nvPr/>
        </p:nvSpPr>
        <p:spPr>
          <a:xfrm rot="16200000">
            <a:off x="3467100" y="1562100"/>
            <a:ext cx="304800" cy="2286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право 59"/>
          <p:cNvSpPr/>
          <p:nvPr/>
        </p:nvSpPr>
        <p:spPr>
          <a:xfrm rot="16200000">
            <a:off x="1181100" y="1562100"/>
            <a:ext cx="304800" cy="2286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7391400" y="3048000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67000" y="1828800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cxnSp>
        <p:nvCxnSpPr>
          <p:cNvPr id="64" name="Прямая со стрелкой 63"/>
          <p:cNvCxnSpPr>
            <a:endCxn id="6" idx="1"/>
          </p:cNvCxnSpPr>
          <p:nvPr/>
        </p:nvCxnSpPr>
        <p:spPr>
          <a:xfrm flipV="1">
            <a:off x="2209800" y="2362200"/>
            <a:ext cx="1295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343400" y="5029200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design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91000" y="1600200"/>
            <a:ext cx="22098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JANA</a:t>
            </a:r>
            <a:r>
              <a:rPr lang="en-US" dirty="0" smtClean="0"/>
              <a:t> and C++ Users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91000" y="2819400"/>
            <a:ext cx="2209800" cy="9144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Calib</a:t>
            </a:r>
            <a:r>
              <a:rPr lang="en-US" dirty="0" smtClean="0"/>
              <a:t>. DB API</a:t>
            </a:r>
          </a:p>
          <a:p>
            <a:pPr algn="ctr"/>
            <a:r>
              <a:rPr lang="en-US" dirty="0" smtClean="0"/>
              <a:t>C++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24200" y="4267200"/>
            <a:ext cx="19050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MySQL</a:t>
            </a:r>
            <a:r>
              <a:rPr lang="en-US" dirty="0" smtClean="0"/>
              <a:t> Provider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38800" y="4267200"/>
            <a:ext cx="19050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 DB </a:t>
            </a:r>
            <a:r>
              <a:rPr lang="en-US" dirty="0" smtClean="0"/>
              <a:t>Provider</a:t>
            </a:r>
            <a:endParaRPr lang="ru-RU" dirty="0"/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5638800" y="5486400"/>
            <a:ext cx="1905000" cy="838200"/>
          </a:xfrm>
          <a:prstGeom prst="flowChartMagneticDisk">
            <a:avLst/>
          </a:prstGeom>
          <a:solidFill>
            <a:srgbClr val="2D5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 DB File</a:t>
            </a:r>
            <a:endParaRPr lang="ru-RU" dirty="0"/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3124200" y="5486400"/>
            <a:ext cx="1905000" cy="838200"/>
          </a:xfrm>
          <a:prstGeom prst="flowChartMagneticDisk">
            <a:avLst/>
          </a:prstGeom>
          <a:solidFill>
            <a:srgbClr val="1335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SQL Server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58000" y="1600200"/>
            <a:ext cx="18288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USERS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58000" y="28194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API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81000" y="1600200"/>
            <a:ext cx="1447800" cy="7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WEB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86000" y="1600200"/>
            <a:ext cx="14478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Console</a:t>
            </a:r>
          </a:p>
          <a:p>
            <a:pPr algn="ctr"/>
            <a:r>
              <a:rPr lang="en-US" dirty="0" smtClean="0"/>
              <a:t>Tools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" y="2895600"/>
            <a:ext cx="1371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PHP</a:t>
            </a:r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6200000">
            <a:off x="914400" y="2514600"/>
            <a:ext cx="3810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6200000">
            <a:off x="5143500" y="2476500"/>
            <a:ext cx="3048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6200000">
            <a:off x="7581900" y="2476500"/>
            <a:ext cx="3048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6477000" y="3124200"/>
            <a:ext cx="3048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верх/вниз 28"/>
          <p:cNvSpPr/>
          <p:nvPr/>
        </p:nvSpPr>
        <p:spPr>
          <a:xfrm rot="2763548">
            <a:off x="4793592" y="3761904"/>
            <a:ext cx="304800" cy="5334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верх/вниз 29"/>
          <p:cNvSpPr/>
          <p:nvPr/>
        </p:nvSpPr>
        <p:spPr>
          <a:xfrm rot="19029722">
            <a:off x="5562922" y="3747968"/>
            <a:ext cx="304800" cy="5334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войная стрелка вверх/вниз 30"/>
          <p:cNvSpPr/>
          <p:nvPr/>
        </p:nvSpPr>
        <p:spPr>
          <a:xfrm>
            <a:off x="3962400" y="5029200"/>
            <a:ext cx="304800" cy="4572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войная стрелка вверх/вниз 31"/>
          <p:cNvSpPr/>
          <p:nvPr/>
        </p:nvSpPr>
        <p:spPr>
          <a:xfrm>
            <a:off x="6477000" y="5029200"/>
            <a:ext cx="304800" cy="4572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углом вверх 33"/>
          <p:cNvSpPr/>
          <p:nvPr/>
        </p:nvSpPr>
        <p:spPr>
          <a:xfrm rot="5400000">
            <a:off x="1066800" y="4419600"/>
            <a:ext cx="1066800" cy="1066800"/>
          </a:xfrm>
          <a:prstGeom prst="bentUpArrow">
            <a:avLst>
              <a:gd name="adj1" fmla="val 12952"/>
              <a:gd name="adj2" fmla="val 15706"/>
              <a:gd name="adj3" fmla="val 29819"/>
            </a:avLst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углом вверх 34"/>
          <p:cNvSpPr/>
          <p:nvPr/>
        </p:nvSpPr>
        <p:spPr>
          <a:xfrm rot="10800000" flipV="1">
            <a:off x="2819400" y="2438400"/>
            <a:ext cx="1219200" cy="914400"/>
          </a:xfrm>
          <a:prstGeom prst="bentUpArrow">
            <a:avLst>
              <a:gd name="adj1" fmla="val 12952"/>
              <a:gd name="adj2" fmla="val 15706"/>
              <a:gd name="adj3" fmla="val 29819"/>
            </a:avLst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8600" y="1219200"/>
            <a:ext cx="8686800" cy="1219200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3962400" y="1219200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Interfaces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with other languages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JANA uses CCDB C++ API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Possible C++ user may use CCDB C++ API without JANA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  <a:endParaRPr lang="en-US" dirty="0" smtClean="0"/>
          </a:p>
          <a:p>
            <a:r>
              <a:rPr lang="en-US" dirty="0" smtClean="0"/>
              <a:t>Web interface uses PHP </a:t>
            </a:r>
            <a:r>
              <a:rPr lang="en-US" dirty="0" err="1" smtClean="0"/>
              <a:t>wich</a:t>
            </a:r>
            <a:r>
              <a:rPr lang="en-US" dirty="0" smtClean="0"/>
              <a:t> interacts to </a:t>
            </a:r>
            <a:r>
              <a:rPr lang="en-US" dirty="0" err="1" smtClean="0"/>
              <a:t>MySQL</a:t>
            </a:r>
            <a:r>
              <a:rPr lang="en-US" dirty="0" smtClean="0"/>
              <a:t> (or </a:t>
            </a:r>
            <a:r>
              <a:rPr lang="en-US" dirty="0" err="1" smtClean="0"/>
              <a:t>Posgres</a:t>
            </a:r>
            <a:r>
              <a:rPr lang="en-US" dirty="0" smtClean="0"/>
              <a:t> or whatever) through queries or stored procedures.</a:t>
            </a:r>
          </a:p>
          <a:p>
            <a:r>
              <a:rPr lang="en-US" dirty="0" smtClean="0"/>
              <a:t>Console interface uses CCDB C++ API. Maybe is written on Python.</a:t>
            </a:r>
          </a:p>
          <a:p>
            <a:r>
              <a:rPr lang="en-US" dirty="0" smtClean="0"/>
              <a:t>Python is using CCDB C++ API. </a:t>
            </a:r>
          </a:p>
          <a:p>
            <a:r>
              <a:rPr lang="en-US" dirty="0" smtClean="0"/>
              <a:t>Other possible languages may use </a:t>
            </a:r>
            <a:r>
              <a:rPr lang="en-US" dirty="0" smtClean="0"/>
              <a:t>CCDB C++ </a:t>
            </a:r>
            <a:r>
              <a:rPr lang="en-US" dirty="0" smtClean="0"/>
              <a:t>API or </a:t>
            </a:r>
            <a:r>
              <a:rPr lang="en-US" dirty="0" err="1" smtClean="0"/>
              <a:t>MySQL</a:t>
            </a:r>
            <a:r>
              <a:rPr lang="en-US" dirty="0" smtClean="0"/>
              <a:t> Queries (or stored procedures)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design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91000" y="1600200"/>
            <a:ext cx="22098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JANA</a:t>
            </a:r>
            <a:r>
              <a:rPr lang="en-US" dirty="0" smtClean="0"/>
              <a:t> and C++ Users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91000" y="2819400"/>
            <a:ext cx="2209800" cy="9144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Calib</a:t>
            </a:r>
            <a:r>
              <a:rPr lang="en-US" dirty="0" smtClean="0"/>
              <a:t>. DB API</a:t>
            </a:r>
          </a:p>
          <a:p>
            <a:pPr algn="ctr"/>
            <a:r>
              <a:rPr lang="en-US" dirty="0" smtClean="0"/>
              <a:t>C++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24200" y="4267200"/>
            <a:ext cx="1905000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MySQL</a:t>
            </a:r>
            <a:r>
              <a:rPr lang="en-US" dirty="0" smtClean="0"/>
              <a:t> Provider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38800" y="4267200"/>
            <a:ext cx="19050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 DB </a:t>
            </a:r>
            <a:r>
              <a:rPr lang="en-US" dirty="0" smtClean="0"/>
              <a:t>Provider</a:t>
            </a:r>
            <a:endParaRPr lang="ru-RU" dirty="0"/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5638800" y="5486400"/>
            <a:ext cx="1905000" cy="838200"/>
          </a:xfrm>
          <a:prstGeom prst="flowChartMagneticDisk">
            <a:avLst/>
          </a:prstGeom>
          <a:solidFill>
            <a:srgbClr val="2D59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 DB File</a:t>
            </a:r>
            <a:endParaRPr lang="ru-RU" dirty="0"/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3124200" y="5486400"/>
            <a:ext cx="1905000" cy="838200"/>
          </a:xfrm>
          <a:prstGeom prst="flowChartMagneticDisk">
            <a:avLst/>
          </a:prstGeom>
          <a:solidFill>
            <a:srgbClr val="1335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SQL Server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58000" y="1600200"/>
            <a:ext cx="18288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USERS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58000" y="28194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 API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81000" y="1600200"/>
            <a:ext cx="1447800" cy="7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WEB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86000" y="1600200"/>
            <a:ext cx="1447800" cy="762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Console</a:t>
            </a:r>
          </a:p>
          <a:p>
            <a:pPr algn="ctr"/>
            <a:r>
              <a:rPr lang="en-US" dirty="0" smtClean="0"/>
              <a:t>Tools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" y="2895600"/>
            <a:ext cx="1371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PHP</a:t>
            </a:r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16200000">
            <a:off x="914400" y="2514600"/>
            <a:ext cx="3810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6200000">
            <a:off x="5143500" y="2476500"/>
            <a:ext cx="3048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6200000">
            <a:off x="7581900" y="2476500"/>
            <a:ext cx="3048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6477000" y="3124200"/>
            <a:ext cx="304800" cy="228600"/>
          </a:xfrm>
          <a:prstGeom prst="right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верх/вниз 28"/>
          <p:cNvSpPr/>
          <p:nvPr/>
        </p:nvSpPr>
        <p:spPr>
          <a:xfrm rot="2763548">
            <a:off x="4793592" y="3761904"/>
            <a:ext cx="304800" cy="5334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верх/вниз 29"/>
          <p:cNvSpPr/>
          <p:nvPr/>
        </p:nvSpPr>
        <p:spPr>
          <a:xfrm rot="19029722">
            <a:off x="5562922" y="3747968"/>
            <a:ext cx="304800" cy="5334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войная стрелка вверх/вниз 30"/>
          <p:cNvSpPr/>
          <p:nvPr/>
        </p:nvSpPr>
        <p:spPr>
          <a:xfrm>
            <a:off x="3962400" y="5029200"/>
            <a:ext cx="304800" cy="4572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войная стрелка вверх/вниз 31"/>
          <p:cNvSpPr/>
          <p:nvPr/>
        </p:nvSpPr>
        <p:spPr>
          <a:xfrm>
            <a:off x="6477000" y="5029200"/>
            <a:ext cx="304800" cy="457200"/>
          </a:xfrm>
          <a:prstGeom prst="upDownArrow">
            <a:avLst/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углом вверх 33"/>
          <p:cNvSpPr/>
          <p:nvPr/>
        </p:nvSpPr>
        <p:spPr>
          <a:xfrm rot="5400000">
            <a:off x="1066800" y="4419600"/>
            <a:ext cx="1066800" cy="1066800"/>
          </a:xfrm>
          <a:prstGeom prst="bentUpArrow">
            <a:avLst>
              <a:gd name="adj1" fmla="val 12952"/>
              <a:gd name="adj2" fmla="val 15706"/>
              <a:gd name="adj3" fmla="val 29819"/>
            </a:avLst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углом вверх 34"/>
          <p:cNvSpPr/>
          <p:nvPr/>
        </p:nvSpPr>
        <p:spPr>
          <a:xfrm rot="10800000" flipV="1">
            <a:off x="2819400" y="2438400"/>
            <a:ext cx="1219200" cy="914400"/>
          </a:xfrm>
          <a:prstGeom prst="bentUpArrow">
            <a:avLst>
              <a:gd name="adj1" fmla="val 12952"/>
              <a:gd name="adj2" fmla="val 15706"/>
              <a:gd name="adj3" fmla="val 29819"/>
            </a:avLst>
          </a:prstGeom>
          <a:solidFill>
            <a:srgbClr val="D16D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8600" y="1219200"/>
            <a:ext cx="8686800" cy="1219200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3962400" y="1219200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Interfaces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C API Usage</a:t>
            </a:r>
            <a:endParaRPr lang="ru-RU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 l="8333" t="25581" r="38889" b="5897"/>
          <a:stretch>
            <a:fillRect/>
          </a:stretch>
        </p:blipFill>
        <p:spPr bwMode="auto">
          <a:xfrm>
            <a:off x="381000" y="1219200"/>
            <a:ext cx="619131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629400" y="1219200"/>
            <a:ext cx="20377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MYSQL *</a:t>
            </a:r>
            <a:r>
              <a:rPr lang="en-US" dirty="0" err="1" smtClean="0"/>
              <a:t>conn</a:t>
            </a:r>
            <a:r>
              <a:rPr lang="en-US" dirty="0" smtClean="0"/>
              <a:t>;</a:t>
            </a:r>
          </a:p>
          <a:p>
            <a:r>
              <a:rPr lang="en-US" dirty="0" smtClean="0"/>
              <a:t>Connection handler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MYSQL_RES </a:t>
            </a:r>
            <a:r>
              <a:rPr lang="en-US" dirty="0" smtClean="0"/>
              <a:t>*res</a:t>
            </a:r>
            <a:r>
              <a:rPr lang="en-US" dirty="0" smtClean="0"/>
              <a:t>;</a:t>
            </a:r>
          </a:p>
          <a:p>
            <a:r>
              <a:rPr lang="en-US" dirty="0" smtClean="0"/>
              <a:t>Resource handler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MYSQL_ROW </a:t>
            </a:r>
            <a:r>
              <a:rPr lang="en-US" dirty="0" smtClean="0"/>
              <a:t>row</a:t>
            </a:r>
            <a:r>
              <a:rPr lang="en-US" dirty="0" smtClean="0"/>
              <a:t>;</a:t>
            </a:r>
          </a:p>
          <a:p>
            <a:r>
              <a:rPr lang="en-US" dirty="0" smtClean="0"/>
              <a:t>Row structure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C API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Advantages of using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MySQL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C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API</a:t>
            </a:r>
            <a:endParaRPr lang="en-US" dirty="0" smtClean="0"/>
          </a:p>
          <a:p>
            <a:r>
              <a:rPr lang="en-US" dirty="0" smtClean="0"/>
              <a:t>Pure </a:t>
            </a:r>
            <a:r>
              <a:rPr lang="en-US" dirty="0" smtClean="0"/>
              <a:t>API, not bloated by any wrappers.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Disadvantages</a:t>
            </a:r>
            <a:endParaRPr lang="en-US" dirty="0" smtClean="0"/>
          </a:p>
          <a:p>
            <a:r>
              <a:rPr lang="en-US" dirty="0" smtClean="0"/>
              <a:t>May change from version to version of </a:t>
            </a:r>
            <a:r>
              <a:rPr lang="en-US" dirty="0" err="1" smtClean="0"/>
              <a:t>MySQL</a:t>
            </a:r>
            <a:endParaRPr lang="en-US" dirty="0" smtClean="0"/>
          </a:p>
          <a:p>
            <a:r>
              <a:rPr lang="en-US" dirty="0" smtClean="0"/>
              <a:t>“Heavy” wrapping is needed to build desired architecture.</a:t>
            </a:r>
          </a:p>
          <a:p>
            <a:r>
              <a:rPr lang="en-US" dirty="0" smtClean="0"/>
              <a:t>It is only for </a:t>
            </a:r>
            <a:r>
              <a:rPr lang="en-US" dirty="0" err="1" smtClean="0"/>
              <a:t>MySql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Tricky functions</a:t>
            </a:r>
          </a:p>
          <a:p>
            <a:r>
              <a:rPr lang="en-US" dirty="0" smtClean="0"/>
              <a:t>Not a </a:t>
            </a:r>
            <a:r>
              <a:rPr lang="en-US" dirty="0" smtClean="0"/>
              <a:t>thread safe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DB Framework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33800" y="1219200"/>
            <a:ext cx="1752600" cy="609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TSQLServer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20574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TMySQLServer</a:t>
            </a:r>
            <a:endParaRPr lang="en-US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133600" y="20574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TPgSQLServer</a:t>
            </a:r>
            <a:endParaRPr lang="en-US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486400" y="20574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TSapDBServer</a:t>
            </a:r>
            <a:endParaRPr lang="en-US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810000" y="20574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TOracleServer</a:t>
            </a:r>
            <a:endParaRPr lang="en-US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7162800" y="20574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TODBCServer</a:t>
            </a:r>
            <a:endParaRPr lang="en-US" dirty="0" smtClean="0"/>
          </a:p>
        </p:txBody>
      </p:sp>
      <p:cxnSp>
        <p:nvCxnSpPr>
          <p:cNvPr id="12" name="Прямая соединительная линия 11"/>
          <p:cNvCxnSpPr>
            <a:stCxn id="5" idx="0"/>
            <a:endCxn id="4" idx="2"/>
          </p:cNvCxnSpPr>
          <p:nvPr/>
        </p:nvCxnSpPr>
        <p:spPr>
          <a:xfrm rot="5400000" flipH="1" flipV="1">
            <a:off x="2819400" y="266700"/>
            <a:ext cx="228600" cy="335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6" idx="0"/>
            <a:endCxn id="4" idx="2"/>
          </p:cNvCxnSpPr>
          <p:nvPr/>
        </p:nvCxnSpPr>
        <p:spPr>
          <a:xfrm rot="5400000" flipH="1" flipV="1">
            <a:off x="3657600" y="1104900"/>
            <a:ext cx="2286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8" idx="0"/>
            <a:endCxn id="4" idx="2"/>
          </p:cNvCxnSpPr>
          <p:nvPr/>
        </p:nvCxnSpPr>
        <p:spPr>
          <a:xfrm rot="5400000" flipH="1" flipV="1">
            <a:off x="4495800" y="19431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7" idx="0"/>
            <a:endCxn id="4" idx="2"/>
          </p:cNvCxnSpPr>
          <p:nvPr/>
        </p:nvCxnSpPr>
        <p:spPr>
          <a:xfrm rot="16200000" flipV="1">
            <a:off x="5334000" y="1104900"/>
            <a:ext cx="2286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9" idx="0"/>
            <a:endCxn id="4" idx="2"/>
          </p:cNvCxnSpPr>
          <p:nvPr/>
        </p:nvCxnSpPr>
        <p:spPr>
          <a:xfrm rot="16200000" flipV="1">
            <a:off x="6172200" y="266700"/>
            <a:ext cx="228600" cy="335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3400" y="27432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TSQLServer</a:t>
            </a:r>
            <a:r>
              <a:rPr lang="en-US" dirty="0" smtClean="0"/>
              <a:t> may accept connection string: </a:t>
            </a:r>
            <a:r>
              <a:rPr lang="en-US" dirty="0" smtClean="0">
                <a:solidFill>
                  <a:srgbClr val="C00000"/>
                </a:solidFill>
              </a:rPr>
              <a:t>&lt;</a:t>
            </a:r>
            <a:r>
              <a:rPr lang="en-US" dirty="0" err="1" smtClean="0">
                <a:solidFill>
                  <a:srgbClr val="C00000"/>
                </a:solidFill>
              </a:rPr>
              <a:t>dbms</a:t>
            </a:r>
            <a:r>
              <a:rPr lang="en-US" dirty="0" smtClean="0">
                <a:solidFill>
                  <a:srgbClr val="C00000"/>
                </a:solidFill>
              </a:rPr>
              <a:t>&gt;://&lt;host&gt;[:&lt;port&gt;][/&lt;database&gt;]</a:t>
            </a:r>
          </a:p>
          <a:p>
            <a:r>
              <a:rPr lang="en-US" sz="1200" dirty="0" smtClean="0"/>
              <a:t>Depending on the &lt;</a:t>
            </a:r>
            <a:r>
              <a:rPr lang="en-US" sz="1200" dirty="0" err="1" smtClean="0"/>
              <a:t>dbms</a:t>
            </a:r>
            <a:r>
              <a:rPr lang="en-US" sz="1200" dirty="0" smtClean="0"/>
              <a:t>&gt;  a static function </a:t>
            </a:r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Connect()</a:t>
            </a:r>
            <a:r>
              <a:rPr lang="en-US" sz="1200" dirty="0" smtClean="0"/>
              <a:t>  will use an appropriate </a:t>
            </a:r>
            <a:r>
              <a:rPr lang="en-US" sz="1200" dirty="0" err="1" smtClean="0"/>
              <a:t>plugin</a:t>
            </a:r>
            <a:r>
              <a:rPr lang="en-US" sz="1200" dirty="0" smtClean="0"/>
              <a:t> which will provide the real interface.</a:t>
            </a:r>
          </a:p>
          <a:p>
            <a:r>
              <a:rPr lang="en-US" sz="1200" dirty="0" smtClean="0"/>
              <a:t> 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TSQLServer</a:t>
            </a:r>
            <a:r>
              <a:rPr lang="en-US" dirty="0" smtClean="0"/>
              <a:t> *db = </a:t>
            </a:r>
            <a:r>
              <a:rPr lang="en-US" dirty="0" err="1" smtClean="0">
                <a:solidFill>
                  <a:srgbClr val="002060"/>
                </a:solidFill>
              </a:rPr>
              <a:t>TSQLServer</a:t>
            </a:r>
            <a:r>
              <a:rPr lang="en-US" dirty="0" smtClean="0">
                <a:solidFill>
                  <a:srgbClr val="002060"/>
                </a:solidFill>
              </a:rPr>
              <a:t>::Connect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"mysql://localhost/test"</a:t>
            </a:r>
            <a:r>
              <a:rPr lang="en-US" dirty="0" smtClean="0"/>
              <a:t>, “login", “</a:t>
            </a:r>
            <a:r>
              <a:rPr lang="en-US" dirty="0" err="1" smtClean="0"/>
              <a:t>pwd</a:t>
            </a:r>
            <a:r>
              <a:rPr lang="en-US" dirty="0" smtClean="0"/>
              <a:t>");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2819400" y="3810000"/>
            <a:ext cx="4472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Actual (dynamic) type  will be </a:t>
            </a:r>
            <a:r>
              <a:rPr lang="en-US" dirty="0" err="1" smtClean="0"/>
              <a:t>TMySqlServer</a:t>
            </a:r>
            <a:r>
              <a:rPr lang="en-US" dirty="0" smtClean="0"/>
              <a:t> *</a:t>
            </a:r>
            <a:endParaRPr lang="ru-RU" dirty="0"/>
          </a:p>
        </p:txBody>
      </p:sp>
      <p:cxnSp>
        <p:nvCxnSpPr>
          <p:cNvPr id="43" name="Прямая со стрелкой 42"/>
          <p:cNvCxnSpPr>
            <a:stCxn id="38" idx="1"/>
          </p:cNvCxnSpPr>
          <p:nvPr/>
        </p:nvCxnSpPr>
        <p:spPr>
          <a:xfrm rot="10800000">
            <a:off x="2057400" y="3733800"/>
            <a:ext cx="762000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 flipH="1" flipV="1">
            <a:off x="4419603" y="3810001"/>
            <a:ext cx="152396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04800" y="4343400"/>
            <a:ext cx="40141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Base classes</a:t>
            </a:r>
          </a:p>
          <a:p>
            <a:r>
              <a:rPr lang="en-US" sz="1200" dirty="0" err="1" smtClean="0">
                <a:solidFill>
                  <a:schemeClr val="accent5">
                    <a:lumMod val="50000"/>
                  </a:schemeClr>
                </a:solidFill>
              </a:rPr>
              <a:t>TSQLColumnInfo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</a:rPr>
              <a:t>  - Information about column from SQL table </a:t>
            </a:r>
          </a:p>
          <a:p>
            <a:r>
              <a:rPr lang="en-US" sz="1200" dirty="0" err="1" smtClean="0">
                <a:solidFill>
                  <a:schemeClr val="accent5">
                    <a:lumMod val="50000"/>
                  </a:schemeClr>
                </a:solidFill>
              </a:rPr>
              <a:t>TSQLResult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</a:rPr>
              <a:t>  - SQL query result </a:t>
            </a:r>
          </a:p>
          <a:p>
            <a:r>
              <a:rPr lang="en-US" sz="1200" dirty="0" err="1" smtClean="0">
                <a:solidFill>
                  <a:schemeClr val="accent5">
                    <a:lumMod val="50000"/>
                  </a:schemeClr>
                </a:solidFill>
              </a:rPr>
              <a:t>TSQLRow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</a:rPr>
              <a:t>- One row of an SQL query result </a:t>
            </a:r>
          </a:p>
          <a:p>
            <a:r>
              <a:rPr lang="en-US" sz="1200" dirty="0" err="1" smtClean="0">
                <a:solidFill>
                  <a:schemeClr val="accent5">
                    <a:lumMod val="50000"/>
                  </a:schemeClr>
                </a:solidFill>
              </a:rPr>
              <a:t>TSQLServer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</a:rPr>
              <a:t> - Connection to SQL server </a:t>
            </a:r>
          </a:p>
          <a:p>
            <a:r>
              <a:rPr lang="en-US" sz="1200" dirty="0" err="1" smtClean="0">
                <a:solidFill>
                  <a:schemeClr val="accent5">
                    <a:lumMod val="50000"/>
                  </a:schemeClr>
                </a:solidFill>
              </a:rPr>
              <a:t>TSQLStatement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</a:rPr>
              <a:t>  - SQL statement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724400" y="4724400"/>
            <a:ext cx="1752600" cy="609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TSQLResult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086600" y="4267200"/>
            <a:ext cx="16002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TMySQLResult</a:t>
            </a:r>
            <a:endParaRPr lang="en-US" dirty="0" smtClean="0"/>
          </a:p>
        </p:txBody>
      </p:sp>
      <p:sp>
        <p:nvSpPr>
          <p:cNvPr id="60" name="Прямоугольник 59"/>
          <p:cNvSpPr/>
          <p:nvPr/>
        </p:nvSpPr>
        <p:spPr>
          <a:xfrm>
            <a:off x="7086600" y="5334000"/>
            <a:ext cx="16002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T…Result</a:t>
            </a:r>
            <a:endParaRPr lang="en-US" dirty="0" smtClean="0"/>
          </a:p>
        </p:txBody>
      </p:sp>
      <p:sp>
        <p:nvSpPr>
          <p:cNvPr id="61" name="Прямоугольник 60"/>
          <p:cNvSpPr/>
          <p:nvPr/>
        </p:nvSpPr>
        <p:spPr>
          <a:xfrm>
            <a:off x="7086600" y="4800600"/>
            <a:ext cx="1600200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TPgreResult</a:t>
            </a:r>
            <a:endParaRPr lang="en-US" dirty="0" smtClean="0"/>
          </a:p>
        </p:txBody>
      </p:sp>
      <p:cxnSp>
        <p:nvCxnSpPr>
          <p:cNvPr id="62" name="Прямая соединительная линия 61"/>
          <p:cNvCxnSpPr>
            <a:stCxn id="60" idx="1"/>
            <a:endCxn id="58" idx="3"/>
          </p:cNvCxnSpPr>
          <p:nvPr/>
        </p:nvCxnSpPr>
        <p:spPr>
          <a:xfrm rot="10800000">
            <a:off x="6477000" y="5029200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61" idx="1"/>
            <a:endCxn id="58" idx="3"/>
          </p:cNvCxnSpPr>
          <p:nvPr/>
        </p:nvCxnSpPr>
        <p:spPr>
          <a:xfrm rot="10800000">
            <a:off x="6477000" y="50292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stCxn id="59" idx="1"/>
            <a:endCxn id="58" idx="3"/>
          </p:cNvCxnSpPr>
          <p:nvPr/>
        </p:nvCxnSpPr>
        <p:spPr>
          <a:xfrm rot="10800000" flipV="1">
            <a:off x="6477000" y="4495800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81000" y="5791200"/>
            <a:ext cx="6354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TSQLStatement</a:t>
            </a:r>
            <a:r>
              <a:rPr lang="en-US" dirty="0" smtClean="0"/>
              <a:t> – provides </a:t>
            </a:r>
            <a:r>
              <a:rPr lang="en-US" dirty="0" err="1" smtClean="0"/>
              <a:t>bufferised</a:t>
            </a:r>
            <a:r>
              <a:rPr lang="en-US" dirty="0" smtClean="0"/>
              <a:t> IO and some DB unification.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DB framework examples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295400"/>
            <a:ext cx="7848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TSQLServer</a:t>
            </a:r>
            <a:r>
              <a:rPr lang="en-US" dirty="0" smtClean="0"/>
              <a:t> *db = </a:t>
            </a:r>
            <a:r>
              <a:rPr lang="en-US" dirty="0" err="1" smtClean="0">
                <a:solidFill>
                  <a:srgbClr val="7030A0"/>
                </a:solidFill>
              </a:rPr>
              <a:t>TSQLServer</a:t>
            </a:r>
            <a:r>
              <a:rPr lang="en-US" dirty="0" smtClean="0">
                <a:solidFill>
                  <a:srgbClr val="0070C0"/>
                </a:solidFill>
              </a:rPr>
              <a:t>::Connect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"mysql://localhost/test"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"nobody"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""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res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dirty="0" smtClean="0"/>
              <a:t>db</a:t>
            </a:r>
            <a:r>
              <a:rPr lang="en-US" dirty="0" smtClean="0">
                <a:solidFill>
                  <a:srgbClr val="0070C0"/>
                </a:solidFill>
              </a:rPr>
              <a:t>-&gt;</a:t>
            </a:r>
            <a:r>
              <a:rPr lang="en-US" dirty="0" err="1" smtClean="0">
                <a:solidFill>
                  <a:srgbClr val="0070C0"/>
                </a:solidFill>
              </a:rPr>
              <a:t>GetTables</a:t>
            </a:r>
            <a:r>
              <a:rPr lang="en-US" dirty="0" smtClean="0"/>
              <a:t>("test");  			</a:t>
            </a:r>
            <a:r>
              <a:rPr lang="en-US" dirty="0" smtClean="0">
                <a:solidFill>
                  <a:srgbClr val="C00000"/>
                </a:solidFill>
              </a:rPr>
              <a:t>//List all tables in database "test" 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res = db</a:t>
            </a:r>
            <a:r>
              <a:rPr lang="en-US" dirty="0" smtClean="0">
                <a:solidFill>
                  <a:srgbClr val="0070C0"/>
                </a:solidFill>
              </a:rPr>
              <a:t>-&gt;Query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"select count(*) from test”</a:t>
            </a:r>
            <a:r>
              <a:rPr lang="en-US" dirty="0" smtClean="0"/>
              <a:t>);  	</a:t>
            </a:r>
            <a:r>
              <a:rPr lang="en-US" dirty="0" smtClean="0">
                <a:solidFill>
                  <a:srgbClr val="C00000"/>
                </a:solidFill>
              </a:rPr>
              <a:t>//Query 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/>
              <a:t> rows = res-&gt;</a:t>
            </a:r>
            <a:r>
              <a:rPr lang="en-US" dirty="0" err="1" smtClean="0">
                <a:solidFill>
                  <a:srgbClr val="0070C0"/>
                </a:solidFill>
              </a:rPr>
              <a:t>GetRowCount</a:t>
            </a:r>
            <a:r>
              <a:rPr lang="en-US" dirty="0" smtClean="0"/>
              <a:t>();		</a:t>
            </a:r>
            <a:r>
              <a:rPr lang="en-US" dirty="0" smtClean="0">
                <a:solidFill>
                  <a:srgbClr val="C00000"/>
                </a:solidFill>
              </a:rPr>
              <a:t>//Get rows number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/>
          </a:p>
          <a:p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flds</a:t>
            </a:r>
            <a:r>
              <a:rPr lang="en-US" dirty="0" smtClean="0"/>
              <a:t> = res-&gt;</a:t>
            </a:r>
            <a:r>
              <a:rPr lang="en-US" dirty="0" err="1" smtClean="0">
                <a:solidFill>
                  <a:srgbClr val="0070C0"/>
                </a:solidFill>
              </a:rPr>
              <a:t>GetFieldCount</a:t>
            </a:r>
            <a:r>
              <a:rPr lang="en-US" dirty="0" smtClean="0"/>
              <a:t>();		</a:t>
            </a:r>
            <a:r>
              <a:rPr lang="en-US" dirty="0" smtClean="0">
                <a:solidFill>
                  <a:srgbClr val="C00000"/>
                </a:solidFill>
              </a:rPr>
              <a:t>//Get rows count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/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while</a:t>
            </a:r>
            <a:r>
              <a:rPr lang="en-US" dirty="0" smtClean="0"/>
              <a:t> ((row = res-&gt;</a:t>
            </a:r>
            <a:r>
              <a:rPr lang="en-US" dirty="0" smtClean="0">
                <a:solidFill>
                  <a:srgbClr val="0070C0"/>
                </a:solidFill>
              </a:rPr>
              <a:t>Next()</a:t>
            </a:r>
            <a:r>
              <a:rPr lang="en-US" dirty="0" smtClean="0"/>
              <a:t>)) {      </a:t>
            </a:r>
          </a:p>
          <a:p>
            <a:r>
              <a:rPr lang="en-US" dirty="0" smtClean="0"/>
              <a:t>      row-&gt;</a:t>
            </a:r>
            <a:r>
              <a:rPr lang="en-US" dirty="0" err="1" smtClean="0">
                <a:solidFill>
                  <a:srgbClr val="0070C0"/>
                </a:solidFill>
              </a:rPr>
              <a:t>GetField</a:t>
            </a:r>
            <a:r>
              <a:rPr lang="en-US" dirty="0" smtClean="0"/>
              <a:t>(0));   			</a:t>
            </a:r>
            <a:r>
              <a:rPr lang="en-US" dirty="0" smtClean="0">
                <a:solidFill>
                  <a:srgbClr val="C00000"/>
                </a:solidFill>
              </a:rPr>
              <a:t>//Get Data row by row</a:t>
            </a:r>
            <a:endParaRPr lang="en-US" dirty="0" smtClean="0"/>
          </a:p>
          <a:p>
            <a:r>
              <a:rPr lang="en-US" dirty="0" smtClean="0"/>
              <a:t>}  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delete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res</a:t>
            </a:r>
            <a:r>
              <a:rPr lang="en-US" dirty="0" smtClean="0"/>
              <a:t>; 				</a:t>
            </a:r>
            <a:r>
              <a:rPr lang="en-US" dirty="0" smtClean="0">
                <a:solidFill>
                  <a:srgbClr val="C00000"/>
                </a:solidFill>
              </a:rPr>
              <a:t>//Release resources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delete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db</a:t>
            </a:r>
            <a:r>
              <a:rPr lang="en-US" dirty="0" smtClean="0"/>
              <a:t>;				</a:t>
            </a:r>
            <a:r>
              <a:rPr lang="en-US" dirty="0" smtClean="0">
                <a:solidFill>
                  <a:srgbClr val="C00000"/>
                </a:solidFill>
              </a:rPr>
              <a:t>//Close connection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TSQLStatement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124200"/>
            <a:ext cx="7208320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// first, create statement </a:t>
            </a:r>
          </a:p>
          <a:p>
            <a:r>
              <a:rPr lang="en-US" sz="1600" dirty="0" err="1" smtClean="0"/>
              <a:t>TSQLStatement</a:t>
            </a:r>
            <a:r>
              <a:rPr lang="en-US" sz="1600" dirty="0" smtClean="0"/>
              <a:t>* stmt = </a:t>
            </a:r>
            <a:r>
              <a:rPr lang="en-US" sz="1600" dirty="0" err="1" smtClean="0"/>
              <a:t>serv</a:t>
            </a:r>
            <a:r>
              <a:rPr lang="en-US" sz="1600" dirty="0" smtClean="0"/>
              <a:t>-&gt;Statement(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"INSERT INTO TESTTABLE (ID1, ID2, FFIELD, FVALUE) VALUES (?, ?, ?, ?)", 100); </a:t>
            </a:r>
          </a:p>
          <a:p>
            <a:endParaRPr lang="en-US" sz="1600" dirty="0" smtClean="0"/>
          </a:p>
          <a:p>
            <a:r>
              <a:rPr lang="en-US" sz="1600" dirty="0" smtClean="0"/>
              <a:t>for (</a:t>
            </a:r>
            <a:r>
              <a:rPr lang="en-US" sz="1600" dirty="0" err="1" smtClean="0"/>
              <a:t>int</a:t>
            </a:r>
            <a:r>
              <a:rPr lang="en-US" sz="1600" dirty="0" smtClean="0"/>
              <a:t> n=0;n&lt;357;n++)       </a:t>
            </a:r>
            <a:r>
              <a:rPr lang="en-US" sz="1600" dirty="0" smtClean="0">
                <a:solidFill>
                  <a:srgbClr val="C00000"/>
                </a:solidFill>
              </a:rPr>
              <a:t>//loop insertion</a:t>
            </a:r>
          </a:p>
          <a:p>
            <a:r>
              <a:rPr lang="en-US" sz="1600" dirty="0" smtClean="0"/>
              <a:t>if (stmt-&gt;</a:t>
            </a:r>
            <a:r>
              <a:rPr lang="en-US" sz="1600" dirty="0" err="1" smtClean="0"/>
              <a:t>NextIteration</a:t>
            </a:r>
            <a:r>
              <a:rPr lang="en-US" sz="1600" dirty="0" smtClean="0"/>
              <a:t>())    </a:t>
            </a:r>
            <a:r>
              <a:rPr lang="en-US" sz="1600" dirty="0" smtClean="0">
                <a:solidFill>
                  <a:srgbClr val="C00000"/>
                </a:solidFill>
              </a:rPr>
              <a:t>//Tell about next </a:t>
            </a:r>
            <a:r>
              <a:rPr lang="en-US" sz="1600" dirty="0" err="1" smtClean="0">
                <a:solidFill>
                  <a:srgbClr val="C00000"/>
                </a:solidFill>
              </a:rPr>
              <a:t>iteraction</a:t>
            </a:r>
            <a:endParaRPr lang="en-US" sz="1600" dirty="0" smtClean="0">
              <a:solidFill>
                <a:srgbClr val="C00000"/>
              </a:solidFill>
            </a:endParaRPr>
          </a:p>
          <a:p>
            <a:r>
              <a:rPr lang="en-US" sz="1600" dirty="0" smtClean="0"/>
              <a:t>{ </a:t>
            </a:r>
            <a:endParaRPr lang="en-US" sz="1600" dirty="0" smtClean="0">
              <a:solidFill>
                <a:srgbClr val="C00000"/>
              </a:solidFill>
            </a:endParaRPr>
          </a:p>
          <a:p>
            <a:r>
              <a:rPr lang="en-US" sz="1600" dirty="0"/>
              <a:t> </a:t>
            </a:r>
            <a:r>
              <a:rPr lang="en-US" sz="1600" dirty="0" smtClean="0"/>
              <a:t>   stmt-&gt;</a:t>
            </a:r>
            <a:r>
              <a:rPr lang="en-US" sz="1600" dirty="0" err="1" smtClean="0"/>
              <a:t>SetInt</a:t>
            </a:r>
            <a:r>
              <a:rPr lang="en-US" sz="1600" dirty="0" smtClean="0"/>
              <a:t>(0, 123);       </a:t>
            </a:r>
            <a:r>
              <a:rPr lang="en-US" sz="1600" dirty="0" smtClean="0">
                <a:solidFill>
                  <a:srgbClr val="C00000"/>
                </a:solidFill>
              </a:rPr>
              <a:t>//Fill values </a:t>
            </a:r>
            <a:r>
              <a:rPr lang="en-US" sz="1600" dirty="0" smtClean="0"/>
              <a:t>			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stmt-&gt;</a:t>
            </a:r>
            <a:r>
              <a:rPr lang="en-US" sz="1600" dirty="0" err="1" smtClean="0"/>
              <a:t>SetUInt</a:t>
            </a:r>
            <a:r>
              <a:rPr lang="en-US" sz="1600" dirty="0" smtClean="0"/>
              <a:t>(1, n+10);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stmt-&gt;</a:t>
            </a:r>
            <a:r>
              <a:rPr lang="en-US" sz="1600" dirty="0" err="1" smtClean="0"/>
              <a:t>SetString</a:t>
            </a:r>
            <a:r>
              <a:rPr lang="en-US" sz="1600" dirty="0" smtClean="0"/>
              <a:t>(2, Form("name %</a:t>
            </a:r>
            <a:r>
              <a:rPr lang="en-US" sz="1600" dirty="0" err="1" smtClean="0"/>
              <a:t>d",n</a:t>
            </a:r>
            <a:r>
              <a:rPr lang="en-US" sz="1600" dirty="0" smtClean="0"/>
              <a:t>), 200);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stmt-&gt;</a:t>
            </a:r>
            <a:r>
              <a:rPr lang="en-US" sz="1600" dirty="0" err="1" smtClean="0"/>
              <a:t>SetString</a:t>
            </a:r>
            <a:r>
              <a:rPr lang="en-US" sz="1600" dirty="0" smtClean="0"/>
              <a:t>(3, Form("value %d", n+10), 200); </a:t>
            </a:r>
          </a:p>
          <a:p>
            <a:r>
              <a:rPr lang="en-US" sz="1600" dirty="0" smtClean="0"/>
              <a:t>} </a:t>
            </a:r>
          </a:p>
          <a:p>
            <a:r>
              <a:rPr lang="en-US" sz="1600" dirty="0" smtClean="0"/>
              <a:t>stmt-&gt;Process(); </a:t>
            </a:r>
            <a:r>
              <a:rPr lang="en-US" sz="1600" dirty="0" smtClean="0">
                <a:solidFill>
                  <a:srgbClr val="C00000"/>
                </a:solidFill>
              </a:rPr>
              <a:t>//Process all statements as one query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371600"/>
            <a:ext cx="69397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Statement allows to combine several identical 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queries to one query. </a:t>
            </a:r>
            <a:endParaRPr lang="ru-RU" sz="2800" dirty="0">
              <a:solidFill>
                <a:srgbClr val="C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7200" y="31242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" y="2743200"/>
            <a:ext cx="995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use or not to use </a:t>
            </a:r>
            <a:r>
              <a:rPr lang="en-US" dirty="0" err="1" smtClean="0"/>
              <a:t>Cern</a:t>
            </a:r>
            <a:r>
              <a:rPr lang="en-US" dirty="0" smtClean="0"/>
              <a:t> ROOT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Advantages of using ROOT</a:t>
            </a:r>
          </a:p>
          <a:p>
            <a:r>
              <a:rPr lang="en-US" dirty="0" smtClean="0"/>
              <a:t>Has complete DB framework (works with all common databases)</a:t>
            </a:r>
          </a:p>
          <a:p>
            <a:r>
              <a:rPr lang="en-US" dirty="0" smtClean="0"/>
              <a:t>Database framework accepts connection strings, has a flexible “</a:t>
            </a:r>
            <a:r>
              <a:rPr lang="en-US" dirty="0" err="1" smtClean="0"/>
              <a:t>plugin</a:t>
            </a:r>
            <a:r>
              <a:rPr lang="en-US" dirty="0" smtClean="0"/>
              <a:t>” structure and </a:t>
            </a:r>
            <a:r>
              <a:rPr lang="en-US" b="1" dirty="0" smtClean="0"/>
              <a:t>is</a:t>
            </a:r>
            <a:r>
              <a:rPr lang="en-US" dirty="0" smtClean="0"/>
              <a:t> </a:t>
            </a:r>
            <a:r>
              <a:rPr lang="en-US" b="1" dirty="0" smtClean="0"/>
              <a:t>very close to JANA desired architecture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Maintained by CERN programmers. </a:t>
            </a:r>
            <a:r>
              <a:rPr lang="en-US" dirty="0" smtClean="0"/>
              <a:t>Designed for such tasks.</a:t>
            </a:r>
            <a:endParaRPr lang="en-US" dirty="0" smtClean="0"/>
          </a:p>
          <a:p>
            <a:r>
              <a:rPr lang="en-US" dirty="0" smtClean="0"/>
              <a:t>Most probably API will not change with new </a:t>
            </a:r>
            <a:r>
              <a:rPr lang="en-US" dirty="0" err="1" smtClean="0"/>
              <a:t>MySQL</a:t>
            </a:r>
            <a:r>
              <a:rPr lang="en-US" dirty="0" smtClean="0"/>
              <a:t> versions.</a:t>
            </a:r>
          </a:p>
          <a:p>
            <a:r>
              <a:rPr lang="en-US" dirty="0" smtClean="0"/>
              <a:t>ROOT runs on different platforms. </a:t>
            </a:r>
          </a:p>
          <a:p>
            <a:r>
              <a:rPr lang="en-US" dirty="0" smtClean="0"/>
              <a:t>Has </a:t>
            </a:r>
            <a:r>
              <a:rPr lang="en-US" dirty="0" smtClean="0"/>
              <a:t>miscellaneous </a:t>
            </a:r>
            <a:r>
              <a:rPr lang="en-US" dirty="0" smtClean="0"/>
              <a:t>classes and modules </a:t>
            </a:r>
            <a:r>
              <a:rPr lang="en-US" dirty="0" smtClean="0"/>
              <a:t>(Threading, directories)</a:t>
            </a:r>
            <a:endParaRPr lang="en-US" dirty="0" smtClean="0"/>
          </a:p>
          <a:p>
            <a:r>
              <a:rPr lang="en-US" dirty="0" smtClean="0"/>
              <a:t>Has handy debugging tools.</a:t>
            </a:r>
          </a:p>
          <a:p>
            <a:r>
              <a:rPr lang="en-US" dirty="0" smtClean="0"/>
              <a:t>We already bounded to ROOT in </a:t>
            </a:r>
            <a:r>
              <a:rPr lang="en-US" dirty="0" smtClean="0"/>
              <a:t>JANA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Disadvantages</a:t>
            </a:r>
          </a:p>
          <a:p>
            <a:r>
              <a:rPr lang="en-US" dirty="0" smtClean="0"/>
              <a:t>We will stick to ROOT.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C++ DB Frameworks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MySQL</a:t>
            </a:r>
            <a:r>
              <a:rPr lang="en-US" b="1" dirty="0" smtClean="0">
                <a:solidFill>
                  <a:srgbClr val="C00000"/>
                </a:solidFill>
              </a:rPr>
              <a:t>++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/>
              <a:t>- old (developed since1998) package. Widely uses STL C++ library and its approaches.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err="1" smtClean="0">
                <a:solidFill>
                  <a:srgbClr val="C00000"/>
                </a:solidFill>
              </a:rPr>
              <a:t>MySQL</a:t>
            </a:r>
            <a:r>
              <a:rPr lang="en-US" b="1" dirty="0" smtClean="0">
                <a:solidFill>
                  <a:srgbClr val="C00000"/>
                </a:solidFill>
              </a:rPr>
              <a:t> Connector/C</a:t>
            </a:r>
            <a:r>
              <a:rPr lang="en-US" b="1" dirty="0" smtClean="0">
                <a:solidFill>
                  <a:srgbClr val="C00000"/>
                </a:solidFill>
              </a:rPr>
              <a:t>++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- new library developed by </a:t>
            </a:r>
            <a:r>
              <a:rPr lang="en-US" dirty="0" err="1" smtClean="0"/>
              <a:t>MySQL</a:t>
            </a:r>
            <a:r>
              <a:rPr lang="en-US" dirty="0" smtClean="0"/>
              <a:t> team. Still changing API. More Java like API.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Both have some more dependences (like boost library), only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>
                <a:solidFill>
                  <a:srgbClr val="C00000"/>
                </a:solidFill>
              </a:rPr>
              <a:t>libdbi</a:t>
            </a:r>
            <a:r>
              <a:rPr lang="en-US" dirty="0" smtClean="0"/>
              <a:t> </a:t>
            </a:r>
            <a:r>
              <a:rPr lang="en-US" dirty="0" smtClean="0"/>
              <a:t>- a </a:t>
            </a:r>
            <a:r>
              <a:rPr lang="en-US" dirty="0" smtClean="0"/>
              <a:t>database-independent abstraction layer in </a:t>
            </a:r>
            <a:r>
              <a:rPr lang="en-US" dirty="0" smtClean="0"/>
              <a:t>C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All big frameworks like QT have its own DB API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Другая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536</TotalTime>
  <Words>1157</Words>
  <Application>Microsoft Office PowerPoint</Application>
  <PresentationFormat>Экран (4:3)</PresentationFormat>
  <Paragraphs>239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Начальная</vt:lpstr>
      <vt:lpstr>Calibration and alignment database development</vt:lpstr>
      <vt:lpstr>Overall design</vt:lpstr>
      <vt:lpstr>MySQL C API Usage</vt:lpstr>
      <vt:lpstr>MySQL C API</vt:lpstr>
      <vt:lpstr>Root DB Framework</vt:lpstr>
      <vt:lpstr>Root DB framework examples</vt:lpstr>
      <vt:lpstr>TSQLStatement</vt:lpstr>
      <vt:lpstr>To use or not to use Cern ROOT</vt:lpstr>
      <vt:lpstr>Other C++ DB Frameworks</vt:lpstr>
      <vt:lpstr>Data “Blob”</vt:lpstr>
      <vt:lpstr>Performance budget </vt:lpstr>
      <vt:lpstr>JANA interface</vt:lpstr>
      <vt:lpstr>User Interface</vt:lpstr>
      <vt:lpstr>Types consistence</vt:lpstr>
      <vt:lpstr>Table structure</vt:lpstr>
      <vt:lpstr>DB Structure</vt:lpstr>
      <vt:lpstr>Stored procedures or not stored procedures</vt:lpstr>
      <vt:lpstr>Overall design</vt:lpstr>
      <vt:lpstr>Interaction with other languages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DmitryRA</dc:creator>
  <cp:lastModifiedBy>DmitryRA</cp:lastModifiedBy>
  <cp:revision>185</cp:revision>
  <dcterms:created xsi:type="dcterms:W3CDTF">2010-09-21T02:30:09Z</dcterms:created>
  <dcterms:modified xsi:type="dcterms:W3CDTF">2010-09-21T18:06:20Z</dcterms:modified>
</cp:coreProperties>
</file>