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9" r:id="rId5"/>
    <p:sldId id="258" r:id="rId6"/>
    <p:sldId id="260" r:id="rId7"/>
    <p:sldId id="261" r:id="rId8"/>
    <p:sldId id="263" r:id="rId9"/>
    <p:sldId id="264" r:id="rId10"/>
    <p:sldId id="265" r:id="rId11"/>
    <p:sldId id="271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4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6C89E34-67E0-4351-AC50-B0F53EBF8093}" type="datetimeFigureOut">
              <a:rPr lang="en-US"/>
              <a:pPr>
                <a:defRPr/>
              </a:pPr>
              <a:t>8/12/2009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E247B67-14B0-4489-A4A8-CE3288A2E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D28F6-E157-4EE0-8469-EA0969EA4628}" type="datetimeFigureOut">
              <a:rPr lang="en-US"/>
              <a:pPr>
                <a:defRPr/>
              </a:pPr>
              <a:t>8/12/2009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1D257-2C0D-49CD-9EFB-5BD17D3590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AD80E-B57F-494B-9330-349062A9B140}" type="datetimeFigureOut">
              <a:rPr lang="en-US"/>
              <a:pPr>
                <a:defRPr/>
              </a:pPr>
              <a:t>8/12/2009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FD088-32EF-41B3-B92E-20590743E1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9EE8F-BEBD-4FC2-9332-7B9B2D2FC42F}" type="datetimeFigureOut">
              <a:rPr lang="en-US"/>
              <a:pPr>
                <a:defRPr/>
              </a:pPr>
              <a:t>8/12/2009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488DE-FDF0-4652-9224-C15037F4F6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89924C-A551-44F1-93D7-59509679AAB9}" type="datetimeFigureOut">
              <a:rPr lang="en-US"/>
              <a:pPr>
                <a:defRPr/>
              </a:pPr>
              <a:t>8/12/2009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A58DB0F-E89F-4A12-BC19-4E36CDEE8B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9670379-3CFC-40FA-94B4-8CF737279CF5}" type="datetimeFigureOut">
              <a:rPr lang="en-US"/>
              <a:pPr>
                <a:defRPr/>
              </a:pPr>
              <a:t>8/12/2009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8185BC-88BA-40EE-A695-32BE8A14C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5C05FB-D130-4A35-8401-309109460950}" type="datetimeFigureOut">
              <a:rPr lang="en-US"/>
              <a:pPr>
                <a:defRPr/>
              </a:pPr>
              <a:t>8/12/2009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53DCA9-8D2F-4C6E-B350-0BED64456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D8EFB4-059E-4747-8BD3-839AB573C876}" type="datetimeFigureOut">
              <a:rPr lang="en-US"/>
              <a:pPr>
                <a:defRPr/>
              </a:pPr>
              <a:t>8/12/2009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3FC7899-7F9A-4E3F-A75B-1C51581FE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8C774-2CBF-4FE9-9902-15A6ED73EC59}" type="datetimeFigureOut">
              <a:rPr lang="en-US"/>
              <a:pPr>
                <a:defRPr/>
              </a:pPr>
              <a:t>8/12/2009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57693-C2CD-4FCE-BEC1-60D49D9852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F06793-233D-45CD-97C9-D1CED71875D8}" type="datetimeFigureOut">
              <a:rPr lang="en-US"/>
              <a:pPr>
                <a:defRPr/>
              </a:pPr>
              <a:t>8/12/2009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53CEAE-DB85-427C-9E84-9F66BD0367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D0CCD0D-B3F2-46A0-9714-48778438BDB1}" type="datetimeFigureOut">
              <a:rPr lang="en-US"/>
              <a:pPr>
                <a:defRPr/>
              </a:pPr>
              <a:t>8/12/2009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E66ADDF-8C76-4A49-B5D9-2E12F51B2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6E480F0-84B2-4C21-8B23-AD9F7FAD722A}" type="datetimeFigureOut">
              <a:rPr lang="en-US"/>
              <a:pPr>
                <a:defRPr/>
              </a:pPr>
              <a:t>8/12/2009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CF44EE8-C9C2-42E0-AD9C-5F1859D39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5" r:id="rId4"/>
    <p:sldLayoutId id="2147483686" r:id="rId5"/>
    <p:sldLayoutId id="2147483687" r:id="rId6"/>
    <p:sldLayoutId id="2147483680" r:id="rId7"/>
    <p:sldLayoutId id="2147483688" r:id="rId8"/>
    <p:sldLayoutId id="2147483689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Scientific Computing using GPUs</a:t>
            </a:r>
            <a:endParaRPr lang="en-US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r>
              <a:rPr lang="en-US" smtClean="0"/>
              <a:t>Jie Chen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CUDA SDK</a:t>
            </a:r>
            <a:endParaRPr lang="en-US" dirty="0"/>
          </a:p>
        </p:txBody>
      </p:sp>
      <p:pic>
        <p:nvPicPr>
          <p:cNvPr id="1843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38213" y="1481138"/>
            <a:ext cx="7267575" cy="45259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CUDA Extended C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sz="half" idx="1"/>
          </p:nvPr>
        </p:nvSpPr>
        <p:spPr>
          <a:ln/>
        </p:spPr>
        <p:txBody>
          <a:bodyPr/>
          <a:lstStyle/>
          <a:p>
            <a:pPr>
              <a:lnSpc>
                <a:spcPct val="10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b="1" dirty="0" err="1">
                <a:solidFill>
                  <a:schemeClr val="bg1"/>
                </a:solidFill>
              </a:rPr>
              <a:t>Declspecs</a:t>
            </a:r>
            <a:endParaRPr lang="en-GB" sz="1600" b="1" dirty="0">
              <a:solidFill>
                <a:schemeClr val="bg1"/>
              </a:solidFill>
            </a:endParaRPr>
          </a:p>
          <a:p>
            <a:pPr lvl="1">
              <a:lnSpc>
                <a:spcPct val="10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b="1" dirty="0">
                <a:solidFill>
                  <a:schemeClr val="bg1"/>
                </a:solidFill>
              </a:rPr>
              <a:t>global, device, shared, local, constant</a:t>
            </a:r>
          </a:p>
          <a:p>
            <a:pPr>
              <a:lnSpc>
                <a:spcPct val="100000"/>
              </a:lnSpc>
              <a:spcBef>
                <a:spcPts val="500"/>
              </a:spcBef>
              <a:buFont typeface="Times New Roman" pitchFamily="1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b="1" dirty="0">
                <a:solidFill>
                  <a:schemeClr val="bg1"/>
                </a:solidFill>
              </a:rPr>
              <a:t>Keywords</a:t>
            </a:r>
          </a:p>
          <a:p>
            <a:pPr lvl="1">
              <a:lnSpc>
                <a:spcPct val="10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b="1" dirty="0" err="1">
                <a:solidFill>
                  <a:schemeClr val="bg1"/>
                </a:solidFill>
              </a:rPr>
              <a:t>threadIdx</a:t>
            </a:r>
            <a:r>
              <a:rPr lang="en-GB" sz="1600" b="1" dirty="0">
                <a:solidFill>
                  <a:schemeClr val="bg1"/>
                </a:solidFill>
              </a:rPr>
              <a:t>, </a:t>
            </a:r>
            <a:r>
              <a:rPr lang="en-GB" sz="1600" b="1" dirty="0" err="1">
                <a:solidFill>
                  <a:schemeClr val="bg1"/>
                </a:solidFill>
              </a:rPr>
              <a:t>blockIdx</a:t>
            </a:r>
            <a:endParaRPr lang="en-GB" sz="1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b="1" dirty="0" err="1">
                <a:solidFill>
                  <a:schemeClr val="bg1"/>
                </a:solidFill>
              </a:rPr>
              <a:t>Intrinsics</a:t>
            </a:r>
            <a:endParaRPr lang="en-GB" sz="1600" b="1" dirty="0">
              <a:solidFill>
                <a:schemeClr val="bg1"/>
              </a:solidFill>
            </a:endParaRPr>
          </a:p>
          <a:p>
            <a:pPr lvl="1">
              <a:lnSpc>
                <a:spcPct val="10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b="1" dirty="0">
                <a:solidFill>
                  <a:schemeClr val="bg1"/>
                </a:solidFill>
              </a:rPr>
              <a:t>__</a:t>
            </a:r>
            <a:r>
              <a:rPr lang="en-GB" sz="1600" b="1" dirty="0" err="1">
                <a:solidFill>
                  <a:schemeClr val="bg1"/>
                </a:solidFill>
              </a:rPr>
              <a:t>syncthreads</a:t>
            </a:r>
            <a:endParaRPr lang="en-GB" sz="1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500"/>
              </a:spcBef>
              <a:buFont typeface="Times New Roman" pitchFamily="1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b="1" dirty="0">
                <a:solidFill>
                  <a:schemeClr val="bg1"/>
                </a:solidFill>
              </a:rPr>
              <a:t>Runtime API</a:t>
            </a:r>
          </a:p>
          <a:p>
            <a:pPr lvl="1">
              <a:lnSpc>
                <a:spcPct val="100000"/>
              </a:lnSpc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b="1" dirty="0">
                <a:solidFill>
                  <a:schemeClr val="bg1"/>
                </a:solidFill>
              </a:rPr>
              <a:t>Memory, symbol, execution management</a:t>
            </a:r>
          </a:p>
          <a:p>
            <a:pPr>
              <a:lnSpc>
                <a:spcPct val="100000"/>
              </a:lnSpc>
              <a:spcBef>
                <a:spcPts val="500"/>
              </a:spcBef>
              <a:buFont typeface="Times New Roman" pitchFamily="16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1600" b="1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1600" b="1" dirty="0">
                <a:solidFill>
                  <a:schemeClr val="bg1"/>
                </a:solidFill>
              </a:rPr>
              <a:t>Function launch</a:t>
            </a:r>
          </a:p>
        </p:txBody>
      </p:sp>
      <p:sp>
        <p:nvSpPr>
          <p:cNvPr id="8" name="Text Box 3"/>
          <p:cNvSpPr txBox="1">
            <a:spLocks noGrp="1" noChangeArrowheads="1"/>
          </p:cNvSpPr>
          <p:nvPr>
            <p:ph sz="half" idx="2"/>
          </p:nvPr>
        </p:nvSpPr>
        <p:spPr bwMode="auto">
          <a:xfrm>
            <a:off x="4648200" y="1481329"/>
            <a:ext cx="4038600" cy="50599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00"/>
                </a:solidFill>
                <a:latin typeface="Courier New" pitchFamily="49" charset="0"/>
                <a:ea typeface="DejaVu Sans" charset="0"/>
                <a:cs typeface="DejaVu Sans" charset="0"/>
              </a:rPr>
              <a:t>__device__ float filter[N]; 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400" dirty="0">
              <a:solidFill>
                <a:srgbClr val="000000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00"/>
                </a:solidFill>
                <a:latin typeface="Courier New" pitchFamily="49" charset="0"/>
                <a:ea typeface="DejaVu Sans" charset="0"/>
                <a:cs typeface="DejaVu Sans" charset="0"/>
              </a:rPr>
              <a:t>__global__ void convolve (float *image)  </a:t>
            </a:r>
            <a:r>
              <a:rPr lang="en-GB" sz="1400" dirty="0" smtClean="0">
                <a:solidFill>
                  <a:srgbClr val="000000"/>
                </a:solidFill>
                <a:latin typeface="Courier New" pitchFamily="49" charset="0"/>
                <a:ea typeface="DejaVu Sans" charset="0"/>
                <a:cs typeface="DejaVu Sans" charset="0"/>
              </a:rPr>
              <a:t>{</a:t>
            </a:r>
            <a:endParaRPr lang="en-GB" sz="1400" dirty="0">
              <a:solidFill>
                <a:srgbClr val="000000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00"/>
                </a:solidFill>
                <a:latin typeface="Courier New" pitchFamily="49" charset="0"/>
                <a:ea typeface="DejaVu Sans" charset="0"/>
                <a:cs typeface="DejaVu Sans" charset="0"/>
              </a:rPr>
              <a:t>  __shared__ float region[M];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00"/>
                </a:solidFill>
                <a:latin typeface="Courier New" pitchFamily="49" charset="0"/>
                <a:ea typeface="DejaVu Sans" charset="0"/>
                <a:cs typeface="DejaVu Sans" charset="0"/>
              </a:rPr>
              <a:t>  ... 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00"/>
                </a:solidFill>
                <a:latin typeface="Courier New" pitchFamily="49" charset="0"/>
                <a:ea typeface="DejaVu Sans" charset="0"/>
                <a:cs typeface="DejaVu Sans" charset="0"/>
              </a:rPr>
              <a:t>  region[</a:t>
            </a:r>
            <a:r>
              <a:rPr lang="en-GB" sz="1400" dirty="0" err="1">
                <a:solidFill>
                  <a:srgbClr val="000000"/>
                </a:solidFill>
                <a:latin typeface="Courier New" pitchFamily="49" charset="0"/>
                <a:ea typeface="DejaVu Sans" charset="0"/>
                <a:cs typeface="DejaVu Sans" charset="0"/>
              </a:rPr>
              <a:t>threadIdx</a:t>
            </a:r>
            <a:r>
              <a:rPr lang="en-GB" sz="1400" dirty="0">
                <a:solidFill>
                  <a:srgbClr val="000000"/>
                </a:solidFill>
                <a:latin typeface="Courier New" pitchFamily="49" charset="0"/>
                <a:ea typeface="DejaVu Sans" charset="0"/>
                <a:cs typeface="DejaVu Sans" charset="0"/>
              </a:rPr>
              <a:t>] = image[</a:t>
            </a:r>
            <a:r>
              <a:rPr lang="en-GB" sz="1400" dirty="0" err="1">
                <a:solidFill>
                  <a:srgbClr val="000000"/>
                </a:solidFill>
                <a:latin typeface="Courier New" pitchFamily="49" charset="0"/>
                <a:ea typeface="DejaVu Sans" charset="0"/>
                <a:cs typeface="DejaVu Sans" charset="0"/>
              </a:rPr>
              <a:t>i</a:t>
            </a:r>
            <a:r>
              <a:rPr lang="en-GB" sz="1400" dirty="0">
                <a:solidFill>
                  <a:srgbClr val="000000"/>
                </a:solidFill>
                <a:latin typeface="Courier New" pitchFamily="49" charset="0"/>
                <a:ea typeface="DejaVu Sans" charset="0"/>
                <a:cs typeface="DejaVu Sans" charset="0"/>
              </a:rPr>
              <a:t>]; 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400" dirty="0">
              <a:solidFill>
                <a:srgbClr val="000000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00"/>
                </a:solidFill>
                <a:latin typeface="Courier New" pitchFamily="49" charset="0"/>
                <a:ea typeface="DejaVu Sans" charset="0"/>
                <a:cs typeface="DejaVu Sans" charset="0"/>
              </a:rPr>
              <a:t>  __</a:t>
            </a:r>
            <a:r>
              <a:rPr lang="en-GB" sz="1400" dirty="0" err="1">
                <a:solidFill>
                  <a:srgbClr val="000000"/>
                </a:solidFill>
                <a:latin typeface="Courier New" pitchFamily="49" charset="0"/>
                <a:ea typeface="DejaVu Sans" charset="0"/>
                <a:cs typeface="DejaVu Sans" charset="0"/>
              </a:rPr>
              <a:t>syncthreads</a:t>
            </a:r>
            <a:r>
              <a:rPr lang="en-GB" sz="1400" dirty="0">
                <a:solidFill>
                  <a:srgbClr val="000000"/>
                </a:solidFill>
                <a:latin typeface="Courier New" pitchFamily="49" charset="0"/>
                <a:ea typeface="DejaVu Sans" charset="0"/>
                <a:cs typeface="DejaVu Sans" charset="0"/>
              </a:rPr>
              <a:t>()  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00"/>
                </a:solidFill>
                <a:latin typeface="Courier New" pitchFamily="49" charset="0"/>
                <a:ea typeface="DejaVu Sans" charset="0"/>
                <a:cs typeface="DejaVu Sans" charset="0"/>
              </a:rPr>
              <a:t>  ... 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00"/>
                </a:solidFill>
                <a:latin typeface="Courier New" pitchFamily="49" charset="0"/>
                <a:ea typeface="DejaVu Sans" charset="0"/>
                <a:cs typeface="DejaVu Sans" charset="0"/>
              </a:rPr>
              <a:t>  image[j] = result;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00"/>
                </a:solidFill>
                <a:latin typeface="Courier New" pitchFamily="49" charset="0"/>
                <a:ea typeface="DejaVu Sans" charset="0"/>
                <a:cs typeface="DejaVu Sans" charset="0"/>
              </a:rPr>
              <a:t>}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400" dirty="0">
              <a:solidFill>
                <a:srgbClr val="000000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00"/>
                </a:solidFill>
                <a:latin typeface="Courier New" pitchFamily="49" charset="0"/>
                <a:ea typeface="DejaVu Sans" charset="0"/>
                <a:cs typeface="DejaVu Sans" charset="0"/>
              </a:rPr>
              <a:t>// Allocate GPU memory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00"/>
                </a:solidFill>
                <a:latin typeface="Courier New" pitchFamily="49" charset="0"/>
                <a:ea typeface="DejaVu Sans" charset="0"/>
                <a:cs typeface="DejaVu Sans" charset="0"/>
              </a:rPr>
              <a:t>void *</a:t>
            </a:r>
            <a:r>
              <a:rPr lang="en-GB" sz="1400" dirty="0" err="1">
                <a:solidFill>
                  <a:srgbClr val="000000"/>
                </a:solidFill>
                <a:latin typeface="Courier New" pitchFamily="49" charset="0"/>
                <a:ea typeface="DejaVu Sans" charset="0"/>
                <a:cs typeface="DejaVu Sans" charset="0"/>
              </a:rPr>
              <a:t>myimage</a:t>
            </a:r>
            <a:r>
              <a:rPr lang="en-GB" sz="1400" dirty="0">
                <a:solidFill>
                  <a:srgbClr val="000000"/>
                </a:solidFill>
                <a:latin typeface="Courier New" pitchFamily="49" charset="0"/>
                <a:ea typeface="DejaVu Sans" charset="0"/>
                <a:cs typeface="DejaVu Sans" charset="0"/>
              </a:rPr>
              <a:t> = </a:t>
            </a:r>
            <a:r>
              <a:rPr lang="en-GB" sz="1400" dirty="0" err="1">
                <a:solidFill>
                  <a:srgbClr val="000000"/>
                </a:solidFill>
                <a:latin typeface="Courier New" pitchFamily="49" charset="0"/>
                <a:ea typeface="DejaVu Sans" charset="0"/>
                <a:cs typeface="DejaVu Sans" charset="0"/>
              </a:rPr>
              <a:t>cudaMalloc</a:t>
            </a:r>
            <a:r>
              <a:rPr lang="en-GB" sz="1400" dirty="0">
                <a:solidFill>
                  <a:srgbClr val="000000"/>
                </a:solidFill>
                <a:latin typeface="Courier New" pitchFamily="49" charset="0"/>
                <a:ea typeface="DejaVu Sans" charset="0"/>
                <a:cs typeface="DejaVu Sans" charset="0"/>
              </a:rPr>
              <a:t>(bytes)‏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400" dirty="0">
              <a:solidFill>
                <a:srgbClr val="000000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400" dirty="0">
              <a:solidFill>
                <a:srgbClr val="000000"/>
              </a:solidFill>
              <a:latin typeface="Courier New" pitchFamily="49" charset="0"/>
              <a:ea typeface="DejaVu Sans" charset="0"/>
              <a:cs typeface="DejaVu Sans" charset="0"/>
            </a:endParaRP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00"/>
                </a:solidFill>
                <a:latin typeface="Courier New" pitchFamily="49" charset="0"/>
                <a:ea typeface="DejaVu Sans" charset="0"/>
                <a:cs typeface="DejaVu Sans" charset="0"/>
              </a:rPr>
              <a:t>// 100 blocks, 10 threads per block</a:t>
            </a:r>
          </a:p>
          <a:p>
            <a:pPr>
              <a:lnSpc>
                <a:spcPct val="100000"/>
              </a:lnSpc>
              <a:buFont typeface="Courier New" pitchFamily="49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00"/>
                </a:solidFill>
                <a:latin typeface="Courier New" pitchFamily="49" charset="0"/>
                <a:ea typeface="DejaVu Sans" charset="0"/>
                <a:cs typeface="DejaVu Sans" charset="0"/>
              </a:rPr>
              <a:t>convolve&lt;&lt;&lt;100, 10&gt;&gt;&gt; (</a:t>
            </a:r>
            <a:r>
              <a:rPr lang="en-GB" sz="1400" dirty="0" err="1">
                <a:solidFill>
                  <a:srgbClr val="000000"/>
                </a:solidFill>
                <a:latin typeface="Courier New" pitchFamily="49" charset="0"/>
                <a:ea typeface="DejaVu Sans" charset="0"/>
                <a:cs typeface="DejaVu Sans" charset="0"/>
              </a:rPr>
              <a:t>myimage</a:t>
            </a:r>
            <a:r>
              <a:rPr lang="en-GB" sz="1400" dirty="0">
                <a:solidFill>
                  <a:srgbClr val="000000"/>
                </a:solidFill>
                <a:latin typeface="Courier New" pitchFamily="49" charset="0"/>
                <a:ea typeface="DejaVu Sans" charset="0"/>
                <a:cs typeface="DejaVu Sans" charset="0"/>
              </a:rPr>
              <a:t>);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CUDA Program</a:t>
            </a:r>
            <a:endParaRPr lang="en-US" dirty="0"/>
          </a:p>
        </p:txBody>
      </p:sp>
      <p:pic>
        <p:nvPicPr>
          <p:cNvPr id="1945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46125" y="1481138"/>
            <a:ext cx="7651750" cy="45259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Wilson-Dirac Matrix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M = -1/2 *  </a:t>
            </a:r>
            <a:r>
              <a:rPr lang="en-US" dirty="0" err="1" smtClean="0"/>
              <a:t>Dx,x</a:t>
            </a:r>
            <a:r>
              <a:rPr lang="en-US" dirty="0" smtClean="0"/>
              <a:t>’ + (4 + m)</a:t>
            </a:r>
            <a:r>
              <a:rPr lang="el-GR" dirty="0" smtClean="0"/>
              <a:t>δ</a:t>
            </a:r>
            <a:r>
              <a:rPr lang="en-US" dirty="0" err="1" smtClean="0"/>
              <a:t>x,x</a:t>
            </a:r>
            <a:r>
              <a:rPr lang="en-US" dirty="0" smtClean="0"/>
              <a:t>’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M(U) x = b where U is gauge field, b is source spin vector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err="1" smtClean="0"/>
              <a:t>Dslash</a:t>
            </a:r>
            <a:r>
              <a:rPr lang="en-US" dirty="0" smtClean="0"/>
              <a:t> is an application of D to a </a:t>
            </a:r>
            <a:r>
              <a:rPr lang="en-US" dirty="0" err="1" smtClean="0"/>
              <a:t>spinor</a:t>
            </a:r>
            <a:r>
              <a:rPr lang="en-US" dirty="0" smtClean="0"/>
              <a:t> field.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Quarks live on sites (24 floats each)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err="1" smtClean="0"/>
              <a:t>Spinor</a:t>
            </a:r>
            <a:r>
              <a:rPr lang="en-US" dirty="0" smtClean="0"/>
              <a:t> (4 x 3 complex numbers)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Gluons live on links (18 floats each)</a:t>
            </a:r>
          </a:p>
          <a:p>
            <a:pPr marL="621792" lvl="1" fontAlgn="auto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/>
              <a:t>Gauge field: 3 x 3 color complex matrices (SU(3) matrix)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Most calculations are multiplications of </a:t>
            </a:r>
            <a:r>
              <a:rPr lang="en-US" dirty="0" err="1" smtClean="0"/>
              <a:t>spinors</a:t>
            </a:r>
            <a:r>
              <a:rPr lang="en-US" dirty="0" smtClean="0"/>
              <a:t> and gauge field.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LQCD Calculation at JLAB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LQCD at JLAB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752600"/>
            <a:ext cx="3352800" cy="33528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Connector 6"/>
          <p:cNvCxnSpPr>
            <a:stCxn id="5" idx="0"/>
            <a:endCxn id="5" idx="2"/>
          </p:cNvCxnSpPr>
          <p:nvPr/>
        </p:nvCxnSpPr>
        <p:spPr>
          <a:xfrm rot="16200000" flipH="1">
            <a:off x="685800" y="3429000"/>
            <a:ext cx="3352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" idx="1"/>
            <a:endCxn id="5" idx="3"/>
          </p:cNvCxnSpPr>
          <p:nvPr/>
        </p:nvCxnSpPr>
        <p:spPr>
          <a:xfrm rot="10800000" flipH="1">
            <a:off x="685800" y="3429000"/>
            <a:ext cx="3352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533400" y="1600200"/>
            <a:ext cx="304800" cy="3048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33400" y="32766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886200" y="1600200"/>
            <a:ext cx="304800" cy="3048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33400" y="4876800"/>
            <a:ext cx="304800" cy="3048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886200" y="4876800"/>
            <a:ext cx="304800" cy="3048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886200" y="32766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209800" y="16002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209800" y="48768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209800" y="3276600"/>
            <a:ext cx="304800" cy="3048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Arc 19"/>
          <p:cNvSpPr/>
          <p:nvPr/>
        </p:nvSpPr>
        <p:spPr>
          <a:xfrm>
            <a:off x="1981200" y="3581400"/>
            <a:ext cx="762000" cy="1295400"/>
          </a:xfrm>
          <a:prstGeom prst="arc">
            <a:avLst>
              <a:gd name="adj1" fmla="val 16200000"/>
              <a:gd name="adj2" fmla="val 5243530"/>
            </a:avLst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Arc 20"/>
          <p:cNvSpPr/>
          <p:nvPr/>
        </p:nvSpPr>
        <p:spPr>
          <a:xfrm>
            <a:off x="1905000" y="1905000"/>
            <a:ext cx="838200" cy="1371600"/>
          </a:xfrm>
          <a:prstGeom prst="arc">
            <a:avLst>
              <a:gd name="adj1" fmla="val 16200000"/>
              <a:gd name="adj2" fmla="val 5243530"/>
            </a:avLst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Arc 21"/>
          <p:cNvSpPr/>
          <p:nvPr/>
        </p:nvSpPr>
        <p:spPr>
          <a:xfrm flipH="1">
            <a:off x="1981200" y="3581400"/>
            <a:ext cx="838200" cy="1295400"/>
          </a:xfrm>
          <a:prstGeom prst="arc">
            <a:avLst>
              <a:gd name="adj1" fmla="val 16200000"/>
              <a:gd name="adj2" fmla="val 5243530"/>
            </a:avLst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Arc 22"/>
          <p:cNvSpPr/>
          <p:nvPr/>
        </p:nvSpPr>
        <p:spPr>
          <a:xfrm flipH="1">
            <a:off x="1981200" y="1905000"/>
            <a:ext cx="838200" cy="1371600"/>
          </a:xfrm>
          <a:prstGeom prst="arc">
            <a:avLst>
              <a:gd name="adj1" fmla="val 16200000"/>
              <a:gd name="adj2" fmla="val 5243530"/>
            </a:avLst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Arc 23"/>
          <p:cNvSpPr/>
          <p:nvPr/>
        </p:nvSpPr>
        <p:spPr>
          <a:xfrm rot="16200000">
            <a:off x="1104900" y="2705100"/>
            <a:ext cx="838200" cy="1371600"/>
          </a:xfrm>
          <a:prstGeom prst="arc">
            <a:avLst>
              <a:gd name="adj1" fmla="val 16200000"/>
              <a:gd name="adj2" fmla="val 5243530"/>
            </a:avLst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Arc 24"/>
          <p:cNvSpPr/>
          <p:nvPr/>
        </p:nvSpPr>
        <p:spPr>
          <a:xfrm rot="16200000">
            <a:off x="2781300" y="2705100"/>
            <a:ext cx="838200" cy="1371600"/>
          </a:xfrm>
          <a:prstGeom prst="arc">
            <a:avLst>
              <a:gd name="adj1" fmla="val 16200000"/>
              <a:gd name="adj2" fmla="val 5243530"/>
            </a:avLst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Arc 25"/>
          <p:cNvSpPr/>
          <p:nvPr/>
        </p:nvSpPr>
        <p:spPr>
          <a:xfrm rot="5400000">
            <a:off x="1104900" y="2705100"/>
            <a:ext cx="838200" cy="1371600"/>
          </a:xfrm>
          <a:prstGeom prst="arc">
            <a:avLst>
              <a:gd name="adj1" fmla="val 16200000"/>
              <a:gd name="adj2" fmla="val 5243530"/>
            </a:avLst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Arc 26"/>
          <p:cNvSpPr/>
          <p:nvPr/>
        </p:nvSpPr>
        <p:spPr>
          <a:xfrm rot="5400000">
            <a:off x="2781300" y="2705100"/>
            <a:ext cx="838200" cy="1371600"/>
          </a:xfrm>
          <a:prstGeom prst="arc">
            <a:avLst>
              <a:gd name="adj1" fmla="val 16200000"/>
              <a:gd name="adj2" fmla="val 5243530"/>
            </a:avLst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527" name="TextBox 27"/>
          <p:cNvSpPr txBox="1">
            <a:spLocks noChangeArrowheads="1"/>
          </p:cNvSpPr>
          <p:nvPr/>
        </p:nvSpPr>
        <p:spPr bwMode="auto">
          <a:xfrm>
            <a:off x="5257800" y="1828800"/>
            <a:ext cx="23415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Lucida Sans Unicode" pitchFamily="34" charset="0"/>
              </a:rPr>
              <a:t>1 output quark site</a:t>
            </a:r>
          </a:p>
          <a:p>
            <a:r>
              <a:rPr lang="en-US">
                <a:solidFill>
                  <a:schemeClr val="bg1"/>
                </a:solidFill>
                <a:latin typeface="Lucida Sans Unicode" pitchFamily="34" charset="0"/>
              </a:rPr>
              <a:t>(24 floats)</a:t>
            </a:r>
          </a:p>
        </p:txBody>
      </p:sp>
      <p:sp>
        <p:nvSpPr>
          <p:cNvPr id="21528" name="TextBox 29"/>
          <p:cNvSpPr txBox="1">
            <a:spLocks noChangeArrowheads="1"/>
          </p:cNvSpPr>
          <p:nvPr/>
        </p:nvSpPr>
        <p:spPr bwMode="auto">
          <a:xfrm>
            <a:off x="5257800" y="2895600"/>
            <a:ext cx="2616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Lucida Sans Unicode" pitchFamily="34" charset="0"/>
              </a:rPr>
              <a:t>2 x 4 input quark site</a:t>
            </a:r>
          </a:p>
          <a:p>
            <a:r>
              <a:rPr lang="en-US">
                <a:solidFill>
                  <a:schemeClr val="bg1"/>
                </a:solidFill>
                <a:latin typeface="Lucida Sans Unicode" pitchFamily="34" charset="0"/>
              </a:rPr>
              <a:t>(24 x 8 floats)</a:t>
            </a:r>
          </a:p>
        </p:txBody>
      </p:sp>
      <p:sp>
        <p:nvSpPr>
          <p:cNvPr id="21529" name="TextBox 30"/>
          <p:cNvSpPr txBox="1">
            <a:spLocks noChangeArrowheads="1"/>
          </p:cNvSpPr>
          <p:nvPr/>
        </p:nvSpPr>
        <p:spPr bwMode="auto">
          <a:xfrm>
            <a:off x="5334000" y="4038600"/>
            <a:ext cx="2738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Lucida Sans Unicode" pitchFamily="34" charset="0"/>
              </a:rPr>
              <a:t>2 x 4 input gluon links</a:t>
            </a:r>
          </a:p>
          <a:p>
            <a:r>
              <a:rPr lang="en-US">
                <a:solidFill>
                  <a:schemeClr val="bg1"/>
                </a:solidFill>
                <a:latin typeface="Lucida Sans Unicode" pitchFamily="34" charset="0"/>
              </a:rPr>
              <a:t>(18 x 8 floats)</a:t>
            </a:r>
          </a:p>
        </p:txBody>
      </p:sp>
      <p:sp>
        <p:nvSpPr>
          <p:cNvPr id="21530" name="TextBox 31"/>
          <p:cNvSpPr txBox="1">
            <a:spLocks noChangeArrowheads="1"/>
          </p:cNvSpPr>
          <p:nvPr/>
        </p:nvSpPr>
        <p:spPr bwMode="auto">
          <a:xfrm>
            <a:off x="1600200" y="5562600"/>
            <a:ext cx="5502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Lucida Sans Unicode" pitchFamily="34" charset="0"/>
              </a:rPr>
              <a:t>Total memory: 4 x 32 x (24 + 4 x18) = 384 MB</a:t>
            </a:r>
          </a:p>
        </p:txBody>
      </p:sp>
      <p:sp>
        <p:nvSpPr>
          <p:cNvPr id="21531" name="TextBox 32"/>
          <p:cNvSpPr txBox="1">
            <a:spLocks noChangeArrowheads="1"/>
          </p:cNvSpPr>
          <p:nvPr/>
        </p:nvSpPr>
        <p:spPr bwMode="auto">
          <a:xfrm>
            <a:off x="5334000" y="4953000"/>
            <a:ext cx="2549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Lucida Sans Unicode" pitchFamily="34" charset="0"/>
              </a:rPr>
              <a:t>1320 Flops/each site</a:t>
            </a:r>
          </a:p>
        </p:txBody>
      </p:sp>
      <p:sp>
        <p:nvSpPr>
          <p:cNvPr id="21532" name="TextBox 33"/>
          <p:cNvSpPr txBox="1">
            <a:spLocks noChangeArrowheads="1"/>
          </p:cNvSpPr>
          <p:nvPr/>
        </p:nvSpPr>
        <p:spPr bwMode="auto">
          <a:xfrm>
            <a:off x="3962400" y="5410200"/>
            <a:ext cx="33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Lucida Sans Unicode" pitchFamily="34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smtClean="0"/>
              <a:t>Dslash/Clover on Intel CPUs</a:t>
            </a:r>
          </a:p>
          <a:p>
            <a:pPr lvl="1"/>
            <a:r>
              <a:rPr lang="en-US" smtClean="0"/>
              <a:t>~ 20 Gflops on Nehalem 8 cores.</a:t>
            </a:r>
          </a:p>
          <a:p>
            <a:r>
              <a:rPr lang="en-US" sz="3200" smtClean="0"/>
              <a:t>Dslash/Clover on Tesla GPUs</a:t>
            </a:r>
          </a:p>
          <a:p>
            <a:pPr lvl="1"/>
            <a:r>
              <a:rPr lang="en-US" smtClean="0"/>
              <a:t>~80 Gflops on single C1060</a:t>
            </a:r>
          </a:p>
          <a:p>
            <a:r>
              <a:rPr lang="en-US" sz="3200" smtClean="0"/>
              <a:t>Dlassh/Clover on Multiple GPUs</a:t>
            </a:r>
          </a:p>
          <a:p>
            <a:pPr lvl="1"/>
            <a:r>
              <a:rPr lang="en-US" smtClean="0"/>
              <a:t>~240 Gflops on 4 C1060 GPUs with MPI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LQCD at JLAB</a:t>
            </a:r>
            <a:endParaRPr lang="en-US" dirty="0"/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4327525"/>
            <a:ext cx="402907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Data Parallel</a:t>
            </a:r>
          </a:p>
          <a:p>
            <a:pPr lvl="1"/>
            <a:r>
              <a:rPr lang="en-US" smtClean="0"/>
              <a:t>Any non-data parallel code will slow down applications.</a:t>
            </a:r>
          </a:p>
          <a:p>
            <a:r>
              <a:rPr lang="en-US" smtClean="0"/>
              <a:t>Memory layout</a:t>
            </a:r>
          </a:p>
          <a:p>
            <a:pPr lvl="1"/>
            <a:r>
              <a:rPr lang="en-US" smtClean="0"/>
              <a:t>Avoid memory access conflicts</a:t>
            </a:r>
          </a:p>
          <a:p>
            <a:pPr lvl="1"/>
            <a:r>
              <a:rPr lang="en-US" smtClean="0"/>
              <a:t>Half-warp threads (16 threads) could access all memory in one transaction</a:t>
            </a:r>
          </a:p>
          <a:p>
            <a:r>
              <a:rPr lang="en-US" smtClean="0"/>
              <a:t>Use shared memory or registers</a:t>
            </a:r>
          </a:p>
          <a:p>
            <a:pPr lvl="1"/>
            <a:r>
              <a:rPr lang="en-US" smtClean="0"/>
              <a:t>Local and global memory too slow</a:t>
            </a:r>
          </a:p>
          <a:p>
            <a:pPr lvl="2"/>
            <a:r>
              <a:rPr lang="en-US" smtClean="0"/>
              <a:t>At least 100 times slower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Lessons Learned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Why GPUs</a:t>
            </a:r>
            <a:endParaRPr lang="en-US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447800"/>
            <a:ext cx="7086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Why GPUs</a:t>
            </a:r>
            <a:endParaRPr lang="en-US" dirty="0"/>
          </a:p>
        </p:txBody>
      </p:sp>
      <p:pic>
        <p:nvPicPr>
          <p:cNvPr id="1126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3400" y="1524000"/>
            <a:ext cx="7924800" cy="4419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600200"/>
            <a:ext cx="8086725" cy="2886075"/>
          </a:xfr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Why GPUs</a:t>
            </a:r>
            <a:endParaRPr lang="en-US" dirty="0"/>
          </a:p>
        </p:txBody>
      </p:sp>
      <p:sp>
        <p:nvSpPr>
          <p:cNvPr id="12292" name="TextBox 5"/>
          <p:cNvSpPr txBox="1">
            <a:spLocks noChangeArrowheads="1"/>
          </p:cNvSpPr>
          <p:nvPr/>
        </p:nvSpPr>
        <p:spPr bwMode="auto">
          <a:xfrm>
            <a:off x="609600" y="5029200"/>
            <a:ext cx="82248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Lucida Sans Unicode" pitchFamily="34" charset="0"/>
              </a:rPr>
              <a:t>30 Multi-Processors each contains 8 cores at 1.4 GHz</a:t>
            </a:r>
          </a:p>
        </p:txBody>
      </p:sp>
      <p:sp>
        <p:nvSpPr>
          <p:cNvPr id="12293" name="TextBox 6"/>
          <p:cNvSpPr txBox="1">
            <a:spLocks noChangeArrowheads="1"/>
          </p:cNvSpPr>
          <p:nvPr/>
        </p:nvSpPr>
        <p:spPr bwMode="auto">
          <a:xfrm>
            <a:off x="1828800" y="5791200"/>
            <a:ext cx="6661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Lucida Sans Unicode" pitchFamily="34" charset="0"/>
              </a:rPr>
              <a:t>4GB GDDR3 memory offers ~100GB/s memory bandwidth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smtClean="0"/>
              <a:t>General Purpose computation using GPU</a:t>
            </a:r>
            <a:br>
              <a:rPr lang="en-GB" sz="2400" smtClean="0"/>
            </a:br>
            <a:r>
              <a:rPr lang="en-GB" sz="2400" smtClean="0"/>
              <a:t>in applications other than 3D graphics</a:t>
            </a:r>
          </a:p>
          <a:p>
            <a:pPr lvl="1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GPU accelerates critical path of application</a:t>
            </a:r>
          </a:p>
          <a:p>
            <a:pPr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smtClean="0">
                <a:solidFill>
                  <a:srgbClr val="FF0000"/>
                </a:solidFill>
              </a:rPr>
              <a:t>Data parallel algorithms </a:t>
            </a:r>
            <a:r>
              <a:rPr lang="en-GB" sz="2400" smtClean="0"/>
              <a:t>leverage GPU attributes</a:t>
            </a:r>
          </a:p>
          <a:p>
            <a:pPr lvl="1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Large data arrays, streaming throughput</a:t>
            </a:r>
          </a:p>
          <a:p>
            <a:pPr lvl="1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Fine-grain SIMD parallelism</a:t>
            </a:r>
          </a:p>
          <a:p>
            <a:pPr lvl="1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Low-latency floating point (FP) computation</a:t>
            </a:r>
          </a:p>
          <a:p>
            <a:pPr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smtClean="0"/>
              <a:t>Applications – see //GPGPU.org</a:t>
            </a:r>
          </a:p>
          <a:p>
            <a:pPr lvl="1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Game effects (FX) physics, image processing</a:t>
            </a:r>
          </a:p>
          <a:p>
            <a:pPr lvl="1">
              <a:spcBef>
                <a:spcPts val="5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000" smtClean="0"/>
              <a:t>Physical modeling, computational engineering, matrix algebra, convolution, correlation, sorting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What is GPGPU?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CUDA</a:t>
            </a:r>
          </a:p>
          <a:p>
            <a:pPr lvl="1"/>
            <a:r>
              <a:rPr lang="en-GB" sz="2000" dirty="0" smtClean="0"/>
              <a:t>Compute Unified Device Arc</a:t>
            </a:r>
            <a:r>
              <a:rPr lang="en-GB" sz="1800" dirty="0" smtClean="0"/>
              <a:t>hitecture</a:t>
            </a:r>
          </a:p>
          <a:p>
            <a:pPr lvl="2"/>
            <a:r>
              <a:rPr lang="en-GB" dirty="0" smtClean="0"/>
              <a:t>NVIDIA Specific</a:t>
            </a:r>
          </a:p>
          <a:p>
            <a:r>
              <a:rPr lang="en-GB" dirty="0" err="1" smtClean="0"/>
              <a:t>OpenCL</a:t>
            </a:r>
            <a:endParaRPr lang="en-GB" dirty="0" smtClean="0"/>
          </a:p>
          <a:p>
            <a:pPr lvl="1"/>
            <a:r>
              <a:rPr lang="en-US" sz="2000" dirty="0" smtClean="0"/>
              <a:t>The open standard for parallel programming of heterogeneous systems</a:t>
            </a:r>
          </a:p>
          <a:p>
            <a:pPr lvl="2"/>
            <a:r>
              <a:rPr lang="en-US" sz="1800" dirty="0" smtClean="0"/>
              <a:t>Hardware independent</a:t>
            </a:r>
          </a:p>
          <a:p>
            <a:pPr lvl="2"/>
            <a:r>
              <a:rPr lang="en-US" sz="1800" dirty="0" smtClean="0"/>
              <a:t>Industrial Standard</a:t>
            </a:r>
          </a:p>
          <a:p>
            <a:pPr lvl="2"/>
            <a:r>
              <a:rPr lang="en-US" sz="1800" dirty="0" smtClean="0"/>
              <a:t>Version 1.0 specification is out, Beta implementations</a:t>
            </a:r>
          </a:p>
          <a:p>
            <a:r>
              <a:rPr lang="en-US" sz="2400" dirty="0" err="1" smtClean="0"/>
              <a:t>BrookGPU</a:t>
            </a:r>
            <a:endParaRPr lang="en-US" sz="2400" dirty="0" smtClean="0"/>
          </a:p>
          <a:p>
            <a:pPr lvl="1"/>
            <a:r>
              <a:rPr lang="en-US" sz="2000" dirty="0" smtClean="0"/>
              <a:t>ATI Specific</a:t>
            </a:r>
          </a:p>
          <a:p>
            <a:r>
              <a:rPr lang="en-US" sz="2400" dirty="0" smtClean="0"/>
              <a:t>Stream Programming (SIMD)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GPGPU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marL="457200" indent="-457200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/>
            </a:pPr>
            <a:r>
              <a:rPr lang="en-GB" dirty="0" smtClean="0"/>
              <a:t>The GPU is viewed as a compute</a:t>
            </a:r>
            <a:r>
              <a:rPr lang="en-GB" dirty="0" smtClean="0">
                <a:solidFill>
                  <a:srgbClr val="3333CC"/>
                </a:solidFill>
              </a:rPr>
              <a:t> device </a:t>
            </a:r>
            <a:r>
              <a:rPr lang="en-GB" dirty="0" smtClean="0"/>
              <a:t>that:</a:t>
            </a:r>
          </a:p>
          <a:p>
            <a:pPr marL="973138" lvl="1" indent="-401638" fontAlgn="auto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/>
            </a:pPr>
            <a:r>
              <a:rPr lang="en-GB" dirty="0" smtClean="0"/>
              <a:t>Is a coprocessor to the CPU or </a:t>
            </a:r>
            <a:r>
              <a:rPr lang="en-GB" dirty="0" smtClean="0">
                <a:solidFill>
                  <a:srgbClr val="3333CC"/>
                </a:solidFill>
              </a:rPr>
              <a:t>host</a:t>
            </a:r>
          </a:p>
          <a:p>
            <a:pPr marL="973138" lvl="1" indent="-401638" fontAlgn="auto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/>
            </a:pPr>
            <a:r>
              <a:rPr lang="en-GB" dirty="0" smtClean="0"/>
              <a:t>Has its own DRAM (</a:t>
            </a:r>
            <a:r>
              <a:rPr lang="en-GB" dirty="0" smtClean="0">
                <a:solidFill>
                  <a:srgbClr val="3333CC"/>
                </a:solidFill>
              </a:rPr>
              <a:t>device memory</a:t>
            </a:r>
            <a:r>
              <a:rPr lang="en-GB" dirty="0" smtClean="0"/>
              <a:t>)</a:t>
            </a:r>
            <a:r>
              <a:rPr lang="en-GB" dirty="0" smtClean="0"/>
              <a:t>‏</a:t>
            </a:r>
          </a:p>
          <a:p>
            <a:pPr marL="973138" lvl="1" indent="-401638" fontAlgn="auto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/>
            </a:pPr>
            <a:r>
              <a:rPr lang="en-GB" dirty="0" smtClean="0"/>
              <a:t>Data parallel portions of an application: kernels</a:t>
            </a:r>
            <a:endParaRPr lang="en-GB" dirty="0" smtClean="0"/>
          </a:p>
          <a:p>
            <a:pPr marL="973138" lvl="1" indent="-401638" fontAlgn="auto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/>
            </a:pPr>
            <a:r>
              <a:rPr lang="en-GB" dirty="0" smtClean="0"/>
              <a:t>A single kernel runs </a:t>
            </a:r>
            <a:r>
              <a:rPr lang="en-GB" dirty="0" smtClean="0"/>
              <a:t>many </a:t>
            </a:r>
            <a:r>
              <a:rPr lang="en-GB" dirty="0" smtClean="0">
                <a:solidFill>
                  <a:srgbClr val="3333CC"/>
                </a:solidFill>
              </a:rPr>
              <a:t>threads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3333CC"/>
                </a:solidFill>
              </a:rPr>
              <a:t>in </a:t>
            </a:r>
            <a:r>
              <a:rPr lang="en-GB" dirty="0" smtClean="0">
                <a:solidFill>
                  <a:srgbClr val="3333CC"/>
                </a:solidFill>
              </a:rPr>
              <a:t>parallel</a:t>
            </a:r>
          </a:p>
          <a:p>
            <a:pPr marL="973138" lvl="1" indent="-401638" fontAlgn="auto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None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/>
            </a:pPr>
            <a:endParaRPr lang="en-GB" sz="2400" smtClean="0">
              <a:solidFill>
                <a:srgbClr val="3333CC"/>
              </a:solidFill>
            </a:endParaRPr>
          </a:p>
          <a:p>
            <a:pPr marL="973138" lvl="1" indent="-401638" fontAlgn="auto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None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/>
            </a:pPr>
            <a:endParaRPr lang="en-GB" sz="2400" dirty="0" smtClean="0"/>
          </a:p>
          <a:p>
            <a:pPr marL="457200" indent="-457200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/>
            </a:pPr>
            <a:r>
              <a:rPr lang="en-GB" dirty="0" smtClean="0"/>
              <a:t>Differences between GPU and CPU threads </a:t>
            </a:r>
          </a:p>
          <a:p>
            <a:pPr marL="973138" lvl="1" indent="-401638" fontAlgn="auto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/>
            </a:pPr>
            <a:r>
              <a:rPr lang="en-GB" dirty="0" smtClean="0"/>
              <a:t>GPU threads are extremely lightweight</a:t>
            </a:r>
          </a:p>
          <a:p>
            <a:pPr marL="1430338" lvl="2" indent="-341313" fontAlgn="auto">
              <a:lnSpc>
                <a:spcPct val="90000"/>
              </a:lnSpc>
              <a:spcAft>
                <a:spcPts val="0"/>
              </a:spcAft>
              <a:buFont typeface="Wingdings 2"/>
              <a:buChar char="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/>
            </a:pPr>
            <a:r>
              <a:rPr lang="en-GB" dirty="0" smtClean="0"/>
              <a:t>Very little creation overhead</a:t>
            </a:r>
          </a:p>
          <a:p>
            <a:pPr marL="973138" lvl="1" indent="-401638" fontAlgn="auto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Font typeface="Verdana"/>
              <a:buChar char="◦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/>
            </a:pPr>
            <a:r>
              <a:rPr lang="en-GB" dirty="0" smtClean="0"/>
              <a:t>GPU needs 1000s of threads for full efficiency</a:t>
            </a:r>
          </a:p>
          <a:p>
            <a:pPr marL="1430338" lvl="2" indent="-341313" fontAlgn="auto">
              <a:lnSpc>
                <a:spcPct val="90000"/>
              </a:lnSpc>
              <a:spcAft>
                <a:spcPts val="0"/>
              </a:spcAft>
              <a:buFont typeface="Wingdings 2"/>
              <a:buChar char="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/>
            </a:pPr>
            <a:r>
              <a:rPr lang="en-GB" dirty="0" smtClean="0"/>
              <a:t>Multi-core CPU needs only a few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CUDA Programming Model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525962"/>
          </a:xfrm>
        </p:spPr>
        <p:txBody>
          <a:bodyPr>
            <a:normAutofit fontScale="85000" lnSpcReduction="10000"/>
          </a:bodyPr>
          <a:lstStyle/>
          <a:p>
            <a:pPr marL="457200" indent="-457200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 3"/>
              <a:buChar char="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/>
            </a:pPr>
            <a:r>
              <a:rPr lang="en-GB" sz="2400" dirty="0" smtClean="0">
                <a:solidFill>
                  <a:schemeClr val="bg1"/>
                </a:solidFill>
              </a:rPr>
              <a:t>A kernel is executed as a grid of thread blocks</a:t>
            </a:r>
          </a:p>
          <a:p>
            <a:pPr marL="973138" lvl="1" indent="-401638" fontAlgn="auto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Verdana"/>
              <a:buChar char="◦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/>
            </a:pPr>
            <a:r>
              <a:rPr lang="en-GB" sz="2000" dirty="0" smtClean="0">
                <a:solidFill>
                  <a:schemeClr val="accent2"/>
                </a:solidFill>
              </a:rPr>
              <a:t>All threads share data memory space</a:t>
            </a:r>
          </a:p>
          <a:p>
            <a:pPr marL="457200" indent="-457200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 3"/>
              <a:buChar char="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/>
            </a:pPr>
            <a:r>
              <a:rPr lang="en-GB" sz="2400" dirty="0" smtClean="0">
                <a:solidFill>
                  <a:schemeClr val="bg1"/>
                </a:solidFill>
              </a:rPr>
              <a:t>A thread block is a batch of threads that can cooperate with each other by:</a:t>
            </a:r>
          </a:p>
          <a:p>
            <a:pPr marL="973138" lvl="1" indent="-401638" fontAlgn="auto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Verdana"/>
              <a:buChar char="◦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/>
            </a:pPr>
            <a:r>
              <a:rPr lang="en-GB" sz="2000" dirty="0" smtClean="0">
                <a:solidFill>
                  <a:schemeClr val="accent2"/>
                </a:solidFill>
              </a:rPr>
              <a:t>Synchronizing their execution</a:t>
            </a:r>
          </a:p>
          <a:p>
            <a:pPr marL="1430338" lvl="2" indent="-341313" fontAlgn="auto">
              <a:lnSpc>
                <a:spcPct val="90000"/>
              </a:lnSpc>
              <a:spcBef>
                <a:spcPts val="450"/>
              </a:spcBef>
              <a:spcAft>
                <a:spcPts val="0"/>
              </a:spcAft>
              <a:buFont typeface="Wingdings 2"/>
              <a:buChar char="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/>
            </a:pPr>
            <a:r>
              <a:rPr lang="en-GB" sz="1800" dirty="0" smtClean="0">
                <a:solidFill>
                  <a:schemeClr val="accent2"/>
                </a:solidFill>
              </a:rPr>
              <a:t>For hazard-free shared memory accesses</a:t>
            </a:r>
          </a:p>
          <a:p>
            <a:pPr marL="973138" lvl="1" indent="-401638" fontAlgn="auto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Verdana"/>
              <a:buChar char="◦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/>
            </a:pPr>
            <a:r>
              <a:rPr lang="en-GB" sz="2000" dirty="0" smtClean="0">
                <a:solidFill>
                  <a:schemeClr val="accent2"/>
                </a:solidFill>
              </a:rPr>
              <a:t>Efficiently sharing data through a low latency shared memory</a:t>
            </a:r>
          </a:p>
          <a:p>
            <a:pPr marL="457200" indent="-457200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 typeface="Wingdings 3"/>
              <a:buChar char="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/>
            </a:pPr>
            <a:r>
              <a:rPr lang="en-GB" sz="2400" dirty="0" smtClean="0">
                <a:solidFill>
                  <a:schemeClr val="bg1"/>
                </a:solidFill>
              </a:rPr>
              <a:t>Two threads from two different blocks cannot cooperate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CUDA Thread Model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6388" name="Group 3"/>
          <p:cNvGrpSpPr>
            <a:grpSpLocks noGrp="1"/>
          </p:cNvGrpSpPr>
          <p:nvPr>
            <p:ph sz="half" idx="2"/>
          </p:nvPr>
        </p:nvGrpSpPr>
        <p:grpSpPr bwMode="auto">
          <a:xfrm>
            <a:off x="4648200" y="1481138"/>
            <a:ext cx="4038600" cy="4995862"/>
            <a:chOff x="3072" y="768"/>
            <a:chExt cx="2554" cy="3389"/>
          </a:xfrm>
        </p:grpSpPr>
        <p:sp>
          <p:nvSpPr>
            <p:cNvPr id="16389" name="AutoShape 4"/>
            <p:cNvSpPr>
              <a:spLocks noChangeArrowheads="1"/>
            </p:cNvSpPr>
            <p:nvPr/>
          </p:nvSpPr>
          <p:spPr bwMode="auto">
            <a:xfrm>
              <a:off x="3072" y="768"/>
              <a:ext cx="2555" cy="3390"/>
            </a:xfrm>
            <a:prstGeom prst="roundRect">
              <a:avLst>
                <a:gd name="adj" fmla="val 3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Lucida Sans Unicode" pitchFamily="34" charset="0"/>
              </a:endParaRPr>
            </a:p>
          </p:txBody>
        </p:sp>
        <p:sp>
          <p:nvSpPr>
            <p:cNvPr id="16390" name="Text Box 5"/>
            <p:cNvSpPr txBox="1">
              <a:spLocks noChangeArrowheads="1"/>
            </p:cNvSpPr>
            <p:nvPr/>
          </p:nvSpPr>
          <p:spPr bwMode="auto">
            <a:xfrm>
              <a:off x="3075" y="771"/>
              <a:ext cx="671" cy="2864"/>
            </a:xfrm>
            <a:prstGeom prst="rect">
              <a:avLst/>
            </a:prstGeom>
            <a:solidFill>
              <a:srgbClr val="99CCFF"/>
            </a:solidFill>
            <a:ln w="9360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/>
            <a:p>
              <a:pPr>
                <a:buClr>
                  <a:srgbClr val="003300"/>
                </a:buClr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3300"/>
                  </a:solidFill>
                  <a:ea typeface="DejaVu Sans" charset="0"/>
                  <a:cs typeface="DejaVu Sans" charset="0"/>
                </a:rPr>
                <a:t>Host</a:t>
              </a:r>
            </a:p>
          </p:txBody>
        </p:sp>
        <p:sp>
          <p:nvSpPr>
            <p:cNvPr id="16391" name="Text Box 6"/>
            <p:cNvSpPr txBox="1">
              <a:spLocks noChangeArrowheads="1"/>
            </p:cNvSpPr>
            <p:nvPr/>
          </p:nvSpPr>
          <p:spPr bwMode="auto">
            <a:xfrm>
              <a:off x="3237" y="1249"/>
              <a:ext cx="432" cy="336"/>
            </a:xfrm>
            <a:prstGeom prst="rect">
              <a:avLst/>
            </a:prstGeom>
            <a:solidFill>
              <a:srgbClr val="99FF66"/>
            </a:solidFill>
            <a:ln w="9360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/>
            <a:p>
              <a:pPr algn="ctr">
                <a:buClr>
                  <a:srgbClr val="003300"/>
                </a:buClr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3300"/>
                  </a:solidFill>
                  <a:ea typeface="DejaVu Sans" charset="0"/>
                  <a:cs typeface="DejaVu Sans" charset="0"/>
                </a:rPr>
                <a:t>Kernel 1</a:t>
              </a:r>
            </a:p>
          </p:txBody>
        </p:sp>
        <p:sp>
          <p:nvSpPr>
            <p:cNvPr id="16392" name="Text Box 7"/>
            <p:cNvSpPr txBox="1">
              <a:spLocks noChangeArrowheads="1"/>
            </p:cNvSpPr>
            <p:nvPr/>
          </p:nvSpPr>
          <p:spPr bwMode="auto">
            <a:xfrm>
              <a:off x="3223" y="2353"/>
              <a:ext cx="430" cy="334"/>
            </a:xfrm>
            <a:prstGeom prst="rect">
              <a:avLst/>
            </a:prstGeom>
            <a:solidFill>
              <a:srgbClr val="99FF66"/>
            </a:solidFill>
            <a:ln w="9360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/>
            <a:p>
              <a:pPr algn="ctr">
                <a:buClr>
                  <a:srgbClr val="003300"/>
                </a:buClr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3300"/>
                  </a:solidFill>
                  <a:ea typeface="DejaVu Sans" charset="0"/>
                  <a:cs typeface="DejaVu Sans" charset="0"/>
                </a:rPr>
                <a:t>Kernel 2</a:t>
              </a:r>
            </a:p>
          </p:txBody>
        </p:sp>
        <p:sp>
          <p:nvSpPr>
            <p:cNvPr id="16393" name="Line 8"/>
            <p:cNvSpPr>
              <a:spLocks noChangeShapeType="1"/>
            </p:cNvSpPr>
            <p:nvPr/>
          </p:nvSpPr>
          <p:spPr bwMode="auto">
            <a:xfrm>
              <a:off x="3156" y="1188"/>
              <a:ext cx="1" cy="1699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4" name="Text Box 9"/>
            <p:cNvSpPr txBox="1">
              <a:spLocks noChangeArrowheads="1"/>
            </p:cNvSpPr>
            <p:nvPr/>
          </p:nvSpPr>
          <p:spPr bwMode="auto">
            <a:xfrm>
              <a:off x="3865" y="776"/>
              <a:ext cx="1759" cy="2864"/>
            </a:xfrm>
            <a:prstGeom prst="rect">
              <a:avLst/>
            </a:prstGeom>
            <a:solidFill>
              <a:srgbClr val="99CCFF"/>
            </a:solidFill>
            <a:ln w="9360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/>
            <a:p>
              <a:pPr>
                <a:buClr>
                  <a:srgbClr val="003300"/>
                </a:buClr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3300"/>
                  </a:solidFill>
                  <a:ea typeface="DejaVu Sans" charset="0"/>
                  <a:cs typeface="DejaVu Sans" charset="0"/>
                </a:rPr>
                <a:t>Device</a:t>
              </a:r>
            </a:p>
          </p:txBody>
        </p:sp>
        <p:grpSp>
          <p:nvGrpSpPr>
            <p:cNvPr id="16395" name="Group 10"/>
            <p:cNvGrpSpPr>
              <a:grpSpLocks/>
            </p:cNvGrpSpPr>
            <p:nvPr/>
          </p:nvGrpSpPr>
          <p:grpSpPr bwMode="auto">
            <a:xfrm>
              <a:off x="3965" y="1035"/>
              <a:ext cx="1554" cy="1004"/>
              <a:chOff x="3965" y="1035"/>
              <a:chExt cx="1554" cy="1004"/>
            </a:xfrm>
          </p:grpSpPr>
          <p:sp>
            <p:nvSpPr>
              <p:cNvPr id="16450" name="Text Box 11"/>
              <p:cNvSpPr txBox="1">
                <a:spLocks noChangeArrowheads="1"/>
              </p:cNvSpPr>
              <p:nvPr/>
            </p:nvSpPr>
            <p:spPr bwMode="auto">
              <a:xfrm>
                <a:off x="3965" y="1035"/>
                <a:ext cx="1554" cy="1004"/>
              </a:xfrm>
              <a:prstGeom prst="rect">
                <a:avLst/>
              </a:prstGeom>
              <a:solidFill>
                <a:srgbClr val="99FF66"/>
              </a:solidFill>
              <a:ln w="9360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lIns="90000" tIns="46800" rIns="90000" bIns="46800"/>
              <a:lstStyle/>
              <a:p>
                <a:pPr>
                  <a:buClr>
                    <a:srgbClr val="003300"/>
                  </a:buClr>
                  <a:buFont typeface="Arial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003300"/>
                    </a:solidFill>
                    <a:ea typeface="DejaVu Sans" charset="0"/>
                    <a:cs typeface="DejaVu Sans" charset="0"/>
                  </a:rPr>
                  <a:t>Grid 1</a:t>
                </a:r>
              </a:p>
            </p:txBody>
          </p:sp>
          <p:grpSp>
            <p:nvGrpSpPr>
              <p:cNvPr id="16451" name="Group 12"/>
              <p:cNvGrpSpPr>
                <a:grpSpLocks/>
              </p:cNvGrpSpPr>
              <p:nvPr/>
            </p:nvGrpSpPr>
            <p:grpSpPr bwMode="auto">
              <a:xfrm>
                <a:off x="4027" y="1258"/>
                <a:ext cx="1430" cy="326"/>
                <a:chOff x="4027" y="1258"/>
                <a:chExt cx="1430" cy="326"/>
              </a:xfrm>
            </p:grpSpPr>
            <p:sp>
              <p:nvSpPr>
                <p:cNvPr id="16456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4027" y="1258"/>
                  <a:ext cx="446" cy="326"/>
                </a:xfrm>
                <a:prstGeom prst="rect">
                  <a:avLst/>
                </a:prstGeom>
                <a:solidFill>
                  <a:srgbClr val="FFCC00"/>
                </a:solidFill>
                <a:ln w="9360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 lIns="0" tIns="91440" rIns="0" bIns="0"/>
                <a:lstStyle/>
                <a:p>
                  <a:pPr algn="ctr">
                    <a:buClr>
                      <a:srgbClr val="003300"/>
                    </a:buClr>
                    <a:buFont typeface="Arial" charset="0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200" b="1">
                      <a:solidFill>
                        <a:srgbClr val="003300"/>
                      </a:solidFill>
                      <a:ea typeface="DejaVu Sans" charset="0"/>
                      <a:cs typeface="DejaVu Sans" charset="0"/>
                    </a:rPr>
                    <a:t>Block</a:t>
                  </a:r>
                </a:p>
                <a:p>
                  <a:pPr algn="ctr">
                    <a:buClr>
                      <a:srgbClr val="003300"/>
                    </a:buClr>
                    <a:buFont typeface="Arial" charset="0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200" b="1">
                      <a:solidFill>
                        <a:srgbClr val="003300"/>
                      </a:solidFill>
                      <a:ea typeface="DejaVu Sans" charset="0"/>
                      <a:cs typeface="DejaVu Sans" charset="0"/>
                    </a:rPr>
                    <a:t>(0, 0)‏</a:t>
                  </a:r>
                </a:p>
              </p:txBody>
            </p:sp>
            <p:sp>
              <p:nvSpPr>
                <p:cNvPr id="16457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4519" y="1258"/>
                  <a:ext cx="446" cy="326"/>
                </a:xfrm>
                <a:prstGeom prst="rect">
                  <a:avLst/>
                </a:prstGeom>
                <a:solidFill>
                  <a:srgbClr val="FFCC00"/>
                </a:solidFill>
                <a:ln w="9360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 lIns="0" tIns="91440" rIns="0" bIns="0"/>
                <a:lstStyle/>
                <a:p>
                  <a:pPr algn="ctr">
                    <a:buClr>
                      <a:srgbClr val="003300"/>
                    </a:buClr>
                    <a:buFont typeface="Arial" charset="0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200" b="1">
                      <a:solidFill>
                        <a:srgbClr val="003300"/>
                      </a:solidFill>
                      <a:ea typeface="DejaVu Sans" charset="0"/>
                      <a:cs typeface="DejaVu Sans" charset="0"/>
                    </a:rPr>
                    <a:t>Block</a:t>
                  </a:r>
                </a:p>
                <a:p>
                  <a:pPr algn="ctr">
                    <a:buClr>
                      <a:srgbClr val="003300"/>
                    </a:buClr>
                    <a:buFont typeface="Arial" charset="0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200" b="1">
                      <a:solidFill>
                        <a:srgbClr val="003300"/>
                      </a:solidFill>
                      <a:ea typeface="DejaVu Sans" charset="0"/>
                      <a:cs typeface="DejaVu Sans" charset="0"/>
                    </a:rPr>
                    <a:t>(1, 0)‏</a:t>
                  </a:r>
                </a:p>
              </p:txBody>
            </p:sp>
            <p:sp>
              <p:nvSpPr>
                <p:cNvPr id="16458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5011" y="1258"/>
                  <a:ext cx="446" cy="326"/>
                </a:xfrm>
                <a:prstGeom prst="rect">
                  <a:avLst/>
                </a:prstGeom>
                <a:solidFill>
                  <a:srgbClr val="FFCC00"/>
                </a:solidFill>
                <a:ln w="9360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 lIns="0" tIns="91440" rIns="0" bIns="0"/>
                <a:lstStyle/>
                <a:p>
                  <a:pPr algn="ctr">
                    <a:buClr>
                      <a:srgbClr val="003300"/>
                    </a:buClr>
                    <a:buFont typeface="Arial" charset="0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200" b="1">
                      <a:solidFill>
                        <a:srgbClr val="003300"/>
                      </a:solidFill>
                      <a:ea typeface="DejaVu Sans" charset="0"/>
                      <a:cs typeface="DejaVu Sans" charset="0"/>
                    </a:rPr>
                    <a:t>Block</a:t>
                  </a:r>
                </a:p>
                <a:p>
                  <a:pPr algn="ctr">
                    <a:buClr>
                      <a:srgbClr val="003300"/>
                    </a:buClr>
                    <a:buFont typeface="Arial" charset="0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200" b="1">
                      <a:solidFill>
                        <a:srgbClr val="003300"/>
                      </a:solidFill>
                      <a:ea typeface="DejaVu Sans" charset="0"/>
                      <a:cs typeface="DejaVu Sans" charset="0"/>
                    </a:rPr>
                    <a:t>(2, 0)‏</a:t>
                  </a:r>
                </a:p>
              </p:txBody>
            </p:sp>
          </p:grpSp>
          <p:grpSp>
            <p:nvGrpSpPr>
              <p:cNvPr id="16452" name="Group 16"/>
              <p:cNvGrpSpPr>
                <a:grpSpLocks/>
              </p:cNvGrpSpPr>
              <p:nvPr/>
            </p:nvGrpSpPr>
            <p:grpSpPr bwMode="auto">
              <a:xfrm>
                <a:off x="4027" y="1643"/>
                <a:ext cx="1430" cy="326"/>
                <a:chOff x="4027" y="1643"/>
                <a:chExt cx="1430" cy="326"/>
              </a:xfrm>
            </p:grpSpPr>
            <p:sp>
              <p:nvSpPr>
                <p:cNvPr id="16453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027" y="1643"/>
                  <a:ext cx="446" cy="326"/>
                </a:xfrm>
                <a:prstGeom prst="rect">
                  <a:avLst/>
                </a:prstGeom>
                <a:solidFill>
                  <a:srgbClr val="FFCC00"/>
                </a:solidFill>
                <a:ln w="9360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 lIns="0" tIns="91440" rIns="0" bIns="0"/>
                <a:lstStyle/>
                <a:p>
                  <a:pPr algn="ctr">
                    <a:buClr>
                      <a:srgbClr val="003300"/>
                    </a:buClr>
                    <a:buFont typeface="Arial" charset="0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200" b="1">
                      <a:solidFill>
                        <a:srgbClr val="003300"/>
                      </a:solidFill>
                      <a:ea typeface="DejaVu Sans" charset="0"/>
                      <a:cs typeface="DejaVu Sans" charset="0"/>
                    </a:rPr>
                    <a:t>Block</a:t>
                  </a:r>
                </a:p>
                <a:p>
                  <a:pPr algn="ctr">
                    <a:buClr>
                      <a:srgbClr val="003300"/>
                    </a:buClr>
                    <a:buFont typeface="Arial" charset="0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200" b="1">
                      <a:solidFill>
                        <a:srgbClr val="003300"/>
                      </a:solidFill>
                      <a:ea typeface="DejaVu Sans" charset="0"/>
                      <a:cs typeface="DejaVu Sans" charset="0"/>
                    </a:rPr>
                    <a:t>(0, 1)‏</a:t>
                  </a:r>
                </a:p>
              </p:txBody>
            </p:sp>
            <p:sp>
              <p:nvSpPr>
                <p:cNvPr id="1645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4519" y="1643"/>
                  <a:ext cx="446" cy="326"/>
                </a:xfrm>
                <a:prstGeom prst="rect">
                  <a:avLst/>
                </a:prstGeom>
                <a:solidFill>
                  <a:srgbClr val="FFCC00"/>
                </a:solidFill>
                <a:ln w="9360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 lIns="0" tIns="91440" rIns="0" bIns="0"/>
                <a:lstStyle/>
                <a:p>
                  <a:pPr algn="ctr">
                    <a:buClr>
                      <a:srgbClr val="003300"/>
                    </a:buClr>
                    <a:buFont typeface="Arial" charset="0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200" b="1">
                      <a:solidFill>
                        <a:srgbClr val="003300"/>
                      </a:solidFill>
                      <a:ea typeface="DejaVu Sans" charset="0"/>
                      <a:cs typeface="DejaVu Sans" charset="0"/>
                    </a:rPr>
                    <a:t>Block</a:t>
                  </a:r>
                </a:p>
                <a:p>
                  <a:pPr algn="ctr">
                    <a:buClr>
                      <a:srgbClr val="003300"/>
                    </a:buClr>
                    <a:buFont typeface="Arial" charset="0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200" b="1">
                      <a:solidFill>
                        <a:srgbClr val="003300"/>
                      </a:solidFill>
                      <a:ea typeface="DejaVu Sans" charset="0"/>
                      <a:cs typeface="DejaVu Sans" charset="0"/>
                    </a:rPr>
                    <a:t>(1, 1)‏</a:t>
                  </a:r>
                </a:p>
              </p:txBody>
            </p:sp>
            <p:sp>
              <p:nvSpPr>
                <p:cNvPr id="1645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5011" y="1643"/>
                  <a:ext cx="446" cy="326"/>
                </a:xfrm>
                <a:prstGeom prst="rect">
                  <a:avLst/>
                </a:prstGeom>
                <a:solidFill>
                  <a:srgbClr val="FFCC00"/>
                </a:solidFill>
                <a:ln w="9360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 lIns="0" tIns="91440" rIns="0" bIns="0"/>
                <a:lstStyle/>
                <a:p>
                  <a:pPr algn="ctr">
                    <a:buClr>
                      <a:srgbClr val="003300"/>
                    </a:buClr>
                    <a:buFont typeface="Arial" charset="0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200" b="1">
                      <a:solidFill>
                        <a:srgbClr val="003300"/>
                      </a:solidFill>
                      <a:ea typeface="DejaVu Sans" charset="0"/>
                      <a:cs typeface="DejaVu Sans" charset="0"/>
                    </a:rPr>
                    <a:t>Block</a:t>
                  </a:r>
                </a:p>
                <a:p>
                  <a:pPr algn="ctr">
                    <a:buClr>
                      <a:srgbClr val="003300"/>
                    </a:buClr>
                    <a:buFont typeface="Arial" charset="0"/>
                    <a:buNone/>
                    <a:tabLst>
                      <a:tab pos="0" algn="l"/>
                      <a:tab pos="914400" algn="l"/>
                      <a:tab pos="1828800" algn="l"/>
                      <a:tab pos="2743200" algn="l"/>
                      <a:tab pos="3657600" algn="l"/>
                      <a:tab pos="4572000" algn="l"/>
                      <a:tab pos="5486400" algn="l"/>
                      <a:tab pos="6400800" algn="l"/>
                      <a:tab pos="7315200" algn="l"/>
                      <a:tab pos="8229600" algn="l"/>
                      <a:tab pos="9144000" algn="l"/>
                      <a:tab pos="10058400" algn="l"/>
                    </a:tabLst>
                  </a:pPr>
                  <a:r>
                    <a:rPr lang="en-GB" sz="1200" b="1">
                      <a:solidFill>
                        <a:srgbClr val="003300"/>
                      </a:solidFill>
                      <a:ea typeface="DejaVu Sans" charset="0"/>
                      <a:cs typeface="DejaVu Sans" charset="0"/>
                    </a:rPr>
                    <a:t>(2, 1)‏</a:t>
                  </a:r>
                </a:p>
              </p:txBody>
            </p:sp>
          </p:grpSp>
        </p:grpSp>
        <p:grpSp>
          <p:nvGrpSpPr>
            <p:cNvPr id="16396" name="Group 20"/>
            <p:cNvGrpSpPr>
              <a:grpSpLocks/>
            </p:cNvGrpSpPr>
            <p:nvPr/>
          </p:nvGrpSpPr>
          <p:grpSpPr bwMode="auto">
            <a:xfrm>
              <a:off x="4089" y="2134"/>
              <a:ext cx="1306" cy="1416"/>
              <a:chOff x="4089" y="2134"/>
              <a:chExt cx="1306" cy="1416"/>
            </a:xfrm>
          </p:grpSpPr>
          <p:sp>
            <p:nvSpPr>
              <p:cNvPr id="16434" name="Text Box 21"/>
              <p:cNvSpPr txBox="1">
                <a:spLocks noChangeArrowheads="1"/>
              </p:cNvSpPr>
              <p:nvPr/>
            </p:nvSpPr>
            <p:spPr bwMode="auto">
              <a:xfrm>
                <a:off x="4089" y="2134"/>
                <a:ext cx="1306" cy="1416"/>
              </a:xfrm>
              <a:prstGeom prst="rect">
                <a:avLst/>
              </a:prstGeom>
              <a:solidFill>
                <a:srgbClr val="99FF66"/>
              </a:solidFill>
              <a:ln w="9360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lIns="90000" tIns="46800" rIns="90000" bIns="46800"/>
              <a:lstStyle/>
              <a:p>
                <a:pPr>
                  <a:buClr>
                    <a:srgbClr val="003300"/>
                  </a:buClr>
                  <a:buFont typeface="Arial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003300"/>
                    </a:solidFill>
                    <a:ea typeface="DejaVu Sans" charset="0"/>
                    <a:cs typeface="DejaVu Sans" charset="0"/>
                  </a:rPr>
                  <a:t>Grid 2</a:t>
                </a:r>
              </a:p>
            </p:txBody>
          </p:sp>
          <p:grpSp>
            <p:nvGrpSpPr>
              <p:cNvPr id="16435" name="Group 22"/>
              <p:cNvGrpSpPr>
                <a:grpSpLocks/>
              </p:cNvGrpSpPr>
              <p:nvPr/>
            </p:nvGrpSpPr>
            <p:grpSpPr bwMode="auto">
              <a:xfrm>
                <a:off x="4154" y="2356"/>
                <a:ext cx="1176" cy="337"/>
                <a:chOff x="4154" y="2356"/>
                <a:chExt cx="1176" cy="337"/>
              </a:xfrm>
            </p:grpSpPr>
            <p:sp>
              <p:nvSpPr>
                <p:cNvPr id="16446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154" y="2356"/>
                  <a:ext cx="260" cy="337"/>
                </a:xfrm>
                <a:prstGeom prst="rect">
                  <a:avLst/>
                </a:prstGeom>
                <a:solidFill>
                  <a:srgbClr val="FFCC00"/>
                </a:solidFill>
                <a:ln w="9360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Lucida Sans Unicode" pitchFamily="34" charset="0"/>
                  </a:endParaRPr>
                </a:p>
              </p:txBody>
            </p:sp>
            <p:sp>
              <p:nvSpPr>
                <p:cNvPr id="16447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459" y="2356"/>
                  <a:ext cx="260" cy="337"/>
                </a:xfrm>
                <a:prstGeom prst="rect">
                  <a:avLst/>
                </a:prstGeom>
                <a:solidFill>
                  <a:srgbClr val="FFCC00"/>
                </a:solidFill>
                <a:ln w="9360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Lucida Sans Unicode" pitchFamily="34" charset="0"/>
                  </a:endParaRPr>
                </a:p>
              </p:txBody>
            </p:sp>
            <p:sp>
              <p:nvSpPr>
                <p:cNvPr id="16448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4764" y="2356"/>
                  <a:ext cx="260" cy="337"/>
                </a:xfrm>
                <a:prstGeom prst="rect">
                  <a:avLst/>
                </a:prstGeom>
                <a:solidFill>
                  <a:srgbClr val="FFCC00"/>
                </a:solidFill>
                <a:ln w="9360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Lucida Sans Unicode" pitchFamily="34" charset="0"/>
                  </a:endParaRPr>
                </a:p>
              </p:txBody>
            </p:sp>
            <p:sp>
              <p:nvSpPr>
                <p:cNvPr id="16449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5070" y="2356"/>
                  <a:ext cx="260" cy="337"/>
                </a:xfrm>
                <a:prstGeom prst="rect">
                  <a:avLst/>
                </a:prstGeom>
                <a:solidFill>
                  <a:srgbClr val="FFCC00"/>
                </a:solidFill>
                <a:ln w="9360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Lucida Sans Unicode" pitchFamily="34" charset="0"/>
                  </a:endParaRPr>
                </a:p>
              </p:txBody>
            </p:sp>
          </p:grpSp>
          <p:grpSp>
            <p:nvGrpSpPr>
              <p:cNvPr id="16436" name="Group 27"/>
              <p:cNvGrpSpPr>
                <a:grpSpLocks/>
              </p:cNvGrpSpPr>
              <p:nvPr/>
            </p:nvGrpSpPr>
            <p:grpSpPr bwMode="auto">
              <a:xfrm>
                <a:off x="4154" y="2752"/>
                <a:ext cx="1176" cy="337"/>
                <a:chOff x="4154" y="2752"/>
                <a:chExt cx="1176" cy="337"/>
              </a:xfrm>
            </p:grpSpPr>
            <p:sp>
              <p:nvSpPr>
                <p:cNvPr id="16442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4154" y="2752"/>
                  <a:ext cx="260" cy="337"/>
                </a:xfrm>
                <a:prstGeom prst="rect">
                  <a:avLst/>
                </a:prstGeom>
                <a:solidFill>
                  <a:srgbClr val="FFCC00"/>
                </a:solidFill>
                <a:ln w="9360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Lucida Sans Unicode" pitchFamily="34" charset="0"/>
                  </a:endParaRPr>
                </a:p>
              </p:txBody>
            </p:sp>
            <p:sp>
              <p:nvSpPr>
                <p:cNvPr id="16443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4459" y="2752"/>
                  <a:ext cx="260" cy="337"/>
                </a:xfrm>
                <a:prstGeom prst="rect">
                  <a:avLst/>
                </a:prstGeom>
                <a:solidFill>
                  <a:srgbClr val="FFCC00"/>
                </a:solidFill>
                <a:ln w="9360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Lucida Sans Unicode" pitchFamily="34" charset="0"/>
                  </a:endParaRPr>
                </a:p>
              </p:txBody>
            </p:sp>
            <p:sp>
              <p:nvSpPr>
                <p:cNvPr id="16444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4764" y="2752"/>
                  <a:ext cx="260" cy="337"/>
                </a:xfrm>
                <a:prstGeom prst="rect">
                  <a:avLst/>
                </a:prstGeom>
                <a:solidFill>
                  <a:srgbClr val="FFCC00"/>
                </a:solidFill>
                <a:ln w="9360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Lucida Sans Unicode" pitchFamily="34" charset="0"/>
                  </a:endParaRPr>
                </a:p>
              </p:txBody>
            </p:sp>
            <p:sp>
              <p:nvSpPr>
                <p:cNvPr id="16445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5070" y="2752"/>
                  <a:ext cx="260" cy="337"/>
                </a:xfrm>
                <a:prstGeom prst="rect">
                  <a:avLst/>
                </a:prstGeom>
                <a:solidFill>
                  <a:srgbClr val="FFCC00"/>
                </a:solidFill>
                <a:ln w="9360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Lucida Sans Unicode" pitchFamily="34" charset="0"/>
                  </a:endParaRPr>
                </a:p>
              </p:txBody>
            </p:sp>
          </p:grpSp>
          <p:grpSp>
            <p:nvGrpSpPr>
              <p:cNvPr id="16437" name="Group 32"/>
              <p:cNvGrpSpPr>
                <a:grpSpLocks/>
              </p:cNvGrpSpPr>
              <p:nvPr/>
            </p:nvGrpSpPr>
            <p:grpSpPr bwMode="auto">
              <a:xfrm>
                <a:off x="4154" y="3148"/>
                <a:ext cx="1176" cy="337"/>
                <a:chOff x="4154" y="3148"/>
                <a:chExt cx="1176" cy="337"/>
              </a:xfrm>
            </p:grpSpPr>
            <p:sp>
              <p:nvSpPr>
                <p:cNvPr id="16438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4154" y="3148"/>
                  <a:ext cx="260" cy="337"/>
                </a:xfrm>
                <a:prstGeom prst="rect">
                  <a:avLst/>
                </a:prstGeom>
                <a:solidFill>
                  <a:srgbClr val="FFCC00"/>
                </a:solidFill>
                <a:ln w="9360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Lucida Sans Unicode" pitchFamily="34" charset="0"/>
                  </a:endParaRPr>
                </a:p>
              </p:txBody>
            </p:sp>
            <p:sp>
              <p:nvSpPr>
                <p:cNvPr id="16439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4459" y="3148"/>
                  <a:ext cx="260" cy="337"/>
                </a:xfrm>
                <a:prstGeom prst="rect">
                  <a:avLst/>
                </a:prstGeom>
                <a:solidFill>
                  <a:srgbClr val="FFCC00"/>
                </a:solidFill>
                <a:ln w="9360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Lucida Sans Unicode" pitchFamily="34" charset="0"/>
                  </a:endParaRPr>
                </a:p>
              </p:txBody>
            </p:sp>
            <p:sp>
              <p:nvSpPr>
                <p:cNvPr id="16440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4764" y="3148"/>
                  <a:ext cx="260" cy="337"/>
                </a:xfrm>
                <a:prstGeom prst="rect">
                  <a:avLst/>
                </a:prstGeom>
                <a:solidFill>
                  <a:srgbClr val="FFCC00"/>
                </a:solidFill>
                <a:ln w="9360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Lucida Sans Unicode" pitchFamily="34" charset="0"/>
                  </a:endParaRPr>
                </a:p>
              </p:txBody>
            </p:sp>
            <p:sp>
              <p:nvSpPr>
                <p:cNvPr id="16441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5070" y="3148"/>
                  <a:ext cx="260" cy="337"/>
                </a:xfrm>
                <a:prstGeom prst="rect">
                  <a:avLst/>
                </a:prstGeom>
                <a:solidFill>
                  <a:srgbClr val="FFCC00"/>
                </a:solidFill>
                <a:ln w="9360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Lucida Sans Unicode" pitchFamily="34" charset="0"/>
                  </a:endParaRPr>
                </a:p>
              </p:txBody>
            </p:sp>
          </p:grpSp>
        </p:grpSp>
        <p:grpSp>
          <p:nvGrpSpPr>
            <p:cNvPr id="16397" name="Group 37"/>
            <p:cNvGrpSpPr>
              <a:grpSpLocks/>
            </p:cNvGrpSpPr>
            <p:nvPr/>
          </p:nvGrpSpPr>
          <p:grpSpPr bwMode="auto">
            <a:xfrm>
              <a:off x="3452" y="2860"/>
              <a:ext cx="1765" cy="1295"/>
              <a:chOff x="3452" y="2860"/>
              <a:chExt cx="1765" cy="1295"/>
            </a:xfrm>
          </p:grpSpPr>
          <p:sp>
            <p:nvSpPr>
              <p:cNvPr id="16406" name="Text Box 38"/>
              <p:cNvSpPr txBox="1">
                <a:spLocks noChangeArrowheads="1"/>
              </p:cNvSpPr>
              <p:nvPr/>
            </p:nvSpPr>
            <p:spPr bwMode="auto">
              <a:xfrm>
                <a:off x="3452" y="2860"/>
                <a:ext cx="1765" cy="1295"/>
              </a:xfrm>
              <a:prstGeom prst="rect">
                <a:avLst/>
              </a:prstGeom>
              <a:solidFill>
                <a:srgbClr val="FFCC00"/>
              </a:solidFill>
              <a:ln w="9360">
                <a:solidFill>
                  <a:srgbClr val="969696"/>
                </a:solidFill>
                <a:miter lim="800000"/>
                <a:headEnd/>
                <a:tailEnd/>
              </a:ln>
            </p:spPr>
            <p:txBody>
              <a:bodyPr lIns="90000" tIns="46800" rIns="90000" bIns="46800"/>
              <a:lstStyle/>
              <a:p>
                <a:pPr>
                  <a:buClr>
                    <a:srgbClr val="003300"/>
                  </a:buClr>
                  <a:buFont typeface="Arial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GB" sz="1200" b="1">
                    <a:solidFill>
                      <a:srgbClr val="003300"/>
                    </a:solidFill>
                    <a:ea typeface="DejaVu Sans" charset="0"/>
                    <a:cs typeface="DejaVu Sans" charset="0"/>
                  </a:rPr>
                  <a:t>Block (1, 1)‏</a:t>
                </a:r>
              </a:p>
            </p:txBody>
          </p:sp>
          <p:grpSp>
            <p:nvGrpSpPr>
              <p:cNvPr id="16407" name="Group 39"/>
              <p:cNvGrpSpPr>
                <a:grpSpLocks/>
              </p:cNvGrpSpPr>
              <p:nvPr/>
            </p:nvGrpSpPr>
            <p:grpSpPr bwMode="auto">
              <a:xfrm>
                <a:off x="3518" y="3097"/>
                <a:ext cx="1633" cy="979"/>
                <a:chOff x="3518" y="3097"/>
                <a:chExt cx="1633" cy="979"/>
              </a:xfrm>
            </p:grpSpPr>
            <p:grpSp>
              <p:nvGrpSpPr>
                <p:cNvPr id="16408" name="Group 40"/>
                <p:cNvGrpSpPr>
                  <a:grpSpLocks/>
                </p:cNvGrpSpPr>
                <p:nvPr/>
              </p:nvGrpSpPr>
              <p:grpSpPr bwMode="auto">
                <a:xfrm>
                  <a:off x="3518" y="3097"/>
                  <a:ext cx="1633" cy="979"/>
                  <a:chOff x="3518" y="3097"/>
                  <a:chExt cx="1633" cy="979"/>
                </a:xfrm>
              </p:grpSpPr>
              <p:sp>
                <p:nvSpPr>
                  <p:cNvPr id="16427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3518" y="3097"/>
                    <a:ext cx="1631" cy="979"/>
                  </a:xfrm>
                  <a:prstGeom prst="rect">
                    <a:avLst/>
                  </a:prstGeom>
                  <a:solidFill>
                    <a:srgbClr val="FF6600"/>
                  </a:solidFill>
                  <a:ln w="126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>
                      <a:latin typeface="Lucida Sans Unicode" pitchFamily="34" charset="0"/>
                    </a:endParaRPr>
                  </a:p>
                </p:txBody>
              </p:sp>
              <p:sp>
                <p:nvSpPr>
                  <p:cNvPr id="16428" name="Line 4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518" y="3421"/>
                    <a:ext cx="1633" cy="3"/>
                  </a:xfrm>
                  <a:prstGeom prst="line">
                    <a:avLst/>
                  </a:prstGeom>
                  <a:noFill/>
                  <a:ln w="126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29" name="Line 43"/>
                  <p:cNvSpPr>
                    <a:spLocks noChangeShapeType="1"/>
                  </p:cNvSpPr>
                  <p:nvPr/>
                </p:nvSpPr>
                <p:spPr bwMode="auto">
                  <a:xfrm>
                    <a:off x="3518" y="3749"/>
                    <a:ext cx="1632" cy="1"/>
                  </a:xfrm>
                  <a:prstGeom prst="line">
                    <a:avLst/>
                  </a:prstGeom>
                  <a:noFill/>
                  <a:ln w="126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30" name="Line 44"/>
                  <p:cNvSpPr>
                    <a:spLocks noChangeShapeType="1"/>
                  </p:cNvSpPr>
                  <p:nvPr/>
                </p:nvSpPr>
                <p:spPr bwMode="auto">
                  <a:xfrm>
                    <a:off x="3844" y="3097"/>
                    <a:ext cx="1" cy="979"/>
                  </a:xfrm>
                  <a:prstGeom prst="line">
                    <a:avLst/>
                  </a:prstGeom>
                  <a:noFill/>
                  <a:ln w="126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31" name="Line 45"/>
                  <p:cNvSpPr>
                    <a:spLocks noChangeShapeType="1"/>
                  </p:cNvSpPr>
                  <p:nvPr/>
                </p:nvSpPr>
                <p:spPr bwMode="auto">
                  <a:xfrm>
                    <a:off x="4170" y="3097"/>
                    <a:ext cx="1" cy="979"/>
                  </a:xfrm>
                  <a:prstGeom prst="line">
                    <a:avLst/>
                  </a:prstGeom>
                  <a:noFill/>
                  <a:ln w="126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32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4496" y="3097"/>
                    <a:ext cx="1" cy="979"/>
                  </a:xfrm>
                  <a:prstGeom prst="line">
                    <a:avLst/>
                  </a:prstGeom>
                  <a:noFill/>
                  <a:ln w="126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433" name="Line 47"/>
                  <p:cNvSpPr>
                    <a:spLocks noChangeShapeType="1"/>
                  </p:cNvSpPr>
                  <p:nvPr/>
                </p:nvSpPr>
                <p:spPr bwMode="auto">
                  <a:xfrm>
                    <a:off x="4823" y="3097"/>
                    <a:ext cx="1" cy="979"/>
                  </a:xfrm>
                  <a:prstGeom prst="line">
                    <a:avLst/>
                  </a:prstGeom>
                  <a:noFill/>
                  <a:ln w="126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6409" name="Group 48"/>
                <p:cNvGrpSpPr>
                  <a:grpSpLocks/>
                </p:cNvGrpSpPr>
                <p:nvPr/>
              </p:nvGrpSpPr>
              <p:grpSpPr bwMode="auto">
                <a:xfrm>
                  <a:off x="3566" y="3502"/>
                  <a:ext cx="1538" cy="169"/>
                  <a:chOff x="3566" y="3502"/>
                  <a:chExt cx="1538" cy="169"/>
                </a:xfrm>
              </p:grpSpPr>
              <p:sp>
                <p:nvSpPr>
                  <p:cNvPr id="16422" name="Text Box 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66" y="3502"/>
                    <a:ext cx="233" cy="169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lIns="0" tIns="0" rIns="0" bIns="0"/>
                  <a:lstStyle/>
                  <a:p>
                    <a:pPr algn="ctr">
                      <a:buClr>
                        <a:srgbClr val="003300"/>
                      </a:buClr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en-GB" sz="1000" b="1">
                        <a:solidFill>
                          <a:srgbClr val="003300"/>
                        </a:solidFill>
                        <a:latin typeface="Lucida Sans Unicode" pitchFamily="34" charset="0"/>
                        <a:ea typeface="DejaVu Sans" charset="0"/>
                        <a:cs typeface="DejaVu Sans" charset="0"/>
                      </a:rPr>
                      <a:t>Thread</a:t>
                    </a:r>
                  </a:p>
                  <a:p>
                    <a:pPr algn="ctr">
                      <a:buClr>
                        <a:srgbClr val="003300"/>
                      </a:buClr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en-GB" sz="1000" b="1">
                        <a:solidFill>
                          <a:srgbClr val="003300"/>
                        </a:solidFill>
                        <a:latin typeface="Lucida Sans Unicode" pitchFamily="34" charset="0"/>
                        <a:ea typeface="DejaVu Sans" charset="0"/>
                        <a:cs typeface="DejaVu Sans" charset="0"/>
                      </a:rPr>
                      <a:t>(0, 1)‏</a:t>
                    </a:r>
                  </a:p>
                </p:txBody>
              </p:sp>
              <p:sp>
                <p:nvSpPr>
                  <p:cNvPr id="16423" name="Text Box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92" y="3502"/>
                    <a:ext cx="233" cy="169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lIns="0" tIns="0" rIns="0" bIns="0"/>
                  <a:lstStyle/>
                  <a:p>
                    <a:pPr algn="ctr">
                      <a:buClr>
                        <a:srgbClr val="003300"/>
                      </a:buClr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en-GB" sz="1000" b="1">
                        <a:solidFill>
                          <a:srgbClr val="003300"/>
                        </a:solidFill>
                        <a:latin typeface="Lucida Sans Unicode" pitchFamily="34" charset="0"/>
                        <a:ea typeface="DejaVu Sans" charset="0"/>
                        <a:cs typeface="DejaVu Sans" charset="0"/>
                      </a:rPr>
                      <a:t>Thread</a:t>
                    </a:r>
                  </a:p>
                  <a:p>
                    <a:pPr algn="ctr">
                      <a:buClr>
                        <a:srgbClr val="003300"/>
                      </a:buClr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en-GB" sz="1000" b="1">
                        <a:solidFill>
                          <a:srgbClr val="003300"/>
                        </a:solidFill>
                        <a:latin typeface="Lucida Sans Unicode" pitchFamily="34" charset="0"/>
                        <a:ea typeface="DejaVu Sans" charset="0"/>
                        <a:cs typeface="DejaVu Sans" charset="0"/>
                      </a:rPr>
                      <a:t>(1, 1)‏</a:t>
                    </a:r>
                  </a:p>
                </p:txBody>
              </p:sp>
              <p:sp>
                <p:nvSpPr>
                  <p:cNvPr id="16424" name="Text Box 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18" y="3502"/>
                    <a:ext cx="233" cy="169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lIns="0" tIns="0" rIns="0" bIns="0"/>
                  <a:lstStyle/>
                  <a:p>
                    <a:pPr algn="ctr">
                      <a:buClr>
                        <a:srgbClr val="003300"/>
                      </a:buClr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en-GB" sz="1000" b="1">
                        <a:solidFill>
                          <a:srgbClr val="003300"/>
                        </a:solidFill>
                        <a:latin typeface="Lucida Sans Unicode" pitchFamily="34" charset="0"/>
                        <a:ea typeface="DejaVu Sans" charset="0"/>
                        <a:cs typeface="DejaVu Sans" charset="0"/>
                      </a:rPr>
                      <a:t>Thread</a:t>
                    </a:r>
                  </a:p>
                  <a:p>
                    <a:pPr algn="ctr">
                      <a:buClr>
                        <a:srgbClr val="003300"/>
                      </a:buClr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en-GB" sz="1000" b="1">
                        <a:solidFill>
                          <a:srgbClr val="003300"/>
                        </a:solidFill>
                        <a:latin typeface="Lucida Sans Unicode" pitchFamily="34" charset="0"/>
                        <a:ea typeface="DejaVu Sans" charset="0"/>
                        <a:cs typeface="DejaVu Sans" charset="0"/>
                      </a:rPr>
                      <a:t>(2, 1)‏</a:t>
                    </a:r>
                  </a:p>
                </p:txBody>
              </p:sp>
              <p:sp>
                <p:nvSpPr>
                  <p:cNvPr id="16425" name="Text Box 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44" y="3502"/>
                    <a:ext cx="233" cy="169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lIns="0" tIns="0" rIns="0" bIns="0"/>
                  <a:lstStyle/>
                  <a:p>
                    <a:pPr algn="ctr">
                      <a:buClr>
                        <a:srgbClr val="003300"/>
                      </a:buClr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en-GB" sz="1000" b="1">
                        <a:solidFill>
                          <a:srgbClr val="003300"/>
                        </a:solidFill>
                        <a:latin typeface="Lucida Sans Unicode" pitchFamily="34" charset="0"/>
                        <a:ea typeface="DejaVu Sans" charset="0"/>
                        <a:cs typeface="DejaVu Sans" charset="0"/>
                      </a:rPr>
                      <a:t>Thread</a:t>
                    </a:r>
                  </a:p>
                  <a:p>
                    <a:pPr algn="ctr">
                      <a:buClr>
                        <a:srgbClr val="003300"/>
                      </a:buClr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en-GB" sz="1000" b="1">
                        <a:solidFill>
                          <a:srgbClr val="003300"/>
                        </a:solidFill>
                        <a:latin typeface="Lucida Sans Unicode" pitchFamily="34" charset="0"/>
                        <a:ea typeface="DejaVu Sans" charset="0"/>
                        <a:cs typeface="DejaVu Sans" charset="0"/>
                      </a:rPr>
                      <a:t>(3, 1)‏</a:t>
                    </a:r>
                  </a:p>
                </p:txBody>
              </p:sp>
              <p:sp>
                <p:nvSpPr>
                  <p:cNvPr id="16426" name="Text Box 5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71" y="3502"/>
                    <a:ext cx="233" cy="169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lIns="0" tIns="0" rIns="0" bIns="0"/>
                  <a:lstStyle/>
                  <a:p>
                    <a:pPr algn="ctr">
                      <a:buClr>
                        <a:srgbClr val="003300"/>
                      </a:buClr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en-GB" sz="1000" b="1">
                        <a:solidFill>
                          <a:srgbClr val="003300"/>
                        </a:solidFill>
                        <a:latin typeface="Lucida Sans Unicode" pitchFamily="34" charset="0"/>
                        <a:ea typeface="DejaVu Sans" charset="0"/>
                        <a:cs typeface="DejaVu Sans" charset="0"/>
                      </a:rPr>
                      <a:t>Thread</a:t>
                    </a:r>
                  </a:p>
                  <a:p>
                    <a:pPr algn="ctr">
                      <a:buClr>
                        <a:srgbClr val="003300"/>
                      </a:buClr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en-GB" sz="1000" b="1">
                        <a:solidFill>
                          <a:srgbClr val="003300"/>
                        </a:solidFill>
                        <a:latin typeface="Lucida Sans Unicode" pitchFamily="34" charset="0"/>
                        <a:ea typeface="DejaVu Sans" charset="0"/>
                        <a:cs typeface="DejaVu Sans" charset="0"/>
                      </a:rPr>
                      <a:t>(4, 1)‏</a:t>
                    </a:r>
                  </a:p>
                </p:txBody>
              </p:sp>
            </p:grpSp>
            <p:grpSp>
              <p:nvGrpSpPr>
                <p:cNvPr id="16410" name="Group 54"/>
                <p:cNvGrpSpPr>
                  <a:grpSpLocks/>
                </p:cNvGrpSpPr>
                <p:nvPr/>
              </p:nvGrpSpPr>
              <p:grpSpPr bwMode="auto">
                <a:xfrm>
                  <a:off x="3566" y="3827"/>
                  <a:ext cx="1538" cy="169"/>
                  <a:chOff x="3566" y="3827"/>
                  <a:chExt cx="1538" cy="169"/>
                </a:xfrm>
              </p:grpSpPr>
              <p:sp>
                <p:nvSpPr>
                  <p:cNvPr id="16417" name="Text Box 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66" y="3827"/>
                    <a:ext cx="233" cy="169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lIns="0" tIns="0" rIns="0" bIns="0"/>
                  <a:lstStyle/>
                  <a:p>
                    <a:pPr algn="ctr">
                      <a:buClr>
                        <a:srgbClr val="003300"/>
                      </a:buClr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en-GB" sz="1000" b="1">
                        <a:solidFill>
                          <a:srgbClr val="003300"/>
                        </a:solidFill>
                        <a:latin typeface="Lucida Sans Unicode" pitchFamily="34" charset="0"/>
                        <a:ea typeface="DejaVu Sans" charset="0"/>
                        <a:cs typeface="DejaVu Sans" charset="0"/>
                      </a:rPr>
                      <a:t>Thread</a:t>
                    </a:r>
                  </a:p>
                  <a:p>
                    <a:pPr algn="ctr">
                      <a:buClr>
                        <a:srgbClr val="003300"/>
                      </a:buClr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en-GB" sz="1000" b="1">
                        <a:solidFill>
                          <a:srgbClr val="003300"/>
                        </a:solidFill>
                        <a:latin typeface="Lucida Sans Unicode" pitchFamily="34" charset="0"/>
                        <a:ea typeface="DejaVu Sans" charset="0"/>
                        <a:cs typeface="DejaVu Sans" charset="0"/>
                      </a:rPr>
                      <a:t>(0, 2)‏</a:t>
                    </a:r>
                  </a:p>
                </p:txBody>
              </p:sp>
              <p:sp>
                <p:nvSpPr>
                  <p:cNvPr id="16418" name="Text Box 5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92" y="3827"/>
                    <a:ext cx="233" cy="169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lIns="0" tIns="0" rIns="0" bIns="0"/>
                  <a:lstStyle/>
                  <a:p>
                    <a:pPr algn="ctr">
                      <a:buClr>
                        <a:srgbClr val="003300"/>
                      </a:buClr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en-GB" sz="1000" b="1">
                        <a:solidFill>
                          <a:srgbClr val="003300"/>
                        </a:solidFill>
                        <a:latin typeface="Lucida Sans Unicode" pitchFamily="34" charset="0"/>
                        <a:ea typeface="DejaVu Sans" charset="0"/>
                        <a:cs typeface="DejaVu Sans" charset="0"/>
                      </a:rPr>
                      <a:t>Thread</a:t>
                    </a:r>
                  </a:p>
                  <a:p>
                    <a:pPr algn="ctr">
                      <a:buClr>
                        <a:srgbClr val="003300"/>
                      </a:buClr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en-GB" sz="1000" b="1">
                        <a:solidFill>
                          <a:srgbClr val="003300"/>
                        </a:solidFill>
                        <a:latin typeface="Lucida Sans Unicode" pitchFamily="34" charset="0"/>
                        <a:ea typeface="DejaVu Sans" charset="0"/>
                        <a:cs typeface="DejaVu Sans" charset="0"/>
                      </a:rPr>
                      <a:t>(1, 2)‏</a:t>
                    </a:r>
                  </a:p>
                </p:txBody>
              </p:sp>
              <p:sp>
                <p:nvSpPr>
                  <p:cNvPr id="16419" name="Text Box 5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18" y="3827"/>
                    <a:ext cx="233" cy="169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lIns="0" tIns="0" rIns="0" bIns="0"/>
                  <a:lstStyle/>
                  <a:p>
                    <a:pPr algn="ctr">
                      <a:buClr>
                        <a:srgbClr val="003300"/>
                      </a:buClr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en-GB" sz="1000" b="1">
                        <a:solidFill>
                          <a:srgbClr val="003300"/>
                        </a:solidFill>
                        <a:latin typeface="Lucida Sans Unicode" pitchFamily="34" charset="0"/>
                        <a:ea typeface="DejaVu Sans" charset="0"/>
                        <a:cs typeface="DejaVu Sans" charset="0"/>
                      </a:rPr>
                      <a:t>Thread</a:t>
                    </a:r>
                  </a:p>
                  <a:p>
                    <a:pPr algn="ctr">
                      <a:buClr>
                        <a:srgbClr val="003300"/>
                      </a:buClr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en-GB" sz="1000" b="1">
                        <a:solidFill>
                          <a:srgbClr val="003300"/>
                        </a:solidFill>
                        <a:latin typeface="Lucida Sans Unicode" pitchFamily="34" charset="0"/>
                        <a:ea typeface="DejaVu Sans" charset="0"/>
                        <a:cs typeface="DejaVu Sans" charset="0"/>
                      </a:rPr>
                      <a:t>(2, 2)‏</a:t>
                    </a:r>
                  </a:p>
                </p:txBody>
              </p:sp>
              <p:sp>
                <p:nvSpPr>
                  <p:cNvPr id="16420" name="Text Box 5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44" y="3827"/>
                    <a:ext cx="233" cy="169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lIns="0" tIns="0" rIns="0" bIns="0"/>
                  <a:lstStyle/>
                  <a:p>
                    <a:pPr algn="ctr">
                      <a:buClr>
                        <a:srgbClr val="003300"/>
                      </a:buClr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en-GB" sz="1000" b="1">
                        <a:solidFill>
                          <a:srgbClr val="003300"/>
                        </a:solidFill>
                        <a:latin typeface="Lucida Sans Unicode" pitchFamily="34" charset="0"/>
                        <a:ea typeface="DejaVu Sans" charset="0"/>
                        <a:cs typeface="DejaVu Sans" charset="0"/>
                      </a:rPr>
                      <a:t>Thread</a:t>
                    </a:r>
                  </a:p>
                  <a:p>
                    <a:pPr algn="ctr">
                      <a:buClr>
                        <a:srgbClr val="003300"/>
                      </a:buClr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en-GB" sz="1000" b="1">
                        <a:solidFill>
                          <a:srgbClr val="003300"/>
                        </a:solidFill>
                        <a:latin typeface="Lucida Sans Unicode" pitchFamily="34" charset="0"/>
                        <a:ea typeface="DejaVu Sans" charset="0"/>
                        <a:cs typeface="DejaVu Sans" charset="0"/>
                      </a:rPr>
                      <a:t>(3, 2)‏</a:t>
                    </a:r>
                  </a:p>
                </p:txBody>
              </p:sp>
              <p:sp>
                <p:nvSpPr>
                  <p:cNvPr id="16421" name="Text Box 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71" y="3827"/>
                    <a:ext cx="233" cy="169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lIns="0" tIns="0" rIns="0" bIns="0"/>
                  <a:lstStyle/>
                  <a:p>
                    <a:pPr algn="ctr">
                      <a:buClr>
                        <a:srgbClr val="003300"/>
                      </a:buClr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en-GB" sz="1000" b="1">
                        <a:solidFill>
                          <a:srgbClr val="003300"/>
                        </a:solidFill>
                        <a:latin typeface="Lucida Sans Unicode" pitchFamily="34" charset="0"/>
                        <a:ea typeface="DejaVu Sans" charset="0"/>
                        <a:cs typeface="DejaVu Sans" charset="0"/>
                      </a:rPr>
                      <a:t>Thread</a:t>
                    </a:r>
                  </a:p>
                  <a:p>
                    <a:pPr algn="ctr">
                      <a:buClr>
                        <a:srgbClr val="003300"/>
                      </a:buClr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en-GB" sz="1000" b="1">
                        <a:solidFill>
                          <a:srgbClr val="003300"/>
                        </a:solidFill>
                        <a:latin typeface="Lucida Sans Unicode" pitchFamily="34" charset="0"/>
                        <a:ea typeface="DejaVu Sans" charset="0"/>
                        <a:cs typeface="DejaVu Sans" charset="0"/>
                      </a:rPr>
                      <a:t>(4, 2)‏</a:t>
                    </a:r>
                  </a:p>
                </p:txBody>
              </p:sp>
            </p:grpSp>
            <p:grpSp>
              <p:nvGrpSpPr>
                <p:cNvPr id="16411" name="Group 60"/>
                <p:cNvGrpSpPr>
                  <a:grpSpLocks/>
                </p:cNvGrpSpPr>
                <p:nvPr/>
              </p:nvGrpSpPr>
              <p:grpSpPr bwMode="auto">
                <a:xfrm>
                  <a:off x="3565" y="3177"/>
                  <a:ext cx="1539" cy="169"/>
                  <a:chOff x="3565" y="3177"/>
                  <a:chExt cx="1539" cy="169"/>
                </a:xfrm>
              </p:grpSpPr>
              <p:sp>
                <p:nvSpPr>
                  <p:cNvPr id="16412" name="Text Box 6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65" y="3177"/>
                    <a:ext cx="233" cy="169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lIns="0" tIns="0" rIns="0" bIns="0"/>
                  <a:lstStyle/>
                  <a:p>
                    <a:pPr algn="ctr">
                      <a:buClr>
                        <a:srgbClr val="003300"/>
                      </a:buClr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en-GB" sz="1000" b="1">
                        <a:solidFill>
                          <a:srgbClr val="003300"/>
                        </a:solidFill>
                        <a:latin typeface="Lucida Sans Unicode" pitchFamily="34" charset="0"/>
                        <a:ea typeface="DejaVu Sans" charset="0"/>
                        <a:cs typeface="DejaVu Sans" charset="0"/>
                      </a:rPr>
                      <a:t>Thread</a:t>
                    </a:r>
                  </a:p>
                  <a:p>
                    <a:pPr algn="ctr">
                      <a:buClr>
                        <a:srgbClr val="003300"/>
                      </a:buClr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en-GB" sz="1000" b="1">
                        <a:solidFill>
                          <a:srgbClr val="003300"/>
                        </a:solidFill>
                        <a:latin typeface="Lucida Sans Unicode" pitchFamily="34" charset="0"/>
                        <a:ea typeface="DejaVu Sans" charset="0"/>
                        <a:cs typeface="DejaVu Sans" charset="0"/>
                      </a:rPr>
                      <a:t>(0, 0)‏</a:t>
                    </a:r>
                  </a:p>
                </p:txBody>
              </p:sp>
              <p:sp>
                <p:nvSpPr>
                  <p:cNvPr id="16413" name="Text Box 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91" y="3177"/>
                    <a:ext cx="233" cy="169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lIns="0" tIns="0" rIns="0" bIns="0"/>
                  <a:lstStyle/>
                  <a:p>
                    <a:pPr algn="ctr">
                      <a:buClr>
                        <a:srgbClr val="003300"/>
                      </a:buClr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en-GB" sz="1000" b="1">
                        <a:solidFill>
                          <a:srgbClr val="003300"/>
                        </a:solidFill>
                        <a:latin typeface="Lucida Sans Unicode" pitchFamily="34" charset="0"/>
                        <a:ea typeface="DejaVu Sans" charset="0"/>
                        <a:cs typeface="DejaVu Sans" charset="0"/>
                      </a:rPr>
                      <a:t>Thread</a:t>
                    </a:r>
                  </a:p>
                  <a:p>
                    <a:pPr algn="ctr">
                      <a:buClr>
                        <a:srgbClr val="003300"/>
                      </a:buClr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en-GB" sz="1000" b="1">
                        <a:solidFill>
                          <a:srgbClr val="003300"/>
                        </a:solidFill>
                        <a:latin typeface="Lucida Sans Unicode" pitchFamily="34" charset="0"/>
                        <a:ea typeface="DejaVu Sans" charset="0"/>
                        <a:cs typeface="DejaVu Sans" charset="0"/>
                      </a:rPr>
                      <a:t>(1, 0)‏</a:t>
                    </a:r>
                  </a:p>
                </p:txBody>
              </p:sp>
              <p:sp>
                <p:nvSpPr>
                  <p:cNvPr id="16414" name="Text Box 6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18" y="3177"/>
                    <a:ext cx="233" cy="169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lIns="0" tIns="0" rIns="0" bIns="0"/>
                  <a:lstStyle/>
                  <a:p>
                    <a:pPr algn="ctr">
                      <a:buClr>
                        <a:srgbClr val="003300"/>
                      </a:buClr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en-GB" sz="1000" b="1">
                        <a:solidFill>
                          <a:srgbClr val="003300"/>
                        </a:solidFill>
                        <a:latin typeface="Lucida Sans Unicode" pitchFamily="34" charset="0"/>
                        <a:ea typeface="DejaVu Sans" charset="0"/>
                        <a:cs typeface="DejaVu Sans" charset="0"/>
                      </a:rPr>
                      <a:t>Thread</a:t>
                    </a:r>
                  </a:p>
                  <a:p>
                    <a:pPr algn="ctr">
                      <a:buClr>
                        <a:srgbClr val="003300"/>
                      </a:buClr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en-GB" sz="1000" b="1">
                        <a:solidFill>
                          <a:srgbClr val="003300"/>
                        </a:solidFill>
                        <a:latin typeface="Lucida Sans Unicode" pitchFamily="34" charset="0"/>
                        <a:ea typeface="DejaVu Sans" charset="0"/>
                        <a:cs typeface="DejaVu Sans" charset="0"/>
                      </a:rPr>
                      <a:t>(2, 0)‏</a:t>
                    </a:r>
                  </a:p>
                </p:txBody>
              </p:sp>
              <p:sp>
                <p:nvSpPr>
                  <p:cNvPr id="16415" name="Text Box 6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44" y="3177"/>
                    <a:ext cx="233" cy="169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lIns="0" tIns="0" rIns="0" bIns="0"/>
                  <a:lstStyle/>
                  <a:p>
                    <a:pPr algn="ctr">
                      <a:buClr>
                        <a:srgbClr val="003300"/>
                      </a:buClr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en-GB" sz="1000" b="1">
                        <a:solidFill>
                          <a:srgbClr val="003300"/>
                        </a:solidFill>
                        <a:latin typeface="Lucida Sans Unicode" pitchFamily="34" charset="0"/>
                        <a:ea typeface="DejaVu Sans" charset="0"/>
                        <a:cs typeface="DejaVu Sans" charset="0"/>
                      </a:rPr>
                      <a:t>Thread</a:t>
                    </a:r>
                  </a:p>
                  <a:p>
                    <a:pPr algn="ctr">
                      <a:buClr>
                        <a:srgbClr val="003300"/>
                      </a:buClr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en-GB" sz="1000" b="1">
                        <a:solidFill>
                          <a:srgbClr val="003300"/>
                        </a:solidFill>
                        <a:latin typeface="Lucida Sans Unicode" pitchFamily="34" charset="0"/>
                        <a:ea typeface="DejaVu Sans" charset="0"/>
                        <a:cs typeface="DejaVu Sans" charset="0"/>
                      </a:rPr>
                      <a:t>(3, 0)‏</a:t>
                    </a:r>
                  </a:p>
                </p:txBody>
              </p:sp>
              <p:sp>
                <p:nvSpPr>
                  <p:cNvPr id="16416" name="Text Box 6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71" y="3177"/>
                    <a:ext cx="233" cy="169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lIns="0" tIns="0" rIns="0" bIns="0"/>
                  <a:lstStyle/>
                  <a:p>
                    <a:pPr algn="ctr">
                      <a:buClr>
                        <a:srgbClr val="003300"/>
                      </a:buClr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en-GB" sz="1000" b="1">
                        <a:solidFill>
                          <a:srgbClr val="003300"/>
                        </a:solidFill>
                        <a:latin typeface="Lucida Sans Unicode" pitchFamily="34" charset="0"/>
                        <a:ea typeface="DejaVu Sans" charset="0"/>
                        <a:cs typeface="DejaVu Sans" charset="0"/>
                      </a:rPr>
                      <a:t>Thread</a:t>
                    </a:r>
                  </a:p>
                  <a:p>
                    <a:pPr algn="ctr">
                      <a:buClr>
                        <a:srgbClr val="003300"/>
                      </a:buClr>
                      <a:tabLst>
                        <a:tab pos="0" algn="l"/>
                        <a:tab pos="914400" algn="l"/>
                        <a:tab pos="1828800" algn="l"/>
                        <a:tab pos="2743200" algn="l"/>
                        <a:tab pos="3657600" algn="l"/>
                        <a:tab pos="4572000" algn="l"/>
                        <a:tab pos="5486400" algn="l"/>
                        <a:tab pos="6400800" algn="l"/>
                        <a:tab pos="7315200" algn="l"/>
                        <a:tab pos="8229600" algn="l"/>
                        <a:tab pos="9144000" algn="l"/>
                        <a:tab pos="10058400" algn="l"/>
                      </a:tabLst>
                    </a:pPr>
                    <a:r>
                      <a:rPr lang="en-GB" sz="1000" b="1">
                        <a:solidFill>
                          <a:srgbClr val="003300"/>
                        </a:solidFill>
                        <a:latin typeface="Lucida Sans Unicode" pitchFamily="34" charset="0"/>
                        <a:ea typeface="DejaVu Sans" charset="0"/>
                        <a:cs typeface="DejaVu Sans" charset="0"/>
                      </a:rPr>
                      <a:t>(4, 0)‏</a:t>
                    </a:r>
                  </a:p>
                </p:txBody>
              </p:sp>
            </p:grpSp>
          </p:grpSp>
        </p:grpSp>
        <p:sp>
          <p:nvSpPr>
            <p:cNvPr id="16398" name="Line 66"/>
            <p:cNvSpPr>
              <a:spLocks noChangeShapeType="1"/>
            </p:cNvSpPr>
            <p:nvPr/>
          </p:nvSpPr>
          <p:spPr bwMode="auto">
            <a:xfrm>
              <a:off x="3643" y="1355"/>
              <a:ext cx="322" cy="1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9" name="Line 67"/>
            <p:cNvSpPr>
              <a:spLocks noChangeShapeType="1"/>
            </p:cNvSpPr>
            <p:nvPr/>
          </p:nvSpPr>
          <p:spPr bwMode="auto">
            <a:xfrm>
              <a:off x="3653" y="2458"/>
              <a:ext cx="433" cy="1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0" name="Line 68"/>
            <p:cNvSpPr>
              <a:spLocks noChangeShapeType="1"/>
            </p:cNvSpPr>
            <p:nvPr/>
          </p:nvSpPr>
          <p:spPr bwMode="auto">
            <a:xfrm flipH="1">
              <a:off x="3451" y="1640"/>
              <a:ext cx="1070" cy="122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1" name="Line 69"/>
            <p:cNvSpPr>
              <a:spLocks noChangeShapeType="1"/>
            </p:cNvSpPr>
            <p:nvPr/>
          </p:nvSpPr>
          <p:spPr bwMode="auto">
            <a:xfrm>
              <a:off x="4964" y="1640"/>
              <a:ext cx="243" cy="121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2" name="Line 70"/>
            <p:cNvSpPr>
              <a:spLocks noChangeShapeType="1"/>
            </p:cNvSpPr>
            <p:nvPr/>
          </p:nvSpPr>
          <p:spPr bwMode="auto">
            <a:xfrm flipH="1">
              <a:off x="4085" y="1967"/>
              <a:ext cx="436" cy="88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3" name="Line 71"/>
            <p:cNvSpPr>
              <a:spLocks noChangeShapeType="1"/>
            </p:cNvSpPr>
            <p:nvPr/>
          </p:nvSpPr>
          <p:spPr bwMode="auto">
            <a:xfrm>
              <a:off x="4964" y="1973"/>
              <a:ext cx="100" cy="89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4" name="Line 72"/>
            <p:cNvSpPr>
              <a:spLocks noChangeShapeType="1"/>
            </p:cNvSpPr>
            <p:nvPr/>
          </p:nvSpPr>
          <p:spPr bwMode="auto">
            <a:xfrm flipH="1">
              <a:off x="3457" y="2855"/>
              <a:ext cx="625" cy="129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5" name="Line 73"/>
            <p:cNvSpPr>
              <a:spLocks noChangeShapeType="1"/>
            </p:cNvSpPr>
            <p:nvPr/>
          </p:nvSpPr>
          <p:spPr bwMode="auto">
            <a:xfrm>
              <a:off x="5064" y="2855"/>
              <a:ext cx="153" cy="130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3090862"/>
          </a:xfrm>
        </p:spPr>
        <p:txBody>
          <a:bodyPr>
            <a:normAutofit fontScale="77500" lnSpcReduction="20000"/>
          </a:bodyPr>
          <a:lstStyle/>
          <a:p>
            <a:pPr marL="457200" indent="-457200" fontAlgn="auto">
              <a:spcAft>
                <a:spcPts val="0"/>
              </a:spcAft>
              <a:buFont typeface="Wingdings 3"/>
              <a:buChar char="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/>
            </a:pPr>
            <a:r>
              <a:rPr lang="en-GB" dirty="0" smtClean="0">
                <a:solidFill>
                  <a:schemeClr val="bg1"/>
                </a:solidFill>
              </a:rPr>
              <a:t>Each thread can:</a:t>
            </a:r>
          </a:p>
          <a:p>
            <a:pPr marL="973138" lvl="1" indent="-401638" fontAlgn="auto">
              <a:spcBef>
                <a:spcPts val="525"/>
              </a:spcBef>
              <a:spcAft>
                <a:spcPts val="0"/>
              </a:spcAft>
              <a:buFont typeface="Verdana"/>
              <a:buChar char="◦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/>
            </a:pPr>
            <a:r>
              <a:rPr lang="en-GB" sz="2100" dirty="0" smtClean="0">
                <a:solidFill>
                  <a:schemeClr val="bg1"/>
                </a:solidFill>
              </a:rPr>
              <a:t>R/W per-thread registers</a:t>
            </a:r>
          </a:p>
          <a:p>
            <a:pPr marL="973138" lvl="1" indent="-401638" fontAlgn="auto">
              <a:spcBef>
                <a:spcPts val="525"/>
              </a:spcBef>
              <a:spcAft>
                <a:spcPts val="0"/>
              </a:spcAft>
              <a:buFont typeface="Verdana"/>
              <a:buChar char="◦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/>
            </a:pPr>
            <a:r>
              <a:rPr lang="en-GB" sz="2100" dirty="0" smtClean="0">
                <a:solidFill>
                  <a:schemeClr val="bg1"/>
                </a:solidFill>
              </a:rPr>
              <a:t>R/W per-thread local memory</a:t>
            </a:r>
          </a:p>
          <a:p>
            <a:pPr marL="973138" lvl="1" indent="-401638" fontAlgn="auto">
              <a:spcBef>
                <a:spcPts val="525"/>
              </a:spcBef>
              <a:spcAft>
                <a:spcPts val="0"/>
              </a:spcAft>
              <a:buFont typeface="Verdana"/>
              <a:buChar char="◦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/>
            </a:pPr>
            <a:r>
              <a:rPr lang="en-GB" sz="2100" dirty="0" smtClean="0">
                <a:solidFill>
                  <a:schemeClr val="bg1"/>
                </a:solidFill>
              </a:rPr>
              <a:t>R/W per-block shared memory</a:t>
            </a:r>
          </a:p>
          <a:p>
            <a:pPr marL="973138" lvl="1" indent="-401638" fontAlgn="auto">
              <a:spcBef>
                <a:spcPts val="525"/>
              </a:spcBef>
              <a:spcAft>
                <a:spcPts val="0"/>
              </a:spcAft>
              <a:buFont typeface="Verdana"/>
              <a:buChar char="◦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/>
            </a:pPr>
            <a:r>
              <a:rPr lang="en-GB" sz="2100" dirty="0" smtClean="0">
                <a:solidFill>
                  <a:schemeClr val="bg1"/>
                </a:solidFill>
              </a:rPr>
              <a:t>R/W per-grid global memory</a:t>
            </a:r>
          </a:p>
          <a:p>
            <a:pPr marL="973138" lvl="1" indent="-401638" fontAlgn="auto">
              <a:spcBef>
                <a:spcPts val="525"/>
              </a:spcBef>
              <a:spcAft>
                <a:spcPts val="0"/>
              </a:spcAft>
              <a:buFont typeface="Verdana"/>
              <a:buChar char="◦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/>
            </a:pPr>
            <a:r>
              <a:rPr lang="en-GB" sz="2100" dirty="0" smtClean="0">
                <a:solidFill>
                  <a:schemeClr val="bg1"/>
                </a:solidFill>
              </a:rPr>
              <a:t>Read only per-grid constant memory</a:t>
            </a:r>
          </a:p>
          <a:p>
            <a:pPr marL="973138" lvl="1" indent="-401638" fontAlgn="auto">
              <a:spcBef>
                <a:spcPts val="525"/>
              </a:spcBef>
              <a:spcAft>
                <a:spcPts val="0"/>
              </a:spcAft>
              <a:buFont typeface="Verdana"/>
              <a:buChar char="◦"/>
              <a:tabLst>
                <a:tab pos="1027113" algn="l"/>
                <a:tab pos="1941513" algn="l"/>
                <a:tab pos="2855913" algn="l"/>
                <a:tab pos="3770313" algn="l"/>
                <a:tab pos="4684713" algn="l"/>
                <a:tab pos="5599113" algn="l"/>
                <a:tab pos="6513513" algn="l"/>
                <a:tab pos="7427913" algn="l"/>
                <a:tab pos="8342313" algn="l"/>
                <a:tab pos="9256713" algn="l"/>
                <a:tab pos="10171113" algn="l"/>
              </a:tabLst>
              <a:defRPr/>
            </a:pPr>
            <a:r>
              <a:rPr lang="en-GB" sz="2100" dirty="0" smtClean="0">
                <a:solidFill>
                  <a:schemeClr val="bg1"/>
                </a:solidFill>
              </a:rPr>
              <a:t>Read only per-grid texture memory</a:t>
            </a:r>
            <a:endParaRPr lang="en-GB" sz="2100" dirty="0">
              <a:solidFill>
                <a:schemeClr val="bg1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CUDA Memory Model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412" name="Rectangle 9"/>
          <p:cNvSpPr>
            <a:spLocks noChangeArrowheads="1"/>
          </p:cNvSpPr>
          <p:nvPr/>
        </p:nvSpPr>
        <p:spPr bwMode="auto">
          <a:xfrm>
            <a:off x="762000" y="4495800"/>
            <a:ext cx="3352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ts val="700"/>
              </a:spcBef>
              <a:buFont typeface="Times New Roman" pitchFamily="16" charset="0"/>
              <a:buChar char="•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GB">
                <a:solidFill>
                  <a:srgbClr val="000000"/>
                </a:solidFill>
                <a:latin typeface="Lucida Sans Unicode" pitchFamily="34" charset="0"/>
                <a:ea typeface="DejaVu Sans" charset="0"/>
                <a:cs typeface="DejaVu Sans" charset="0"/>
              </a:rPr>
              <a:t>The host can R/W </a:t>
            </a:r>
            <a:r>
              <a:rPr lang="en-GB">
                <a:solidFill>
                  <a:srgbClr val="3333CC"/>
                </a:solidFill>
                <a:latin typeface="Lucida Sans Unicode" pitchFamily="34" charset="0"/>
                <a:ea typeface="DejaVu Sans" charset="0"/>
                <a:cs typeface="DejaVu Sans" charset="0"/>
              </a:rPr>
              <a:t>global</a:t>
            </a:r>
            <a:r>
              <a:rPr lang="en-GB">
                <a:solidFill>
                  <a:srgbClr val="000000"/>
                </a:solidFill>
                <a:latin typeface="Lucida Sans Unicode" pitchFamily="34" charset="0"/>
                <a:ea typeface="DejaVu Sans" charset="0"/>
                <a:cs typeface="DejaVu Sans" charset="0"/>
              </a:rPr>
              <a:t>, </a:t>
            </a:r>
            <a:r>
              <a:rPr lang="en-GB">
                <a:solidFill>
                  <a:srgbClr val="3333CC"/>
                </a:solidFill>
                <a:latin typeface="Lucida Sans Unicode" pitchFamily="34" charset="0"/>
                <a:ea typeface="DejaVu Sans" charset="0"/>
                <a:cs typeface="DejaVu Sans" charset="0"/>
              </a:rPr>
              <a:t>constant</a:t>
            </a:r>
            <a:r>
              <a:rPr lang="en-GB">
                <a:solidFill>
                  <a:srgbClr val="000000"/>
                </a:solidFill>
                <a:latin typeface="Lucida Sans Unicode" pitchFamily="34" charset="0"/>
                <a:ea typeface="DejaVu Sans" charset="0"/>
                <a:cs typeface="DejaVu Sans" charset="0"/>
              </a:rPr>
              <a:t>, and </a:t>
            </a:r>
            <a:r>
              <a:rPr lang="en-GB">
                <a:solidFill>
                  <a:srgbClr val="3333CC"/>
                </a:solidFill>
                <a:latin typeface="Lucida Sans Unicode" pitchFamily="34" charset="0"/>
                <a:ea typeface="DejaVu Sans" charset="0"/>
                <a:cs typeface="DejaVu Sans" charset="0"/>
              </a:rPr>
              <a:t>texture</a:t>
            </a:r>
            <a:r>
              <a:rPr lang="en-GB">
                <a:solidFill>
                  <a:srgbClr val="000000"/>
                </a:solidFill>
                <a:latin typeface="Lucida Sans Unicode" pitchFamily="34" charset="0"/>
                <a:ea typeface="DejaVu Sans" charset="0"/>
                <a:cs typeface="DejaVu Sans" charset="0"/>
              </a:rPr>
              <a:t> memories</a:t>
            </a:r>
          </a:p>
        </p:txBody>
      </p:sp>
      <p:grpSp>
        <p:nvGrpSpPr>
          <p:cNvPr id="17413" name="Group 3"/>
          <p:cNvGrpSpPr>
            <a:grpSpLocks noGrp="1"/>
          </p:cNvGrpSpPr>
          <p:nvPr>
            <p:ph sz="half" idx="2"/>
          </p:nvPr>
        </p:nvGrpSpPr>
        <p:grpSpPr bwMode="auto">
          <a:xfrm>
            <a:off x="4648200" y="1481138"/>
            <a:ext cx="4038600" cy="4843462"/>
            <a:chOff x="2882" y="974"/>
            <a:chExt cx="2860" cy="3177"/>
          </a:xfrm>
        </p:grpSpPr>
        <p:sp>
          <p:nvSpPr>
            <p:cNvPr id="17414" name="AutoShape 4"/>
            <p:cNvSpPr>
              <a:spLocks noChangeArrowheads="1"/>
            </p:cNvSpPr>
            <p:nvPr/>
          </p:nvSpPr>
          <p:spPr bwMode="auto">
            <a:xfrm>
              <a:off x="3402" y="974"/>
              <a:ext cx="2341" cy="3178"/>
            </a:xfrm>
            <a:prstGeom prst="roundRect">
              <a:avLst>
                <a:gd name="adj" fmla="val 42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Lucida Sans Unicode" pitchFamily="34" charset="0"/>
              </a:endParaRPr>
            </a:p>
          </p:txBody>
        </p:sp>
        <p:sp>
          <p:nvSpPr>
            <p:cNvPr id="17415" name="Text Box 5"/>
            <p:cNvSpPr txBox="1">
              <a:spLocks noChangeArrowheads="1"/>
            </p:cNvSpPr>
            <p:nvPr/>
          </p:nvSpPr>
          <p:spPr bwMode="auto">
            <a:xfrm>
              <a:off x="3405" y="977"/>
              <a:ext cx="2335" cy="3172"/>
            </a:xfrm>
            <a:prstGeom prst="rect">
              <a:avLst/>
            </a:prstGeom>
            <a:solidFill>
              <a:srgbClr val="99CCFF"/>
            </a:solidFill>
            <a:ln w="9360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/>
            <a:p>
              <a:pPr>
                <a:buClr>
                  <a:srgbClr val="003300"/>
                </a:buClr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3300"/>
                  </a:solidFill>
                  <a:ea typeface="DejaVu Sans" charset="0"/>
                  <a:cs typeface="DejaVu Sans" charset="0"/>
                </a:rPr>
                <a:t>(Device) Grid</a:t>
              </a:r>
            </a:p>
          </p:txBody>
        </p:sp>
        <p:sp>
          <p:nvSpPr>
            <p:cNvPr id="17416" name="Text Box 6"/>
            <p:cNvSpPr txBox="1">
              <a:spLocks noChangeArrowheads="1"/>
            </p:cNvSpPr>
            <p:nvPr/>
          </p:nvSpPr>
          <p:spPr bwMode="auto">
            <a:xfrm>
              <a:off x="3437" y="3491"/>
              <a:ext cx="2271" cy="269"/>
            </a:xfrm>
            <a:prstGeom prst="rect">
              <a:avLst/>
            </a:prstGeom>
            <a:solidFill>
              <a:srgbClr val="FF6600"/>
            </a:solidFill>
            <a:ln w="9360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/>
            <a:p>
              <a:pPr>
                <a:buClr>
                  <a:srgbClr val="003300"/>
                </a:buClr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000" b="1">
                  <a:solidFill>
                    <a:srgbClr val="003300"/>
                  </a:solidFill>
                  <a:ea typeface="DejaVu Sans" charset="0"/>
                  <a:cs typeface="DejaVu Sans" charset="0"/>
                </a:rPr>
                <a:t>Constant</a:t>
              </a:r>
            </a:p>
            <a:p>
              <a:pPr>
                <a:buClr>
                  <a:srgbClr val="003300"/>
                </a:buClr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000" b="1">
                  <a:solidFill>
                    <a:srgbClr val="003300"/>
                  </a:solidFill>
                  <a:ea typeface="DejaVu Sans" charset="0"/>
                  <a:cs typeface="DejaVu Sans" charset="0"/>
                </a:rPr>
                <a:t>Memory</a:t>
              </a:r>
            </a:p>
          </p:txBody>
        </p:sp>
        <p:sp>
          <p:nvSpPr>
            <p:cNvPr id="17417" name="Text Box 7"/>
            <p:cNvSpPr txBox="1">
              <a:spLocks noChangeArrowheads="1"/>
            </p:cNvSpPr>
            <p:nvPr/>
          </p:nvSpPr>
          <p:spPr bwMode="auto">
            <a:xfrm>
              <a:off x="3437" y="3830"/>
              <a:ext cx="2271" cy="268"/>
            </a:xfrm>
            <a:prstGeom prst="rect">
              <a:avLst/>
            </a:prstGeom>
            <a:solidFill>
              <a:srgbClr val="FF6600"/>
            </a:solidFill>
            <a:ln w="9360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/>
            <a:p>
              <a:pPr>
                <a:buClr>
                  <a:srgbClr val="003300"/>
                </a:buClr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000" b="1">
                  <a:solidFill>
                    <a:srgbClr val="003300"/>
                  </a:solidFill>
                  <a:ea typeface="DejaVu Sans" charset="0"/>
                  <a:cs typeface="DejaVu Sans" charset="0"/>
                </a:rPr>
                <a:t>Texture</a:t>
              </a:r>
            </a:p>
            <a:p>
              <a:pPr>
                <a:buClr>
                  <a:srgbClr val="003300"/>
                </a:buClr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000" b="1">
                  <a:solidFill>
                    <a:srgbClr val="003300"/>
                  </a:solidFill>
                  <a:ea typeface="DejaVu Sans" charset="0"/>
                  <a:cs typeface="DejaVu Sans" charset="0"/>
                </a:rPr>
                <a:t>Memory</a:t>
              </a:r>
            </a:p>
          </p:txBody>
        </p:sp>
        <p:sp>
          <p:nvSpPr>
            <p:cNvPr id="17418" name="Text Box 8"/>
            <p:cNvSpPr txBox="1">
              <a:spLocks noChangeArrowheads="1"/>
            </p:cNvSpPr>
            <p:nvPr/>
          </p:nvSpPr>
          <p:spPr bwMode="auto">
            <a:xfrm>
              <a:off x="3437" y="3147"/>
              <a:ext cx="2271" cy="268"/>
            </a:xfrm>
            <a:prstGeom prst="rect">
              <a:avLst/>
            </a:prstGeom>
            <a:solidFill>
              <a:srgbClr val="FF6600"/>
            </a:solidFill>
            <a:ln w="9360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/>
            <a:p>
              <a:pPr>
                <a:buClr>
                  <a:srgbClr val="003300"/>
                </a:buClr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000" b="1">
                  <a:solidFill>
                    <a:srgbClr val="003300"/>
                  </a:solidFill>
                  <a:ea typeface="DejaVu Sans" charset="0"/>
                  <a:cs typeface="DejaVu Sans" charset="0"/>
                </a:rPr>
                <a:t>Global</a:t>
              </a:r>
            </a:p>
            <a:p>
              <a:pPr>
                <a:buClr>
                  <a:srgbClr val="003300"/>
                </a:buClr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000" b="1">
                  <a:solidFill>
                    <a:srgbClr val="003300"/>
                  </a:solidFill>
                  <a:ea typeface="DejaVu Sans" charset="0"/>
                  <a:cs typeface="DejaVu Sans" charset="0"/>
                </a:rPr>
                <a:t>Memory</a:t>
              </a:r>
            </a:p>
          </p:txBody>
        </p:sp>
        <p:sp>
          <p:nvSpPr>
            <p:cNvPr id="17419" name="Text Box 9"/>
            <p:cNvSpPr txBox="1">
              <a:spLocks noChangeArrowheads="1"/>
            </p:cNvSpPr>
            <p:nvPr/>
          </p:nvSpPr>
          <p:spPr bwMode="auto">
            <a:xfrm>
              <a:off x="3436" y="1288"/>
              <a:ext cx="1116" cy="1797"/>
            </a:xfrm>
            <a:prstGeom prst="rect">
              <a:avLst/>
            </a:prstGeom>
            <a:solidFill>
              <a:srgbClr val="FFCC00"/>
            </a:solidFill>
            <a:ln w="9360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/>
            <a:p>
              <a:pPr>
                <a:buClr>
                  <a:srgbClr val="003300"/>
                </a:buClr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3300"/>
                  </a:solidFill>
                  <a:ea typeface="DejaVu Sans" charset="0"/>
                  <a:cs typeface="DejaVu Sans" charset="0"/>
                </a:rPr>
                <a:t>Block (0, 0)‏</a:t>
              </a:r>
            </a:p>
          </p:txBody>
        </p:sp>
        <p:sp>
          <p:nvSpPr>
            <p:cNvPr id="17420" name="Text Box 10"/>
            <p:cNvSpPr txBox="1">
              <a:spLocks noChangeArrowheads="1"/>
            </p:cNvSpPr>
            <p:nvPr/>
          </p:nvSpPr>
          <p:spPr bwMode="auto">
            <a:xfrm>
              <a:off x="3467" y="1609"/>
              <a:ext cx="1060" cy="220"/>
            </a:xfrm>
            <a:prstGeom prst="rect">
              <a:avLst/>
            </a:prstGeom>
            <a:solidFill>
              <a:srgbClr val="FF6600"/>
            </a:solidFill>
            <a:ln w="9360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/>
            <a:p>
              <a:pPr algn="ctr">
                <a:buClr>
                  <a:srgbClr val="003300"/>
                </a:buClr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000" b="1">
                  <a:solidFill>
                    <a:srgbClr val="003300"/>
                  </a:solidFill>
                  <a:ea typeface="DejaVu Sans" charset="0"/>
                  <a:cs typeface="DejaVu Sans" charset="0"/>
                </a:rPr>
                <a:t>Shared Memory</a:t>
              </a:r>
            </a:p>
          </p:txBody>
        </p:sp>
        <p:sp>
          <p:nvSpPr>
            <p:cNvPr id="17421" name="Text Box 11"/>
            <p:cNvSpPr txBox="1">
              <a:spLocks noChangeArrowheads="1"/>
            </p:cNvSpPr>
            <p:nvPr/>
          </p:nvSpPr>
          <p:spPr bwMode="auto">
            <a:xfrm>
              <a:off x="3467" y="2709"/>
              <a:ext cx="332" cy="345"/>
            </a:xfrm>
            <a:prstGeom prst="rect">
              <a:avLst/>
            </a:prstGeom>
            <a:solidFill>
              <a:srgbClr val="FF6600"/>
            </a:solidFill>
            <a:ln w="9360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/>
            <a:p>
              <a:pPr algn="ctr">
                <a:buClr>
                  <a:srgbClr val="003300"/>
                </a:buClr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000" b="1">
                  <a:solidFill>
                    <a:srgbClr val="003300"/>
                  </a:solidFill>
                  <a:ea typeface="DejaVu Sans" charset="0"/>
                  <a:cs typeface="DejaVu Sans" charset="0"/>
                </a:rPr>
                <a:t>Local</a:t>
              </a:r>
            </a:p>
            <a:p>
              <a:pPr algn="ctr">
                <a:buClr>
                  <a:srgbClr val="003300"/>
                </a:buClr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000" b="1">
                  <a:solidFill>
                    <a:srgbClr val="003300"/>
                  </a:solidFill>
                  <a:ea typeface="DejaVu Sans" charset="0"/>
                  <a:cs typeface="DejaVu Sans" charset="0"/>
                </a:rPr>
                <a:t>Memory</a:t>
              </a:r>
            </a:p>
          </p:txBody>
        </p:sp>
        <p:sp>
          <p:nvSpPr>
            <p:cNvPr id="17422" name="Text Box 12"/>
            <p:cNvSpPr txBox="1">
              <a:spLocks noChangeArrowheads="1"/>
            </p:cNvSpPr>
            <p:nvPr/>
          </p:nvSpPr>
          <p:spPr bwMode="auto">
            <a:xfrm>
              <a:off x="3461" y="2257"/>
              <a:ext cx="517" cy="307"/>
            </a:xfrm>
            <a:prstGeom prst="rect">
              <a:avLst/>
            </a:prstGeom>
            <a:solidFill>
              <a:srgbClr val="99FF66"/>
            </a:solidFill>
            <a:ln w="9360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146160" rIns="0" bIns="0"/>
            <a:lstStyle/>
            <a:p>
              <a:pPr algn="ctr">
                <a:buClr>
                  <a:srgbClr val="003300"/>
                </a:buClr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000" b="1">
                  <a:solidFill>
                    <a:srgbClr val="003300"/>
                  </a:solidFill>
                  <a:ea typeface="DejaVu Sans" charset="0"/>
                  <a:cs typeface="DejaVu Sans" charset="0"/>
                </a:rPr>
                <a:t>Thread (0, 0)‏</a:t>
              </a:r>
            </a:p>
          </p:txBody>
        </p:sp>
        <p:sp>
          <p:nvSpPr>
            <p:cNvPr id="17423" name="Text Box 13"/>
            <p:cNvSpPr txBox="1">
              <a:spLocks noChangeArrowheads="1"/>
            </p:cNvSpPr>
            <p:nvPr/>
          </p:nvSpPr>
          <p:spPr bwMode="auto">
            <a:xfrm>
              <a:off x="3461" y="1926"/>
              <a:ext cx="392" cy="188"/>
            </a:xfrm>
            <a:prstGeom prst="rect">
              <a:avLst/>
            </a:prstGeom>
            <a:solidFill>
              <a:srgbClr val="FF6600"/>
            </a:solidFill>
            <a:ln w="9360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buClr>
                  <a:srgbClr val="003300"/>
                </a:buClr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000" b="1">
                  <a:solidFill>
                    <a:srgbClr val="003300"/>
                  </a:solidFill>
                  <a:ea typeface="DejaVu Sans" charset="0"/>
                  <a:cs typeface="DejaVu Sans" charset="0"/>
                </a:rPr>
                <a:t>Registers</a:t>
              </a:r>
            </a:p>
          </p:txBody>
        </p:sp>
        <p:sp>
          <p:nvSpPr>
            <p:cNvPr id="17424" name="Line 14"/>
            <p:cNvSpPr>
              <a:spLocks noChangeShapeType="1"/>
            </p:cNvSpPr>
            <p:nvPr/>
          </p:nvSpPr>
          <p:spPr bwMode="auto">
            <a:xfrm flipV="1">
              <a:off x="3914" y="1829"/>
              <a:ext cx="2" cy="423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5" name="Line 15"/>
            <p:cNvSpPr>
              <a:spLocks noChangeShapeType="1"/>
            </p:cNvSpPr>
            <p:nvPr/>
          </p:nvSpPr>
          <p:spPr bwMode="auto">
            <a:xfrm flipV="1">
              <a:off x="3657" y="2110"/>
              <a:ext cx="1" cy="142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6" name="Line 16"/>
            <p:cNvSpPr>
              <a:spLocks noChangeShapeType="1"/>
            </p:cNvSpPr>
            <p:nvPr/>
          </p:nvSpPr>
          <p:spPr bwMode="auto">
            <a:xfrm flipV="1">
              <a:off x="3633" y="2566"/>
              <a:ext cx="1" cy="142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7" name="Line 17"/>
            <p:cNvSpPr>
              <a:spLocks noChangeShapeType="1"/>
            </p:cNvSpPr>
            <p:nvPr/>
          </p:nvSpPr>
          <p:spPr bwMode="auto">
            <a:xfrm>
              <a:off x="3838" y="2567"/>
              <a:ext cx="1" cy="577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8" name="Line 18"/>
            <p:cNvSpPr>
              <a:spLocks noChangeShapeType="1"/>
            </p:cNvSpPr>
            <p:nvPr/>
          </p:nvSpPr>
          <p:spPr bwMode="auto">
            <a:xfrm>
              <a:off x="3959" y="2567"/>
              <a:ext cx="1" cy="1265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Line 19"/>
            <p:cNvSpPr>
              <a:spLocks noChangeShapeType="1"/>
            </p:cNvSpPr>
            <p:nvPr/>
          </p:nvSpPr>
          <p:spPr bwMode="auto">
            <a:xfrm>
              <a:off x="3898" y="2567"/>
              <a:ext cx="1" cy="921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Text Box 20"/>
            <p:cNvSpPr txBox="1">
              <a:spLocks noChangeArrowheads="1"/>
            </p:cNvSpPr>
            <p:nvPr/>
          </p:nvSpPr>
          <p:spPr bwMode="auto">
            <a:xfrm>
              <a:off x="4015" y="2709"/>
              <a:ext cx="333" cy="345"/>
            </a:xfrm>
            <a:prstGeom prst="rect">
              <a:avLst/>
            </a:prstGeom>
            <a:solidFill>
              <a:srgbClr val="FF6600"/>
            </a:solidFill>
            <a:ln w="9360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/>
            <a:p>
              <a:pPr algn="ctr">
                <a:buClr>
                  <a:srgbClr val="003300"/>
                </a:buClr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000" b="1">
                  <a:solidFill>
                    <a:srgbClr val="003300"/>
                  </a:solidFill>
                  <a:ea typeface="DejaVu Sans" charset="0"/>
                  <a:cs typeface="DejaVu Sans" charset="0"/>
                </a:rPr>
                <a:t>Local</a:t>
              </a:r>
            </a:p>
            <a:p>
              <a:pPr algn="ctr">
                <a:buClr>
                  <a:srgbClr val="003300"/>
                </a:buClr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000" b="1">
                  <a:solidFill>
                    <a:srgbClr val="003300"/>
                  </a:solidFill>
                  <a:ea typeface="DejaVu Sans" charset="0"/>
                  <a:cs typeface="DejaVu Sans" charset="0"/>
                </a:rPr>
                <a:t>Memory</a:t>
              </a:r>
            </a:p>
          </p:txBody>
        </p:sp>
        <p:sp>
          <p:nvSpPr>
            <p:cNvPr id="17431" name="Text Box 21"/>
            <p:cNvSpPr txBox="1">
              <a:spLocks noChangeArrowheads="1"/>
            </p:cNvSpPr>
            <p:nvPr/>
          </p:nvSpPr>
          <p:spPr bwMode="auto">
            <a:xfrm>
              <a:off x="4010" y="2257"/>
              <a:ext cx="517" cy="307"/>
            </a:xfrm>
            <a:prstGeom prst="rect">
              <a:avLst/>
            </a:prstGeom>
            <a:solidFill>
              <a:srgbClr val="99FF66"/>
            </a:solidFill>
            <a:ln w="9360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146160" rIns="0" bIns="0"/>
            <a:lstStyle/>
            <a:p>
              <a:pPr algn="ctr">
                <a:buClr>
                  <a:srgbClr val="003300"/>
                </a:buClr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000" b="1">
                  <a:solidFill>
                    <a:srgbClr val="003300"/>
                  </a:solidFill>
                  <a:ea typeface="DejaVu Sans" charset="0"/>
                  <a:cs typeface="DejaVu Sans" charset="0"/>
                </a:rPr>
                <a:t>Thread (1, 0)‏</a:t>
              </a:r>
            </a:p>
          </p:txBody>
        </p:sp>
        <p:sp>
          <p:nvSpPr>
            <p:cNvPr id="17432" name="Text Box 22"/>
            <p:cNvSpPr txBox="1">
              <a:spLocks noChangeArrowheads="1"/>
            </p:cNvSpPr>
            <p:nvPr/>
          </p:nvSpPr>
          <p:spPr bwMode="auto">
            <a:xfrm>
              <a:off x="4010" y="1926"/>
              <a:ext cx="391" cy="188"/>
            </a:xfrm>
            <a:prstGeom prst="rect">
              <a:avLst/>
            </a:prstGeom>
            <a:solidFill>
              <a:srgbClr val="FF6600"/>
            </a:solidFill>
            <a:ln w="9360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buClr>
                  <a:srgbClr val="003300"/>
                </a:buClr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000" b="1">
                  <a:solidFill>
                    <a:srgbClr val="003300"/>
                  </a:solidFill>
                  <a:ea typeface="DejaVu Sans" charset="0"/>
                  <a:cs typeface="DejaVu Sans" charset="0"/>
                </a:rPr>
                <a:t>Registers</a:t>
              </a:r>
            </a:p>
          </p:txBody>
        </p:sp>
        <p:sp>
          <p:nvSpPr>
            <p:cNvPr id="17433" name="Line 23"/>
            <p:cNvSpPr>
              <a:spLocks noChangeShapeType="1"/>
            </p:cNvSpPr>
            <p:nvPr/>
          </p:nvSpPr>
          <p:spPr bwMode="auto">
            <a:xfrm flipV="1">
              <a:off x="4462" y="1829"/>
              <a:ext cx="2" cy="423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4" name="Line 24"/>
            <p:cNvSpPr>
              <a:spLocks noChangeShapeType="1"/>
            </p:cNvSpPr>
            <p:nvPr/>
          </p:nvSpPr>
          <p:spPr bwMode="auto">
            <a:xfrm flipV="1">
              <a:off x="4206" y="2110"/>
              <a:ext cx="1" cy="142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Line 25"/>
            <p:cNvSpPr>
              <a:spLocks noChangeShapeType="1"/>
            </p:cNvSpPr>
            <p:nvPr/>
          </p:nvSpPr>
          <p:spPr bwMode="auto">
            <a:xfrm flipV="1">
              <a:off x="4181" y="2566"/>
              <a:ext cx="1" cy="142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6" name="Line 26"/>
            <p:cNvSpPr>
              <a:spLocks noChangeShapeType="1"/>
            </p:cNvSpPr>
            <p:nvPr/>
          </p:nvSpPr>
          <p:spPr bwMode="auto">
            <a:xfrm>
              <a:off x="4387" y="2567"/>
              <a:ext cx="1" cy="577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Line 27"/>
            <p:cNvSpPr>
              <a:spLocks noChangeShapeType="1"/>
            </p:cNvSpPr>
            <p:nvPr/>
          </p:nvSpPr>
          <p:spPr bwMode="auto">
            <a:xfrm>
              <a:off x="4507" y="2567"/>
              <a:ext cx="1" cy="1265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Line 28"/>
            <p:cNvSpPr>
              <a:spLocks noChangeShapeType="1"/>
            </p:cNvSpPr>
            <p:nvPr/>
          </p:nvSpPr>
          <p:spPr bwMode="auto">
            <a:xfrm>
              <a:off x="4446" y="2567"/>
              <a:ext cx="1" cy="921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9" name="Text Box 29"/>
            <p:cNvSpPr txBox="1">
              <a:spLocks noChangeArrowheads="1"/>
            </p:cNvSpPr>
            <p:nvPr/>
          </p:nvSpPr>
          <p:spPr bwMode="auto">
            <a:xfrm>
              <a:off x="4593" y="1288"/>
              <a:ext cx="1116" cy="1797"/>
            </a:xfrm>
            <a:prstGeom prst="rect">
              <a:avLst/>
            </a:prstGeom>
            <a:solidFill>
              <a:srgbClr val="FFCC00"/>
            </a:solidFill>
            <a:ln w="9360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/>
            <a:p>
              <a:pPr>
                <a:buClr>
                  <a:srgbClr val="003300"/>
                </a:buClr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3300"/>
                  </a:solidFill>
                  <a:ea typeface="DejaVu Sans" charset="0"/>
                  <a:cs typeface="DejaVu Sans" charset="0"/>
                </a:rPr>
                <a:t>Block (1, 0)‏</a:t>
              </a:r>
            </a:p>
          </p:txBody>
        </p:sp>
        <p:sp>
          <p:nvSpPr>
            <p:cNvPr id="17440" name="Text Box 30"/>
            <p:cNvSpPr txBox="1">
              <a:spLocks noChangeArrowheads="1"/>
            </p:cNvSpPr>
            <p:nvPr/>
          </p:nvSpPr>
          <p:spPr bwMode="auto">
            <a:xfrm>
              <a:off x="4623" y="1609"/>
              <a:ext cx="1061" cy="220"/>
            </a:xfrm>
            <a:prstGeom prst="rect">
              <a:avLst/>
            </a:prstGeom>
            <a:solidFill>
              <a:srgbClr val="FF6600"/>
            </a:solidFill>
            <a:ln w="9360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/>
            <a:p>
              <a:pPr algn="ctr">
                <a:buClr>
                  <a:srgbClr val="003300"/>
                </a:buClr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000" b="1">
                  <a:solidFill>
                    <a:srgbClr val="003300"/>
                  </a:solidFill>
                  <a:ea typeface="DejaVu Sans" charset="0"/>
                  <a:cs typeface="DejaVu Sans" charset="0"/>
                </a:rPr>
                <a:t>Shared Memory</a:t>
              </a:r>
            </a:p>
          </p:txBody>
        </p:sp>
        <p:sp>
          <p:nvSpPr>
            <p:cNvPr id="17441" name="Text Box 31"/>
            <p:cNvSpPr txBox="1">
              <a:spLocks noChangeArrowheads="1"/>
            </p:cNvSpPr>
            <p:nvPr/>
          </p:nvSpPr>
          <p:spPr bwMode="auto">
            <a:xfrm>
              <a:off x="4623" y="2709"/>
              <a:ext cx="332" cy="345"/>
            </a:xfrm>
            <a:prstGeom prst="rect">
              <a:avLst/>
            </a:prstGeom>
            <a:solidFill>
              <a:srgbClr val="FF6600"/>
            </a:solidFill>
            <a:ln w="9360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/>
            <a:p>
              <a:pPr algn="ctr">
                <a:buClr>
                  <a:srgbClr val="003300"/>
                </a:buClr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000" b="1">
                  <a:solidFill>
                    <a:srgbClr val="003300"/>
                  </a:solidFill>
                  <a:ea typeface="DejaVu Sans" charset="0"/>
                  <a:cs typeface="DejaVu Sans" charset="0"/>
                </a:rPr>
                <a:t>Local</a:t>
              </a:r>
            </a:p>
            <a:p>
              <a:pPr algn="ctr">
                <a:buClr>
                  <a:srgbClr val="003300"/>
                </a:buClr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000" b="1">
                  <a:solidFill>
                    <a:srgbClr val="003300"/>
                  </a:solidFill>
                  <a:ea typeface="DejaVu Sans" charset="0"/>
                  <a:cs typeface="DejaVu Sans" charset="0"/>
                </a:rPr>
                <a:t>Memory</a:t>
              </a:r>
            </a:p>
          </p:txBody>
        </p:sp>
        <p:sp>
          <p:nvSpPr>
            <p:cNvPr id="17442" name="Text Box 32"/>
            <p:cNvSpPr txBox="1">
              <a:spLocks noChangeArrowheads="1"/>
            </p:cNvSpPr>
            <p:nvPr/>
          </p:nvSpPr>
          <p:spPr bwMode="auto">
            <a:xfrm>
              <a:off x="4618" y="2257"/>
              <a:ext cx="517" cy="307"/>
            </a:xfrm>
            <a:prstGeom prst="rect">
              <a:avLst/>
            </a:prstGeom>
            <a:solidFill>
              <a:srgbClr val="99FF66"/>
            </a:solidFill>
            <a:ln w="9360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146160" rIns="0" bIns="0"/>
            <a:lstStyle/>
            <a:p>
              <a:pPr algn="ctr">
                <a:buClr>
                  <a:srgbClr val="003300"/>
                </a:buClr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000" b="1">
                  <a:solidFill>
                    <a:srgbClr val="003300"/>
                  </a:solidFill>
                  <a:ea typeface="DejaVu Sans" charset="0"/>
                  <a:cs typeface="DejaVu Sans" charset="0"/>
                </a:rPr>
                <a:t>Thread (0, 0)‏</a:t>
              </a:r>
            </a:p>
          </p:txBody>
        </p:sp>
        <p:sp>
          <p:nvSpPr>
            <p:cNvPr id="17443" name="Text Box 33"/>
            <p:cNvSpPr txBox="1">
              <a:spLocks noChangeArrowheads="1"/>
            </p:cNvSpPr>
            <p:nvPr/>
          </p:nvSpPr>
          <p:spPr bwMode="auto">
            <a:xfrm>
              <a:off x="4618" y="1926"/>
              <a:ext cx="391" cy="188"/>
            </a:xfrm>
            <a:prstGeom prst="rect">
              <a:avLst/>
            </a:prstGeom>
            <a:solidFill>
              <a:srgbClr val="FF6600"/>
            </a:solidFill>
            <a:ln w="9360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buClr>
                  <a:srgbClr val="003300"/>
                </a:buClr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000" b="1">
                  <a:solidFill>
                    <a:srgbClr val="003300"/>
                  </a:solidFill>
                  <a:ea typeface="DejaVu Sans" charset="0"/>
                  <a:cs typeface="DejaVu Sans" charset="0"/>
                </a:rPr>
                <a:t>Registers</a:t>
              </a:r>
            </a:p>
          </p:txBody>
        </p:sp>
        <p:sp>
          <p:nvSpPr>
            <p:cNvPr id="17444" name="Line 34"/>
            <p:cNvSpPr>
              <a:spLocks noChangeShapeType="1"/>
            </p:cNvSpPr>
            <p:nvPr/>
          </p:nvSpPr>
          <p:spPr bwMode="auto">
            <a:xfrm flipV="1">
              <a:off x="5070" y="1829"/>
              <a:ext cx="2" cy="423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5" name="Line 35"/>
            <p:cNvSpPr>
              <a:spLocks noChangeShapeType="1"/>
            </p:cNvSpPr>
            <p:nvPr/>
          </p:nvSpPr>
          <p:spPr bwMode="auto">
            <a:xfrm flipV="1">
              <a:off x="4814" y="2110"/>
              <a:ext cx="1" cy="142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6" name="Line 36"/>
            <p:cNvSpPr>
              <a:spLocks noChangeShapeType="1"/>
            </p:cNvSpPr>
            <p:nvPr/>
          </p:nvSpPr>
          <p:spPr bwMode="auto">
            <a:xfrm flipV="1">
              <a:off x="4789" y="2566"/>
              <a:ext cx="1" cy="142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7" name="Line 37"/>
            <p:cNvSpPr>
              <a:spLocks noChangeShapeType="1"/>
            </p:cNvSpPr>
            <p:nvPr/>
          </p:nvSpPr>
          <p:spPr bwMode="auto">
            <a:xfrm>
              <a:off x="4995" y="2567"/>
              <a:ext cx="1" cy="577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8" name="Line 38"/>
            <p:cNvSpPr>
              <a:spLocks noChangeShapeType="1"/>
            </p:cNvSpPr>
            <p:nvPr/>
          </p:nvSpPr>
          <p:spPr bwMode="auto">
            <a:xfrm>
              <a:off x="5115" y="2567"/>
              <a:ext cx="1" cy="1265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9" name="Line 39"/>
            <p:cNvSpPr>
              <a:spLocks noChangeShapeType="1"/>
            </p:cNvSpPr>
            <p:nvPr/>
          </p:nvSpPr>
          <p:spPr bwMode="auto">
            <a:xfrm>
              <a:off x="5054" y="2567"/>
              <a:ext cx="1" cy="921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0" name="Text Box 40"/>
            <p:cNvSpPr txBox="1">
              <a:spLocks noChangeArrowheads="1"/>
            </p:cNvSpPr>
            <p:nvPr/>
          </p:nvSpPr>
          <p:spPr bwMode="auto">
            <a:xfrm>
              <a:off x="5172" y="2709"/>
              <a:ext cx="332" cy="345"/>
            </a:xfrm>
            <a:prstGeom prst="rect">
              <a:avLst/>
            </a:prstGeom>
            <a:solidFill>
              <a:srgbClr val="FF6600"/>
            </a:solidFill>
            <a:ln w="9360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91440" rIns="0" bIns="0"/>
            <a:lstStyle/>
            <a:p>
              <a:pPr algn="ctr">
                <a:buClr>
                  <a:srgbClr val="003300"/>
                </a:buClr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000" b="1">
                  <a:solidFill>
                    <a:srgbClr val="003300"/>
                  </a:solidFill>
                  <a:ea typeface="DejaVu Sans" charset="0"/>
                  <a:cs typeface="DejaVu Sans" charset="0"/>
                </a:rPr>
                <a:t>Local</a:t>
              </a:r>
            </a:p>
            <a:p>
              <a:pPr algn="ctr">
                <a:buClr>
                  <a:srgbClr val="003300"/>
                </a:buClr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000" b="1">
                  <a:solidFill>
                    <a:srgbClr val="003300"/>
                  </a:solidFill>
                  <a:ea typeface="DejaVu Sans" charset="0"/>
                  <a:cs typeface="DejaVu Sans" charset="0"/>
                </a:rPr>
                <a:t>Memory</a:t>
              </a:r>
            </a:p>
          </p:txBody>
        </p:sp>
        <p:sp>
          <p:nvSpPr>
            <p:cNvPr id="17451" name="Text Box 41"/>
            <p:cNvSpPr txBox="1">
              <a:spLocks noChangeArrowheads="1"/>
            </p:cNvSpPr>
            <p:nvPr/>
          </p:nvSpPr>
          <p:spPr bwMode="auto">
            <a:xfrm>
              <a:off x="5167" y="2257"/>
              <a:ext cx="517" cy="307"/>
            </a:xfrm>
            <a:prstGeom prst="rect">
              <a:avLst/>
            </a:prstGeom>
            <a:solidFill>
              <a:srgbClr val="99FF66"/>
            </a:solidFill>
            <a:ln w="9360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146160" rIns="0" bIns="0"/>
            <a:lstStyle/>
            <a:p>
              <a:pPr algn="ctr">
                <a:buClr>
                  <a:srgbClr val="003300"/>
                </a:buClr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000" b="1">
                  <a:solidFill>
                    <a:srgbClr val="003300"/>
                  </a:solidFill>
                  <a:ea typeface="DejaVu Sans" charset="0"/>
                  <a:cs typeface="DejaVu Sans" charset="0"/>
                </a:rPr>
                <a:t>Thread (1, 0)‏</a:t>
              </a:r>
            </a:p>
          </p:txBody>
        </p:sp>
        <p:sp>
          <p:nvSpPr>
            <p:cNvPr id="17452" name="Text Box 42"/>
            <p:cNvSpPr txBox="1">
              <a:spLocks noChangeArrowheads="1"/>
            </p:cNvSpPr>
            <p:nvPr/>
          </p:nvSpPr>
          <p:spPr bwMode="auto">
            <a:xfrm>
              <a:off x="5167" y="1926"/>
              <a:ext cx="391" cy="188"/>
            </a:xfrm>
            <a:prstGeom prst="rect">
              <a:avLst/>
            </a:prstGeom>
            <a:solidFill>
              <a:srgbClr val="FF6600"/>
            </a:solidFill>
            <a:ln w="9360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>
                <a:buClr>
                  <a:srgbClr val="003300"/>
                </a:buClr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000" b="1">
                  <a:solidFill>
                    <a:srgbClr val="003300"/>
                  </a:solidFill>
                  <a:ea typeface="DejaVu Sans" charset="0"/>
                  <a:cs typeface="DejaVu Sans" charset="0"/>
                </a:rPr>
                <a:t>Registers</a:t>
              </a:r>
            </a:p>
          </p:txBody>
        </p:sp>
        <p:sp>
          <p:nvSpPr>
            <p:cNvPr id="17453" name="Line 43"/>
            <p:cNvSpPr>
              <a:spLocks noChangeShapeType="1"/>
            </p:cNvSpPr>
            <p:nvPr/>
          </p:nvSpPr>
          <p:spPr bwMode="auto">
            <a:xfrm flipV="1">
              <a:off x="5619" y="1829"/>
              <a:ext cx="2" cy="423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4" name="Line 44"/>
            <p:cNvSpPr>
              <a:spLocks noChangeShapeType="1"/>
            </p:cNvSpPr>
            <p:nvPr/>
          </p:nvSpPr>
          <p:spPr bwMode="auto">
            <a:xfrm flipV="1">
              <a:off x="5362" y="2110"/>
              <a:ext cx="1" cy="142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5" name="Line 45"/>
            <p:cNvSpPr>
              <a:spLocks noChangeShapeType="1"/>
            </p:cNvSpPr>
            <p:nvPr/>
          </p:nvSpPr>
          <p:spPr bwMode="auto">
            <a:xfrm flipV="1">
              <a:off x="5338" y="2566"/>
              <a:ext cx="1" cy="142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6" name="Line 46"/>
            <p:cNvSpPr>
              <a:spLocks noChangeShapeType="1"/>
            </p:cNvSpPr>
            <p:nvPr/>
          </p:nvSpPr>
          <p:spPr bwMode="auto">
            <a:xfrm>
              <a:off x="5544" y="2567"/>
              <a:ext cx="1" cy="577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7" name="Line 47"/>
            <p:cNvSpPr>
              <a:spLocks noChangeShapeType="1"/>
            </p:cNvSpPr>
            <p:nvPr/>
          </p:nvSpPr>
          <p:spPr bwMode="auto">
            <a:xfrm>
              <a:off x="5664" y="2567"/>
              <a:ext cx="1" cy="1265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8" name="Line 48"/>
            <p:cNvSpPr>
              <a:spLocks noChangeShapeType="1"/>
            </p:cNvSpPr>
            <p:nvPr/>
          </p:nvSpPr>
          <p:spPr bwMode="auto">
            <a:xfrm>
              <a:off x="5603" y="2567"/>
              <a:ext cx="1" cy="921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9" name="Text Box 49"/>
            <p:cNvSpPr txBox="1">
              <a:spLocks noChangeArrowheads="1"/>
            </p:cNvSpPr>
            <p:nvPr/>
          </p:nvSpPr>
          <p:spPr bwMode="auto">
            <a:xfrm>
              <a:off x="2882" y="3144"/>
              <a:ext cx="355" cy="1008"/>
            </a:xfrm>
            <a:prstGeom prst="rect">
              <a:avLst/>
            </a:prstGeom>
            <a:solidFill>
              <a:srgbClr val="99CCFF"/>
            </a:solidFill>
            <a:ln w="9360">
              <a:solidFill>
                <a:srgbClr val="969696"/>
              </a:solidFill>
              <a:miter lim="800000"/>
              <a:headEnd/>
              <a:tailEnd/>
            </a:ln>
          </p:spPr>
          <p:txBody>
            <a:bodyPr lIns="90000" tIns="46800" rIns="90000" bIns="46800"/>
            <a:lstStyle/>
            <a:p>
              <a:pPr>
                <a:buClr>
                  <a:srgbClr val="003300"/>
                </a:buClr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b="1">
                  <a:solidFill>
                    <a:srgbClr val="003300"/>
                  </a:solidFill>
                  <a:ea typeface="DejaVu Sans" charset="0"/>
                  <a:cs typeface="DejaVu Sans" charset="0"/>
                </a:rPr>
                <a:t>Host</a:t>
              </a:r>
            </a:p>
          </p:txBody>
        </p:sp>
        <p:sp>
          <p:nvSpPr>
            <p:cNvPr id="17460" name="Line 50"/>
            <p:cNvSpPr>
              <a:spLocks noChangeShapeType="1"/>
            </p:cNvSpPr>
            <p:nvPr/>
          </p:nvSpPr>
          <p:spPr bwMode="auto">
            <a:xfrm>
              <a:off x="3237" y="3278"/>
              <a:ext cx="199" cy="1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1" name="Line 51"/>
            <p:cNvSpPr>
              <a:spLocks noChangeShapeType="1"/>
            </p:cNvSpPr>
            <p:nvPr/>
          </p:nvSpPr>
          <p:spPr bwMode="auto">
            <a:xfrm>
              <a:off x="3237" y="3618"/>
              <a:ext cx="199" cy="1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2" name="Line 52"/>
            <p:cNvSpPr>
              <a:spLocks noChangeShapeType="1"/>
            </p:cNvSpPr>
            <p:nvPr/>
          </p:nvSpPr>
          <p:spPr bwMode="auto">
            <a:xfrm>
              <a:off x="3237" y="3958"/>
              <a:ext cx="199" cy="1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215</TotalTime>
  <Words>833</Words>
  <Application>Microsoft Office PowerPoint</Application>
  <PresentationFormat>On-screen Show (4:3)</PresentationFormat>
  <Paragraphs>205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Scientific Computing using GPUs</vt:lpstr>
      <vt:lpstr>Why GPUs</vt:lpstr>
      <vt:lpstr>Why GPUs</vt:lpstr>
      <vt:lpstr>Why GPUs</vt:lpstr>
      <vt:lpstr>What is GPGPU?</vt:lpstr>
      <vt:lpstr>GPGPU</vt:lpstr>
      <vt:lpstr>CUDA Programming Model</vt:lpstr>
      <vt:lpstr>CUDA Thread Model</vt:lpstr>
      <vt:lpstr>CUDA Memory Model</vt:lpstr>
      <vt:lpstr>CUDA SDK</vt:lpstr>
      <vt:lpstr>CUDA Extended C</vt:lpstr>
      <vt:lpstr>CUDA Program</vt:lpstr>
      <vt:lpstr>LQCD Calculation at JLAB</vt:lpstr>
      <vt:lpstr>LQCD at JLAB</vt:lpstr>
      <vt:lpstr>LQCD at JLAB</vt:lpstr>
      <vt:lpstr>Lessons Learned</vt:lpstr>
    </vt:vector>
  </TitlesOfParts>
  <Company>Jefferson Science Associates,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Computing using GPUs</dc:title>
  <dc:creator>Myung Bang</dc:creator>
  <cp:lastModifiedBy>Myung Bang</cp:lastModifiedBy>
  <cp:revision>22</cp:revision>
  <dcterms:created xsi:type="dcterms:W3CDTF">2009-08-12T13:42:50Z</dcterms:created>
  <dcterms:modified xsi:type="dcterms:W3CDTF">2009-08-12T17:35:31Z</dcterms:modified>
</cp:coreProperties>
</file>