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85" r:id="rId3"/>
    <p:sldId id="307" r:id="rId4"/>
    <p:sldId id="266" r:id="rId5"/>
    <p:sldId id="267" r:id="rId6"/>
    <p:sldId id="268" r:id="rId7"/>
    <p:sldId id="258" r:id="rId8"/>
    <p:sldId id="259" r:id="rId9"/>
    <p:sldId id="284" r:id="rId10"/>
    <p:sldId id="301" r:id="rId11"/>
    <p:sldId id="302" r:id="rId12"/>
    <p:sldId id="303" r:id="rId13"/>
    <p:sldId id="261" r:id="rId14"/>
    <p:sldId id="299" r:id="rId15"/>
    <p:sldId id="300" r:id="rId16"/>
    <p:sldId id="294" r:id="rId17"/>
    <p:sldId id="293" r:id="rId18"/>
    <p:sldId id="295" r:id="rId19"/>
    <p:sldId id="296" r:id="rId20"/>
    <p:sldId id="297" r:id="rId21"/>
    <p:sldId id="298" r:id="rId22"/>
    <p:sldId id="312" r:id="rId23"/>
    <p:sldId id="264" r:id="rId24"/>
    <p:sldId id="291" r:id="rId25"/>
    <p:sldId id="309" r:id="rId26"/>
    <p:sldId id="313" r:id="rId27"/>
    <p:sldId id="314" r:id="rId28"/>
    <p:sldId id="274" r:id="rId29"/>
    <p:sldId id="315" r:id="rId30"/>
    <p:sldId id="280" r:id="rId31"/>
    <p:sldId id="292" r:id="rId32"/>
    <p:sldId id="271" r:id="rId33"/>
    <p:sldId id="270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66FF"/>
    <a:srgbClr val="FF00FF"/>
    <a:srgbClr val="3333FF"/>
    <a:srgbClr val="230BB5"/>
    <a:srgbClr val="FF0000"/>
    <a:srgbClr val="FFFF00"/>
    <a:srgbClr val="99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3" autoAdjust="0"/>
    <p:restoredTop sz="94646" autoAdjust="0"/>
  </p:normalViewPr>
  <p:slideViewPr>
    <p:cSldViewPr>
      <p:cViewPr varScale="1">
        <p:scale>
          <a:sx n="65" d="100"/>
          <a:sy n="65" d="100"/>
        </p:scale>
        <p:origin x="-69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8389E5D-7522-422F-8D05-8A8B67163694}" type="datetimeFigureOut">
              <a:rPr lang="en-US"/>
              <a:pPr>
                <a:defRPr/>
              </a:pPr>
              <a:t>8/15/2013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6E31530-5C29-4241-8C7D-0F5C37D35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6CA9C5-3DC2-44E1-A71E-6EFA11BB6144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Ordering of the hybrids is a QN ordering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Note vertical labels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3014CE-9A69-40B8-B69D-99DFBEF53811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73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688C79E-145F-4F8B-9007-0A588F6C4E86}" type="slidenum">
              <a:rPr lang="en-US" sz="1200">
                <a:latin typeface="Calibri" pitchFamily="34" charset="0"/>
              </a:rPr>
              <a:pPr algn="r"/>
              <a:t>24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73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688C79E-145F-4F8B-9007-0A588F6C4E86}" type="slidenum">
              <a:rPr lang="en-US" sz="1200">
                <a:latin typeface="Calibri" pitchFamily="34" charset="0"/>
              </a:rPr>
              <a:pPr algn="r"/>
              <a:t>25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73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688C79E-145F-4F8B-9007-0A588F6C4E86}" type="slidenum">
              <a:rPr lang="en-US" sz="1200">
                <a:latin typeface="Calibri" pitchFamily="34" charset="0"/>
              </a:rPr>
              <a:pPr algn="r"/>
              <a:t>26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A51E7F-F697-4E02-8BA0-2B39FC08A2A9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FFE56-2882-4542-B7CC-EC2AEA607A9D}" type="datetimeFigureOut">
              <a:rPr lang="en-US"/>
              <a:pPr>
                <a:defRPr/>
              </a:pPr>
              <a:t>8/15/2013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1885F-657F-4557-8AD8-63A2D1FD4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CE5E4-2F3E-4462-9F8E-7B67DAD0352B}" type="datetimeFigureOut">
              <a:rPr lang="en-US"/>
              <a:pPr>
                <a:defRPr/>
              </a:pPr>
              <a:t>8/15/2013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F0B60-1482-481B-AF1A-9DA33D58E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B9EEB-9A8D-4A54-BFFD-CA8A098A52CC}" type="datetimeFigureOut">
              <a:rPr lang="en-US"/>
              <a:pPr>
                <a:defRPr/>
              </a:pPr>
              <a:t>8/15/2013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AE91D-F317-4098-A9F5-D484BB0A4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715BDB-EFE1-4F03-A064-7E9466BAC580}" type="datetime1">
              <a:rPr lang="en-US"/>
              <a:pPr/>
              <a:t>8/15/2013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EDC4B2-2C06-4FBC-AAE3-F0F68EA7C1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D7FEE-1132-49EF-BD66-C9F0FEB99637}" type="datetimeFigureOut">
              <a:rPr lang="en-US"/>
              <a:pPr>
                <a:defRPr/>
              </a:pPr>
              <a:t>8/15/2013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199C0-9D4F-4BD1-A714-32C93F63E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36581-B520-4D78-810A-D677FDF065C5}" type="datetimeFigureOut">
              <a:rPr lang="en-US"/>
              <a:pPr>
                <a:defRPr/>
              </a:pPr>
              <a:t>8/15/2013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9F9BB-EB22-48D6-99E0-5E3566191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00574-FBF2-4399-B6CE-F3522346F275}" type="datetimeFigureOut">
              <a:rPr lang="en-US"/>
              <a:pPr>
                <a:defRPr/>
              </a:pPr>
              <a:t>8/15/2013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A7154-D2FD-4BE8-BAFE-FEDC12077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EBE86-26A5-4B6B-82F7-EAF2ADCDA426}" type="datetimeFigureOut">
              <a:rPr lang="en-US"/>
              <a:pPr>
                <a:defRPr/>
              </a:pPr>
              <a:t>8/15/2013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4FDB1-800F-4B11-8E54-FD138C9E8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185C-E03C-4DA9-A714-CCC234C245E3}" type="datetimeFigureOut">
              <a:rPr lang="en-US"/>
              <a:pPr>
                <a:defRPr/>
              </a:pPr>
              <a:t>8/15/2013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C76EC-4B37-4E8A-B8F4-C76275595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E650B-33FA-485B-97CA-F88BA57065F7}" type="datetimeFigureOut">
              <a:rPr lang="en-US"/>
              <a:pPr>
                <a:defRPr/>
              </a:pPr>
              <a:t>8/15/2013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28A72-A1E8-4FF3-8E73-190B8D83E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2B0C6-4817-472D-ADAA-963CE029B931}" type="datetimeFigureOut">
              <a:rPr lang="en-US"/>
              <a:pPr>
                <a:defRPr/>
              </a:pPr>
              <a:t>8/15/2013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7CB96-ABFA-491C-81F5-546C0BF6B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EEDD4-C3EC-4C74-9C1F-EED3CF1C60B5}" type="datetimeFigureOut">
              <a:rPr lang="en-US"/>
              <a:pPr>
                <a:defRPr/>
              </a:pPr>
              <a:t>8/15/2013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C4A27-A18B-4372-8B4A-017BDC027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B1DE2B-65BC-48B6-9842-C2556DA3AA65}" type="datetimeFigureOut">
              <a:rPr lang="en-US"/>
              <a:pPr>
                <a:defRPr/>
              </a:pPr>
              <a:t>8/15/2013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58EC4C-EBE7-4ADF-AEDE-6EB2E4845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 Unicode MS" pitchFamily="34" charset="-128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 Unicode MS" pitchFamily="34" charset="-128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 Unicode MS" pitchFamily="34" charset="-128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 Unicode MS" pitchFamily="34" charset="-128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 Unicode MS" pitchFamily="34" charset="-128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w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7.png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1066800" y="2133600"/>
            <a:ext cx="7772400" cy="12192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Hall-D Update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3352800" y="3276600"/>
            <a:ext cx="2705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  </a:t>
            </a:r>
            <a:r>
              <a:rPr lang="en-US" b="1">
                <a:solidFill>
                  <a:srgbClr val="0000CC"/>
                </a:solidFill>
              </a:rPr>
              <a:t>A.Somov  Jefferson Lab</a:t>
            </a:r>
            <a:r>
              <a:rPr lang="en-US"/>
              <a:t> </a:t>
            </a:r>
          </a:p>
        </p:txBody>
      </p:sp>
      <p:grpSp>
        <p:nvGrpSpPr>
          <p:cNvPr id="14339" name="Group 23"/>
          <p:cNvGrpSpPr>
            <a:grpSpLocks/>
          </p:cNvGrpSpPr>
          <p:nvPr/>
        </p:nvGrpSpPr>
        <p:grpSpPr bwMode="auto">
          <a:xfrm>
            <a:off x="381000" y="533400"/>
            <a:ext cx="4038600" cy="1600200"/>
            <a:chOff x="144" y="2352"/>
            <a:chExt cx="2976" cy="1443"/>
          </a:xfrm>
        </p:grpSpPr>
        <p:pic>
          <p:nvPicPr>
            <p:cNvPr id="14343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" y="2352"/>
              <a:ext cx="2960" cy="14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4344" name="Rectangle 21"/>
            <p:cNvSpPr>
              <a:spLocks noChangeArrowheads="1"/>
            </p:cNvSpPr>
            <p:nvPr/>
          </p:nvSpPr>
          <p:spPr bwMode="auto">
            <a:xfrm>
              <a:off x="2064" y="2400"/>
              <a:ext cx="1056" cy="9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Arial" charset="0"/>
              </a:endParaRPr>
            </a:p>
          </p:txBody>
        </p:sp>
      </p:grpSp>
      <p:pic>
        <p:nvPicPr>
          <p:cNvPr id="14340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8963" y="812800"/>
            <a:ext cx="3322637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341" name="Picture 26" descr="JLab_logo_whit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5700" y="1676400"/>
            <a:ext cx="175260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4"/>
          <p:cNvSpPr txBox="1">
            <a:spLocks noChangeArrowheads="1"/>
          </p:cNvSpPr>
          <p:nvPr/>
        </p:nvSpPr>
        <p:spPr bwMode="auto">
          <a:xfrm>
            <a:off x="2438400" y="3886200"/>
            <a:ext cx="448533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990000"/>
                </a:solidFill>
              </a:rPr>
              <a:t>Hall C Summer Workshop, August 15, 2013</a:t>
            </a:r>
            <a:endParaRPr lang="en-US" b="1" dirty="0">
              <a:solidFill>
                <a:srgbClr val="990000"/>
              </a:solidFill>
            </a:endParaRPr>
          </a:p>
          <a:p>
            <a:pPr>
              <a:lnSpc>
                <a:spcPct val="40000"/>
              </a:lnSpc>
            </a:pPr>
            <a:endParaRPr lang="en-US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Tagged Photon Beam</a:t>
            </a:r>
          </a:p>
        </p:txBody>
      </p:sp>
      <p:pic>
        <p:nvPicPr>
          <p:cNvPr id="5" name="Picture 6" descr="M:\halld\Users\Stewart\GlueX-doc-1127\chapter5\TAGGER_IS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3204" y="1446545"/>
            <a:ext cx="5693996" cy="40398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cxnSp>
        <p:nvCxnSpPr>
          <p:cNvPr id="7" name="Straight Connector 6"/>
          <p:cNvCxnSpPr/>
          <p:nvPr/>
        </p:nvCxnSpPr>
        <p:spPr>
          <a:xfrm flipV="1">
            <a:off x="1143000" y="4724400"/>
            <a:ext cx="17526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848600" y="1143000"/>
            <a:ext cx="762000" cy="45720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257800" y="1066800"/>
            <a:ext cx="1752600" cy="1371600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209" y="3039070"/>
            <a:ext cx="34329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 m long dipole magnet  B  = 1.5 T</a:t>
            </a:r>
          </a:p>
          <a:p>
            <a:r>
              <a:rPr lang="en-US" dirty="0" smtClean="0"/>
              <a:t>  - installed in the Tagger Hall</a:t>
            </a:r>
          </a:p>
          <a:p>
            <a:r>
              <a:rPr lang="en-US" dirty="0" smtClean="0"/>
              <a:t>  - ready for mapping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10559" y="3124200"/>
            <a:ext cx="27334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          Microscope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</a:t>
            </a:r>
            <a:r>
              <a:rPr lang="en-US" dirty="0" smtClean="0"/>
              <a:t>etect tagged electrons i</a:t>
            </a:r>
            <a:r>
              <a:rPr lang="en-US" dirty="0" smtClean="0"/>
              <a:t>n </a:t>
            </a:r>
          </a:p>
          <a:p>
            <a:r>
              <a:rPr lang="en-US" dirty="0" smtClean="0"/>
              <a:t> </a:t>
            </a:r>
            <a:r>
              <a:rPr lang="en-US" dirty="0" smtClean="0"/>
              <a:t>  the coherent peak region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33800" y="5181600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Fixed Array </a:t>
            </a:r>
            <a:r>
              <a:rPr lang="en-US" b="1" dirty="0" err="1" smtClean="0">
                <a:solidFill>
                  <a:srgbClr val="FF0000"/>
                </a:solidFill>
              </a:rPr>
              <a:t>Hodoscope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Tag Mag install 5.JPG"/>
          <p:cNvPicPr>
            <a:picLocks noChangeAspect="1"/>
          </p:cNvPicPr>
          <p:nvPr/>
        </p:nvPicPr>
        <p:blipFill>
          <a:blip r:embed="rId3" cstate="print"/>
          <a:srcRect l="12889" t="10370" r="17578" b="26815"/>
          <a:stretch>
            <a:fillRect/>
          </a:stretch>
        </p:blipFill>
        <p:spPr>
          <a:xfrm>
            <a:off x="533400" y="906683"/>
            <a:ext cx="3048001" cy="2065117"/>
          </a:xfrm>
          <a:prstGeom prst="rect">
            <a:avLst/>
          </a:prstGeom>
        </p:spPr>
      </p:pic>
      <p:grpSp>
        <p:nvGrpSpPr>
          <p:cNvPr id="12" name="Group 105"/>
          <p:cNvGrpSpPr>
            <a:grpSpLocks/>
          </p:cNvGrpSpPr>
          <p:nvPr/>
        </p:nvGrpSpPr>
        <p:grpSpPr bwMode="auto">
          <a:xfrm>
            <a:off x="6858000" y="4038600"/>
            <a:ext cx="1752600" cy="1371600"/>
            <a:chOff x="2208" y="864"/>
            <a:chExt cx="2590" cy="2640"/>
          </a:xfrm>
        </p:grpSpPr>
        <p:pic>
          <p:nvPicPr>
            <p:cNvPr id="13" name="Picture 10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864"/>
              <a:ext cx="2590" cy="264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</p:spPr>
        </p:pic>
        <p:sp>
          <p:nvSpPr>
            <p:cNvPr id="14" name="Rectangle 107"/>
            <p:cNvSpPr>
              <a:spLocks noChangeArrowheads="1"/>
            </p:cNvSpPr>
            <p:nvPr/>
          </p:nvSpPr>
          <p:spPr bwMode="auto">
            <a:xfrm>
              <a:off x="2976" y="912"/>
              <a:ext cx="1392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Rectangle 108"/>
            <p:cNvSpPr>
              <a:spLocks noChangeArrowheads="1"/>
            </p:cNvSpPr>
            <p:nvPr/>
          </p:nvSpPr>
          <p:spPr bwMode="auto">
            <a:xfrm>
              <a:off x="2352" y="2880"/>
              <a:ext cx="1152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7696200" y="5486400"/>
            <a:ext cx="30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Decision 21"/>
          <p:cNvSpPr/>
          <p:nvPr/>
        </p:nvSpPr>
        <p:spPr>
          <a:xfrm>
            <a:off x="1371600" y="5715000"/>
            <a:ext cx="228600" cy="231648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724400" y="914400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Photons to Hall 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39000" y="533400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Electrons to the </a:t>
            </a:r>
          </a:p>
          <a:p>
            <a:r>
              <a:rPr lang="en-US" dirty="0" smtClean="0"/>
              <a:t> </a:t>
            </a:r>
            <a:r>
              <a:rPr lang="en-US" dirty="0" smtClean="0"/>
              <a:t> beam dump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9600" y="5221069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Radiator</a:t>
            </a:r>
          </a:p>
          <a:p>
            <a:endParaRPr lang="en-US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228600" y="5638800"/>
            <a:ext cx="962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r>
              <a:rPr lang="en-US" dirty="0" smtClean="0"/>
              <a:t>e beam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19400" y="5562600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cover large energy range  3 </a:t>
            </a:r>
            <a:r>
              <a:rPr lang="en-US" dirty="0" err="1" smtClean="0"/>
              <a:t>GeV</a:t>
            </a:r>
            <a:r>
              <a:rPr lang="en-US" dirty="0" smtClean="0"/>
              <a:t> &lt;  E </a:t>
            </a:r>
            <a:r>
              <a:rPr lang="en-US" baseline="-25000" dirty="0" smtClean="0">
                <a:sym typeface="Symbol"/>
              </a:rPr>
              <a:t></a:t>
            </a:r>
            <a:r>
              <a:rPr lang="en-US" dirty="0" smtClean="0">
                <a:sym typeface="Symbol"/>
              </a:rPr>
              <a:t>  &lt;  11.78 </a:t>
            </a:r>
            <a:r>
              <a:rPr lang="en-US" dirty="0" err="1" smtClean="0">
                <a:sym typeface="Symbol"/>
              </a:rPr>
              <a:t>GeV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use for the radiator orientation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detect </a:t>
            </a:r>
            <a:r>
              <a:rPr lang="en-US" dirty="0" smtClean="0"/>
              <a:t>tagged </a:t>
            </a:r>
            <a:r>
              <a:rPr lang="en-US" dirty="0" err="1" smtClean="0"/>
              <a:t>ellectrons</a:t>
            </a:r>
            <a:r>
              <a:rPr lang="en-US" dirty="0" smtClean="0"/>
              <a:t> with E</a:t>
            </a:r>
            <a:r>
              <a:rPr lang="en-US" baseline="-25000" dirty="0" smtClean="0">
                <a:sym typeface="Symbol"/>
              </a:rPr>
              <a:t></a:t>
            </a:r>
            <a:r>
              <a:rPr lang="en-US" dirty="0" smtClean="0"/>
              <a:t> &gt; 9 </a:t>
            </a:r>
            <a:r>
              <a:rPr lang="en-US" dirty="0" err="1" smtClean="0"/>
              <a:t>GeV</a:t>
            </a:r>
            <a:r>
              <a:rPr lang="en-US" dirty="0" smtClean="0"/>
              <a:t> during data runs  </a:t>
            </a:r>
            <a:endParaRPr lang="en-US" dirty="0" smtClean="0"/>
          </a:p>
        </p:txBody>
      </p:sp>
      <p:grpSp>
        <p:nvGrpSpPr>
          <p:cNvPr id="29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10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31" name="Picture 12" descr="JLab_logo_whit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Tagging Detectors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800" y="685800"/>
            <a:ext cx="14464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Microscope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2743200"/>
            <a:ext cx="2776979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Fixed Array </a:t>
            </a:r>
            <a:r>
              <a:rPr lang="en-US" sz="2000" b="1" dirty="0" err="1" smtClean="0">
                <a:solidFill>
                  <a:srgbClr val="FF0000"/>
                </a:solidFill>
              </a:rPr>
              <a:t>Hodoscope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819711"/>
            <a:ext cx="7620000" cy="173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153400" y="3886200"/>
            <a:ext cx="55694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33400" y="3352800"/>
            <a:ext cx="74144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274 </a:t>
            </a:r>
            <a:r>
              <a:rPr lang="en-US" dirty="0" err="1" smtClean="0"/>
              <a:t>scintillator</a:t>
            </a:r>
            <a:r>
              <a:rPr lang="en-US" dirty="0" smtClean="0"/>
              <a:t> counters (originally install 218). </a:t>
            </a:r>
          </a:p>
          <a:p>
            <a:r>
              <a:rPr lang="en-US" dirty="0" smtClean="0"/>
              <a:t>      4 cm high, 6 mm thick, width 3 mm – 21 mm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9.1  </a:t>
            </a:r>
            <a:r>
              <a:rPr lang="en-US" dirty="0" err="1" smtClean="0"/>
              <a:t>GeV</a:t>
            </a:r>
            <a:r>
              <a:rPr lang="en-US" dirty="0" smtClean="0"/>
              <a:t> &lt;  E </a:t>
            </a:r>
            <a:r>
              <a:rPr lang="en-US" dirty="0" smtClean="0">
                <a:sym typeface="Symbol"/>
              </a:rPr>
              <a:t>  &lt;  11.78 </a:t>
            </a:r>
            <a:r>
              <a:rPr lang="en-US" dirty="0" err="1" smtClean="0">
                <a:sym typeface="Symbol"/>
              </a:rPr>
              <a:t>GeV</a:t>
            </a:r>
            <a:r>
              <a:rPr lang="en-US" dirty="0" smtClean="0">
                <a:sym typeface="Symbol"/>
              </a:rPr>
              <a:t>: </a:t>
            </a:r>
            <a:r>
              <a:rPr lang="en-US" dirty="0" smtClean="0">
                <a:sym typeface="Symbol"/>
              </a:rPr>
              <a:t>   continues </a:t>
            </a:r>
            <a:r>
              <a:rPr lang="en-US" dirty="0" smtClean="0">
                <a:sym typeface="Symbol"/>
              </a:rPr>
              <a:t>energy coverage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3.0  </a:t>
            </a:r>
            <a:r>
              <a:rPr lang="en-US" dirty="0" err="1" smtClean="0"/>
              <a:t>GeV</a:t>
            </a:r>
            <a:r>
              <a:rPr lang="en-US" dirty="0" smtClean="0"/>
              <a:t> &lt;  E </a:t>
            </a:r>
            <a:r>
              <a:rPr lang="en-US" dirty="0" smtClean="0">
                <a:sym typeface="Symbol"/>
              </a:rPr>
              <a:t>  &lt;  8.1 </a:t>
            </a:r>
            <a:r>
              <a:rPr lang="en-US" dirty="0" err="1" smtClean="0">
                <a:sym typeface="Symbol"/>
              </a:rPr>
              <a:t>GeV</a:t>
            </a:r>
            <a:r>
              <a:rPr lang="en-US" dirty="0" smtClean="0">
                <a:sym typeface="Symbol"/>
              </a:rPr>
              <a:t>: </a:t>
            </a:r>
            <a:r>
              <a:rPr lang="en-US" dirty="0" smtClean="0">
                <a:sym typeface="Symbol"/>
              </a:rPr>
              <a:t>      60 </a:t>
            </a:r>
            <a:r>
              <a:rPr lang="en-US" dirty="0" err="1" smtClean="0">
                <a:sym typeface="Symbol"/>
              </a:rPr>
              <a:t>MeV</a:t>
            </a:r>
            <a:r>
              <a:rPr lang="en-US" dirty="0" smtClean="0">
                <a:sym typeface="Symbol"/>
              </a:rPr>
              <a:t> bins in </a:t>
            </a:r>
            <a:r>
              <a:rPr lang="en-US" dirty="0" smtClean="0"/>
              <a:t>E </a:t>
            </a:r>
            <a:r>
              <a:rPr lang="en-US" baseline="-25000" dirty="0" smtClean="0">
                <a:sym typeface="Symbol"/>
              </a:rPr>
              <a:t></a:t>
            </a:r>
            <a:r>
              <a:rPr lang="en-US" dirty="0" smtClean="0">
                <a:sym typeface="Symbol"/>
              </a:rPr>
              <a:t>, 30 – 50% sampling </a:t>
            </a:r>
            <a:r>
              <a:rPr lang="en-US" dirty="0" smtClean="0">
                <a:sym typeface="Symbol"/>
              </a:rPr>
              <a:t>rate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ym typeface="Symbol"/>
              </a:rPr>
              <a:t> R9800 PMTs, </a:t>
            </a:r>
            <a:r>
              <a:rPr lang="en-US" dirty="0" err="1" smtClean="0">
                <a:sym typeface="Symbol"/>
              </a:rPr>
              <a:t>Jlab</a:t>
            </a:r>
            <a:r>
              <a:rPr lang="en-US" dirty="0" smtClean="0">
                <a:sym typeface="Symbol"/>
              </a:rPr>
              <a:t> designed divider/amplifier  (FADC250, F1TDC)</a:t>
            </a:r>
            <a:endParaRPr lang="en-US" dirty="0" smtClean="0">
              <a:sym typeface="Symbol"/>
            </a:endParaRPr>
          </a:p>
          <a:p>
            <a:endParaRPr lang="en-US" dirty="0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752600"/>
            <a:ext cx="8262938" cy="721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828800" y="685800"/>
            <a:ext cx="731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100 </a:t>
            </a:r>
            <a:r>
              <a:rPr lang="en-US" dirty="0" smtClean="0"/>
              <a:t>x 5 array of  square 2 mm scintillating fibers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SiPM</a:t>
            </a:r>
            <a:r>
              <a:rPr lang="en-US" dirty="0" smtClean="0"/>
              <a:t> light sensors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120 </a:t>
            </a:r>
            <a:r>
              <a:rPr lang="en-US" dirty="0" smtClean="0"/>
              <a:t>readout channels </a:t>
            </a:r>
            <a:r>
              <a:rPr lang="en-US" dirty="0" smtClean="0"/>
              <a:t> (</a:t>
            </a:r>
            <a:r>
              <a:rPr lang="en-US" dirty="0" smtClean="0"/>
              <a:t>FADC250, F1TDC)</a:t>
            </a:r>
          </a:p>
          <a:p>
            <a:r>
              <a:rPr lang="en-US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990600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University of Connecticut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3048000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Catholic University</a:t>
            </a:r>
            <a:endParaRPr lang="en-US" dirty="0">
              <a:solidFill>
                <a:srgbClr val="3366FF"/>
              </a:solidFill>
            </a:endParaRPr>
          </a:p>
        </p:txBody>
      </p:sp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11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17" name="Picture 12" descr="JLab_logo_whit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Pair Spectrometer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477000" y="11430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</a:rPr>
              <a:t> Measure polarization of   </a:t>
            </a:r>
          </a:p>
          <a:p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 collimated photon beam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</a:rPr>
              <a:t> Luminosity monitor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</a:rPr>
              <a:t> Tagger calibration</a:t>
            </a:r>
            <a:endParaRPr lang="en-US" dirty="0">
              <a:solidFill>
                <a:srgbClr val="0000CC"/>
              </a:solidFill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228600" y="990600"/>
            <a:ext cx="8518011" cy="2362200"/>
            <a:chOff x="1447800" y="1915160"/>
            <a:chExt cx="8518011" cy="2362200"/>
          </a:xfrm>
        </p:grpSpPr>
        <p:grpSp>
          <p:nvGrpSpPr>
            <p:cNvPr id="27" name="Group 80"/>
            <p:cNvGrpSpPr/>
            <p:nvPr/>
          </p:nvGrpSpPr>
          <p:grpSpPr>
            <a:xfrm flipH="1">
              <a:off x="7327054" y="3070013"/>
              <a:ext cx="52493" cy="419947"/>
              <a:chOff x="6878977" y="3132080"/>
              <a:chExt cx="1543882" cy="1781995"/>
            </a:xfrm>
          </p:grpSpPr>
          <p:sp>
            <p:nvSpPr>
              <p:cNvPr id="30" name="Rectangle 29"/>
              <p:cNvSpPr/>
              <p:nvPr/>
            </p:nvSpPr>
            <p:spPr>
              <a:xfrm rot="21240000">
                <a:off x="6878977" y="3132080"/>
                <a:ext cx="172282" cy="4103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 rot="21240000">
                <a:off x="7107576" y="3360680"/>
                <a:ext cx="172282" cy="4103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21240000">
                <a:off x="7336177" y="3589280"/>
                <a:ext cx="172282" cy="4103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21240000">
                <a:off x="7564778" y="3817881"/>
                <a:ext cx="172282" cy="4103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21240000">
                <a:off x="7793377" y="4046479"/>
                <a:ext cx="172282" cy="4103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21240000">
                <a:off x="8021977" y="4275079"/>
                <a:ext cx="172282" cy="4103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21240000">
                <a:off x="8250577" y="4503680"/>
                <a:ext cx="172282" cy="4103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5562600" y="3538696"/>
              <a:ext cx="153067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0000"/>
                  </a:solidFill>
                </a:rPr>
                <a:t>Hodoscope</a:t>
              </a:r>
              <a:endParaRPr lang="en-US" sz="1400" dirty="0" smtClean="0">
                <a:solidFill>
                  <a:srgbClr val="FF0000"/>
                </a:solidFill>
              </a:endParaRPr>
            </a:p>
            <a:p>
              <a:r>
                <a:rPr lang="en-US" sz="1400" b="1" dirty="0" smtClean="0"/>
                <a:t>290 channels</a:t>
              </a:r>
            </a:p>
            <a:p>
              <a:r>
                <a:rPr lang="en-US" sz="1400" b="1" dirty="0" err="1" smtClean="0"/>
                <a:t>SiPM</a:t>
              </a:r>
              <a:r>
                <a:rPr lang="en-US" sz="1400" b="1" dirty="0" smtClean="0"/>
                <a:t> (FADC250)</a:t>
              </a:r>
              <a:endParaRPr lang="en-US" sz="1400" b="1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285067" y="2702560"/>
              <a:ext cx="262467" cy="26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lowchart: Manual Operation 4"/>
            <p:cNvSpPr/>
            <p:nvPr/>
          </p:nvSpPr>
          <p:spPr>
            <a:xfrm rot="5400000">
              <a:off x="4912360" y="2125133"/>
              <a:ext cx="787400" cy="1312333"/>
            </a:xfrm>
            <a:prstGeom prst="flowChartManualOperat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802120" y="2177627"/>
              <a:ext cx="0" cy="3674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705013" y="1915160"/>
              <a:ext cx="0" cy="17847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552787" y="1915160"/>
              <a:ext cx="215222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552787" y="3699933"/>
              <a:ext cx="215222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2235200" y="1915160"/>
              <a:ext cx="314960" cy="17847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802120" y="3070013"/>
              <a:ext cx="0" cy="3674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47800" y="2807547"/>
              <a:ext cx="2099733" cy="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914987" y="1915160"/>
              <a:ext cx="7344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Magnet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02387" y="1915160"/>
              <a:ext cx="1477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Vacuum Chamber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52600" y="3733800"/>
              <a:ext cx="1142588" cy="254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Collimator Cave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47800" y="2912533"/>
              <a:ext cx="83388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Concrete</a:t>
              </a:r>
            </a:p>
            <a:p>
              <a:r>
                <a:rPr lang="en-US" sz="1400" dirty="0" smtClean="0"/>
                <a:t> and lead</a:t>
              </a:r>
            </a:p>
            <a:p>
              <a:r>
                <a:rPr lang="en-US" sz="1400" dirty="0" smtClean="0"/>
                <a:t>   walls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90800" y="2286000"/>
              <a:ext cx="135267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       Converter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Triplet </a:t>
              </a:r>
              <a:r>
                <a:rPr lang="en-US" sz="1200" dirty="0" err="1" smtClean="0">
                  <a:solidFill>
                    <a:srgbClr val="FF0000"/>
                  </a:solidFill>
                </a:rPr>
                <a:t>polarimeter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grpSp>
          <p:nvGrpSpPr>
            <p:cNvPr id="26" name="Group 36"/>
            <p:cNvGrpSpPr/>
            <p:nvPr/>
          </p:nvGrpSpPr>
          <p:grpSpPr>
            <a:xfrm>
              <a:off x="7348052" y="2125133"/>
              <a:ext cx="31495" cy="367453"/>
              <a:chOff x="6878977" y="3132080"/>
              <a:chExt cx="1543882" cy="1781995"/>
            </a:xfrm>
          </p:grpSpPr>
          <p:sp>
            <p:nvSpPr>
              <p:cNvPr id="37" name="Rectangle 36"/>
              <p:cNvSpPr/>
              <p:nvPr/>
            </p:nvSpPr>
            <p:spPr>
              <a:xfrm rot="21240000">
                <a:off x="6878977" y="3132080"/>
                <a:ext cx="172282" cy="4103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 rot="21240000">
                <a:off x="7107576" y="3360680"/>
                <a:ext cx="172282" cy="4103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21240000">
                <a:off x="7336177" y="3589280"/>
                <a:ext cx="172282" cy="4103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 rot="21240000">
                <a:off x="7564778" y="3817881"/>
                <a:ext cx="172282" cy="4103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21240000">
                <a:off x="7793377" y="4046479"/>
                <a:ext cx="172282" cy="4103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 rot="21240000">
                <a:off x="8021977" y="4275079"/>
                <a:ext cx="172282" cy="4103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 rot="21240000">
                <a:off x="8250577" y="4503680"/>
                <a:ext cx="172282" cy="4103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3862493" y="2335107"/>
              <a:ext cx="787400" cy="89238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18D36</a:t>
              </a:r>
            </a:p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1.8 T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162800" y="3515360"/>
              <a:ext cx="28030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Low-granularity</a:t>
              </a:r>
              <a:r>
                <a:rPr lang="en-US" sz="1400" dirty="0" smtClean="0">
                  <a:solidFill>
                    <a:srgbClr val="FF0000"/>
                  </a:solidFill>
                </a:rPr>
                <a:t> counters</a:t>
              </a:r>
            </a:p>
            <a:p>
              <a:r>
                <a:rPr lang="en-US" sz="1400" b="1" dirty="0" smtClean="0"/>
                <a:t>16 counters </a:t>
              </a:r>
            </a:p>
            <a:p>
              <a:r>
                <a:rPr lang="en-US" sz="1400" b="1" dirty="0" smtClean="0"/>
                <a:t>R6427 PMTs ( FADC250, F1TDC)</a:t>
              </a:r>
              <a:endParaRPr lang="en-US" sz="1400" b="1" dirty="0"/>
            </a:p>
          </p:txBody>
        </p:sp>
      </p:grpSp>
      <p:grpSp>
        <p:nvGrpSpPr>
          <p:cNvPr id="53" name="Group 43"/>
          <p:cNvGrpSpPr/>
          <p:nvPr/>
        </p:nvGrpSpPr>
        <p:grpSpPr>
          <a:xfrm>
            <a:off x="1" y="4038599"/>
            <a:ext cx="3200399" cy="2133601"/>
            <a:chOff x="76826" y="1323049"/>
            <a:chExt cx="5128138" cy="2860795"/>
          </a:xfrm>
        </p:grpSpPr>
        <p:grpSp>
          <p:nvGrpSpPr>
            <p:cNvPr id="54" name="Group 25"/>
            <p:cNvGrpSpPr>
              <a:grpSpLocks/>
            </p:cNvGrpSpPr>
            <p:nvPr/>
          </p:nvGrpSpPr>
          <p:grpSpPr bwMode="auto">
            <a:xfrm>
              <a:off x="685800" y="2452688"/>
              <a:ext cx="3657600" cy="1066800"/>
              <a:chOff x="480" y="1344"/>
              <a:chExt cx="2304" cy="672"/>
            </a:xfrm>
          </p:grpSpPr>
          <p:sp>
            <p:nvSpPr>
              <p:cNvPr id="86" name="Rectangle 7"/>
              <p:cNvSpPr>
                <a:spLocks noChangeArrowheads="1"/>
              </p:cNvSpPr>
              <p:nvPr/>
            </p:nvSpPr>
            <p:spPr bwMode="auto">
              <a:xfrm>
                <a:off x="480" y="1344"/>
                <a:ext cx="2304" cy="67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Line 8"/>
              <p:cNvSpPr>
                <a:spLocks noChangeShapeType="1"/>
              </p:cNvSpPr>
              <p:nvPr/>
            </p:nvSpPr>
            <p:spPr bwMode="auto">
              <a:xfrm>
                <a:off x="2688" y="1344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9"/>
              <p:cNvSpPr>
                <a:spLocks noChangeShapeType="1"/>
              </p:cNvSpPr>
              <p:nvPr/>
            </p:nvSpPr>
            <p:spPr bwMode="auto">
              <a:xfrm>
                <a:off x="2592" y="1344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10"/>
              <p:cNvSpPr>
                <a:spLocks noChangeShapeType="1"/>
              </p:cNvSpPr>
              <p:nvPr/>
            </p:nvSpPr>
            <p:spPr bwMode="auto">
              <a:xfrm>
                <a:off x="2496" y="1344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11"/>
              <p:cNvSpPr>
                <a:spLocks noChangeShapeType="1"/>
              </p:cNvSpPr>
              <p:nvPr/>
            </p:nvSpPr>
            <p:spPr bwMode="auto">
              <a:xfrm>
                <a:off x="2400" y="1344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12"/>
              <p:cNvSpPr>
                <a:spLocks noChangeShapeType="1"/>
              </p:cNvSpPr>
              <p:nvPr/>
            </p:nvSpPr>
            <p:spPr bwMode="auto">
              <a:xfrm>
                <a:off x="2304" y="1344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13"/>
              <p:cNvSpPr>
                <a:spLocks noChangeShapeType="1"/>
              </p:cNvSpPr>
              <p:nvPr/>
            </p:nvSpPr>
            <p:spPr bwMode="auto">
              <a:xfrm>
                <a:off x="2208" y="1344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14"/>
              <p:cNvSpPr>
                <a:spLocks noChangeShapeType="1"/>
              </p:cNvSpPr>
              <p:nvPr/>
            </p:nvSpPr>
            <p:spPr bwMode="auto">
              <a:xfrm>
                <a:off x="2112" y="1344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15"/>
              <p:cNvSpPr>
                <a:spLocks noChangeShapeType="1"/>
              </p:cNvSpPr>
              <p:nvPr/>
            </p:nvSpPr>
            <p:spPr bwMode="auto">
              <a:xfrm>
                <a:off x="2016" y="1344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16"/>
              <p:cNvSpPr>
                <a:spLocks noChangeShapeType="1"/>
              </p:cNvSpPr>
              <p:nvPr/>
            </p:nvSpPr>
            <p:spPr bwMode="auto">
              <a:xfrm>
                <a:off x="1920" y="1344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17"/>
              <p:cNvSpPr>
                <a:spLocks noChangeShapeType="1"/>
              </p:cNvSpPr>
              <p:nvPr/>
            </p:nvSpPr>
            <p:spPr bwMode="auto">
              <a:xfrm>
                <a:off x="1824" y="1344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18"/>
              <p:cNvSpPr>
                <a:spLocks noChangeShapeType="1"/>
              </p:cNvSpPr>
              <p:nvPr/>
            </p:nvSpPr>
            <p:spPr bwMode="auto">
              <a:xfrm>
                <a:off x="1632" y="1344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Line 19"/>
              <p:cNvSpPr>
                <a:spLocks noChangeShapeType="1"/>
              </p:cNvSpPr>
              <p:nvPr/>
            </p:nvSpPr>
            <p:spPr bwMode="auto">
              <a:xfrm>
                <a:off x="1440" y="1344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20"/>
              <p:cNvSpPr>
                <a:spLocks noChangeShapeType="1"/>
              </p:cNvSpPr>
              <p:nvPr/>
            </p:nvSpPr>
            <p:spPr bwMode="auto">
              <a:xfrm>
                <a:off x="1248" y="1344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21"/>
              <p:cNvSpPr>
                <a:spLocks noChangeShapeType="1"/>
              </p:cNvSpPr>
              <p:nvPr/>
            </p:nvSpPr>
            <p:spPr bwMode="auto">
              <a:xfrm>
                <a:off x="1056" y="1344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22"/>
              <p:cNvSpPr>
                <a:spLocks noChangeShapeType="1"/>
              </p:cNvSpPr>
              <p:nvPr/>
            </p:nvSpPr>
            <p:spPr bwMode="auto">
              <a:xfrm>
                <a:off x="864" y="1344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Line 23"/>
              <p:cNvSpPr>
                <a:spLocks noChangeShapeType="1"/>
              </p:cNvSpPr>
              <p:nvPr/>
            </p:nvSpPr>
            <p:spPr bwMode="auto">
              <a:xfrm>
                <a:off x="672" y="1344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24"/>
              <p:cNvSpPr>
                <a:spLocks noChangeShapeType="1"/>
              </p:cNvSpPr>
              <p:nvPr/>
            </p:nvSpPr>
            <p:spPr bwMode="auto">
              <a:xfrm>
                <a:off x="480" y="1344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" name="Line 27"/>
            <p:cNvSpPr>
              <a:spLocks noChangeShapeType="1"/>
            </p:cNvSpPr>
            <p:nvPr/>
          </p:nvSpPr>
          <p:spPr bwMode="auto">
            <a:xfrm>
              <a:off x="685800" y="3748088"/>
              <a:ext cx="3657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lg"/>
              <a:tailEnd type="triangle" w="sm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 Box 28"/>
            <p:cNvSpPr txBox="1">
              <a:spLocks noChangeArrowheads="1"/>
            </p:cNvSpPr>
            <p:nvPr/>
          </p:nvSpPr>
          <p:spPr bwMode="auto">
            <a:xfrm>
              <a:off x="2050455" y="3810002"/>
              <a:ext cx="1268146" cy="373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>
                  <a:sym typeface="Symbol" pitchFamily="18" charset="2"/>
                </a:rPr>
                <a:t>X = </a:t>
              </a:r>
              <a:r>
                <a:rPr lang="en-US" sz="1400" dirty="0" smtClean="0"/>
                <a:t>25 </a:t>
              </a:r>
              <a:r>
                <a:rPr lang="en-US" sz="1400" dirty="0"/>
                <a:t>cm</a:t>
              </a:r>
            </a:p>
          </p:txBody>
        </p:sp>
        <p:sp>
          <p:nvSpPr>
            <p:cNvPr id="57" name="Text Box 29"/>
            <p:cNvSpPr txBox="1">
              <a:spLocks noChangeArrowheads="1"/>
            </p:cNvSpPr>
            <p:nvPr/>
          </p:nvSpPr>
          <p:spPr bwMode="auto">
            <a:xfrm>
              <a:off x="280414" y="3729516"/>
              <a:ext cx="880550" cy="373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/>
                <a:t>3 </a:t>
              </a:r>
              <a:r>
                <a:rPr lang="en-US" sz="1400" dirty="0" err="1"/>
                <a:t>GeV</a:t>
              </a:r>
              <a:endParaRPr lang="en-US" sz="1400" dirty="0"/>
            </a:p>
          </p:txBody>
        </p:sp>
        <p:sp>
          <p:nvSpPr>
            <p:cNvPr id="58" name="Text Box 30"/>
            <p:cNvSpPr txBox="1">
              <a:spLocks noChangeArrowheads="1"/>
            </p:cNvSpPr>
            <p:nvPr/>
          </p:nvSpPr>
          <p:spPr bwMode="auto">
            <a:xfrm>
              <a:off x="3810000" y="3810000"/>
              <a:ext cx="1180347" cy="373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6.25 </a:t>
              </a:r>
              <a:r>
                <a:rPr lang="en-US" sz="1400" dirty="0" err="1"/>
                <a:t>GeV</a:t>
              </a:r>
              <a:endParaRPr lang="en-US" sz="1400" dirty="0"/>
            </a:p>
          </p:txBody>
        </p:sp>
        <p:sp>
          <p:nvSpPr>
            <p:cNvPr id="59" name="Text Box 31"/>
            <p:cNvSpPr txBox="1">
              <a:spLocks noChangeArrowheads="1"/>
            </p:cNvSpPr>
            <p:nvPr/>
          </p:nvSpPr>
          <p:spPr bwMode="auto">
            <a:xfrm>
              <a:off x="3326516" y="1323049"/>
              <a:ext cx="1878448" cy="448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40 tiles  (1 mm</a:t>
              </a:r>
              <a:r>
                <a:rPr lang="en-US" dirty="0" smtClean="0">
                  <a:solidFill>
                    <a:srgbClr val="0000FF"/>
                  </a:solidFill>
                </a:rPr>
                <a:t>) 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60" name="Text Box 32"/>
            <p:cNvSpPr txBox="1">
              <a:spLocks noChangeArrowheads="1"/>
            </p:cNvSpPr>
            <p:nvPr/>
          </p:nvSpPr>
          <p:spPr bwMode="auto">
            <a:xfrm>
              <a:off x="1298352" y="1415605"/>
              <a:ext cx="1897722" cy="373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105 tiles  (2 mm)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61" name="Text Box 49"/>
            <p:cNvSpPr txBox="1">
              <a:spLocks noChangeArrowheads="1"/>
            </p:cNvSpPr>
            <p:nvPr/>
          </p:nvSpPr>
          <p:spPr bwMode="auto">
            <a:xfrm>
              <a:off x="76826" y="2836146"/>
              <a:ext cx="719944" cy="373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3 </a:t>
              </a:r>
              <a:r>
                <a:rPr lang="en-US" sz="1400" dirty="0"/>
                <a:t>cm</a:t>
              </a:r>
              <a:endParaRPr lang="de-DE" sz="1400" dirty="0"/>
            </a:p>
          </p:txBody>
        </p:sp>
        <p:sp>
          <p:nvSpPr>
            <p:cNvPr id="62" name="Line 50"/>
            <p:cNvSpPr>
              <a:spLocks noChangeShapeType="1"/>
            </p:cNvSpPr>
            <p:nvPr/>
          </p:nvSpPr>
          <p:spPr bwMode="auto">
            <a:xfrm flipV="1">
              <a:off x="685800" y="1919288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54"/>
            <p:cNvSpPr>
              <a:spLocks noChangeShapeType="1"/>
            </p:cNvSpPr>
            <p:nvPr/>
          </p:nvSpPr>
          <p:spPr bwMode="auto">
            <a:xfrm>
              <a:off x="1371600" y="1919288"/>
              <a:ext cx="3657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52"/>
            <p:cNvSpPr>
              <a:spLocks noChangeShapeType="1"/>
            </p:cNvSpPr>
            <p:nvPr/>
          </p:nvSpPr>
          <p:spPr bwMode="auto">
            <a:xfrm flipV="1">
              <a:off x="4343400" y="1919288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53"/>
            <p:cNvSpPr>
              <a:spLocks noChangeShapeType="1"/>
            </p:cNvSpPr>
            <p:nvPr/>
          </p:nvSpPr>
          <p:spPr bwMode="auto">
            <a:xfrm flipV="1">
              <a:off x="4343400" y="2986088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55"/>
            <p:cNvSpPr>
              <a:spLocks noChangeShapeType="1"/>
            </p:cNvSpPr>
            <p:nvPr/>
          </p:nvSpPr>
          <p:spPr bwMode="auto">
            <a:xfrm>
              <a:off x="5029200" y="1919288"/>
              <a:ext cx="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58"/>
            <p:cNvSpPr>
              <a:spLocks noChangeShapeType="1"/>
            </p:cNvSpPr>
            <p:nvPr/>
          </p:nvSpPr>
          <p:spPr bwMode="auto">
            <a:xfrm flipV="1">
              <a:off x="990600" y="190500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59"/>
            <p:cNvSpPr>
              <a:spLocks noChangeShapeType="1"/>
            </p:cNvSpPr>
            <p:nvPr/>
          </p:nvSpPr>
          <p:spPr bwMode="auto">
            <a:xfrm flipV="1">
              <a:off x="1295400" y="190500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60"/>
            <p:cNvSpPr>
              <a:spLocks noChangeShapeType="1"/>
            </p:cNvSpPr>
            <p:nvPr/>
          </p:nvSpPr>
          <p:spPr bwMode="auto">
            <a:xfrm flipV="1">
              <a:off x="1600200" y="190500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61"/>
            <p:cNvSpPr>
              <a:spLocks noChangeShapeType="1"/>
            </p:cNvSpPr>
            <p:nvPr/>
          </p:nvSpPr>
          <p:spPr bwMode="auto">
            <a:xfrm flipV="1">
              <a:off x="1905000" y="190500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62"/>
            <p:cNvSpPr>
              <a:spLocks noChangeShapeType="1"/>
            </p:cNvSpPr>
            <p:nvPr/>
          </p:nvSpPr>
          <p:spPr bwMode="auto">
            <a:xfrm flipV="1">
              <a:off x="2209800" y="190500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63"/>
            <p:cNvSpPr>
              <a:spLocks noChangeShapeType="1"/>
            </p:cNvSpPr>
            <p:nvPr/>
          </p:nvSpPr>
          <p:spPr bwMode="auto">
            <a:xfrm flipV="1">
              <a:off x="2514600" y="190500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64"/>
            <p:cNvSpPr>
              <a:spLocks noChangeShapeType="1"/>
            </p:cNvSpPr>
            <p:nvPr/>
          </p:nvSpPr>
          <p:spPr bwMode="auto">
            <a:xfrm flipV="1">
              <a:off x="2819400" y="190500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65"/>
            <p:cNvSpPr>
              <a:spLocks noChangeShapeType="1"/>
            </p:cNvSpPr>
            <p:nvPr/>
          </p:nvSpPr>
          <p:spPr bwMode="auto">
            <a:xfrm flipV="1">
              <a:off x="2971800" y="190500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66"/>
            <p:cNvSpPr>
              <a:spLocks noChangeShapeType="1"/>
            </p:cNvSpPr>
            <p:nvPr/>
          </p:nvSpPr>
          <p:spPr bwMode="auto">
            <a:xfrm flipV="1">
              <a:off x="3124200" y="190500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67"/>
            <p:cNvSpPr>
              <a:spLocks noChangeShapeType="1"/>
            </p:cNvSpPr>
            <p:nvPr/>
          </p:nvSpPr>
          <p:spPr bwMode="auto">
            <a:xfrm flipV="1">
              <a:off x="3276600" y="190500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68"/>
            <p:cNvSpPr>
              <a:spLocks noChangeShapeType="1"/>
            </p:cNvSpPr>
            <p:nvPr/>
          </p:nvSpPr>
          <p:spPr bwMode="auto">
            <a:xfrm flipV="1">
              <a:off x="3429000" y="190500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69"/>
            <p:cNvSpPr>
              <a:spLocks noChangeShapeType="1"/>
            </p:cNvSpPr>
            <p:nvPr/>
          </p:nvSpPr>
          <p:spPr bwMode="auto">
            <a:xfrm flipV="1">
              <a:off x="3581400" y="190500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70"/>
            <p:cNvSpPr>
              <a:spLocks noChangeShapeType="1"/>
            </p:cNvSpPr>
            <p:nvPr/>
          </p:nvSpPr>
          <p:spPr bwMode="auto">
            <a:xfrm flipV="1">
              <a:off x="3733800" y="190500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71"/>
            <p:cNvSpPr>
              <a:spLocks noChangeShapeType="1"/>
            </p:cNvSpPr>
            <p:nvPr/>
          </p:nvSpPr>
          <p:spPr bwMode="auto">
            <a:xfrm flipV="1">
              <a:off x="3886200" y="190500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72"/>
            <p:cNvSpPr>
              <a:spLocks noChangeShapeType="1"/>
            </p:cNvSpPr>
            <p:nvPr/>
          </p:nvSpPr>
          <p:spPr bwMode="auto">
            <a:xfrm flipV="1">
              <a:off x="4038600" y="190500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73"/>
            <p:cNvSpPr>
              <a:spLocks noChangeShapeType="1"/>
            </p:cNvSpPr>
            <p:nvPr/>
          </p:nvSpPr>
          <p:spPr bwMode="auto">
            <a:xfrm flipV="1">
              <a:off x="4191000" y="190500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 Box 75"/>
            <p:cNvSpPr txBox="1">
              <a:spLocks noChangeArrowheads="1"/>
            </p:cNvSpPr>
            <p:nvPr/>
          </p:nvSpPr>
          <p:spPr bwMode="auto">
            <a:xfrm>
              <a:off x="76826" y="1930702"/>
              <a:ext cx="1120388" cy="373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/>
                <a:t>Z</a:t>
              </a:r>
              <a:r>
                <a:rPr lang="en-US" sz="1400" dirty="0" smtClean="0"/>
                <a:t> </a:t>
              </a:r>
              <a:r>
                <a:rPr lang="en-US" sz="1400" dirty="0"/>
                <a:t>= 1 cm</a:t>
              </a:r>
              <a:endParaRPr lang="de-DE" sz="1400" dirty="0"/>
            </a:p>
          </p:txBody>
        </p:sp>
        <p:sp>
          <p:nvSpPr>
            <p:cNvPr id="84" name="Line 79"/>
            <p:cNvSpPr>
              <a:spLocks noChangeShapeType="1"/>
            </p:cNvSpPr>
            <p:nvPr/>
          </p:nvSpPr>
          <p:spPr bwMode="auto">
            <a:xfrm flipV="1">
              <a:off x="1676400" y="2895600"/>
              <a:ext cx="685800" cy="1143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 Box 81"/>
            <p:cNvSpPr txBox="1">
              <a:spLocks noChangeArrowheads="1"/>
            </p:cNvSpPr>
            <p:nvPr/>
          </p:nvSpPr>
          <p:spPr bwMode="auto">
            <a:xfrm>
              <a:off x="1905000" y="2895600"/>
              <a:ext cx="285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e</a:t>
              </a:r>
              <a:endParaRPr lang="de-DE"/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304800" y="3505200"/>
            <a:ext cx="1380506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Hodoscope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3276600" y="4343400"/>
            <a:ext cx="2958449" cy="1600200"/>
            <a:chOff x="3276600" y="3429000"/>
            <a:chExt cx="5511315" cy="3048000"/>
          </a:xfrm>
        </p:grpSpPr>
        <p:pic>
          <p:nvPicPr>
            <p:cNvPr id="110" name="Picture 109" descr="tile_examp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76600" y="3429000"/>
              <a:ext cx="5205640" cy="3048000"/>
            </a:xfrm>
            <a:prstGeom prst="rect">
              <a:avLst/>
            </a:prstGeom>
          </p:spPr>
        </p:pic>
        <p:cxnSp>
          <p:nvCxnSpPr>
            <p:cNvPr id="111" name="Straight Arrow Connector 110"/>
            <p:cNvCxnSpPr/>
            <p:nvPr/>
          </p:nvCxnSpPr>
          <p:spPr>
            <a:xfrm>
              <a:off x="4419600" y="4495800"/>
              <a:ext cx="914400" cy="7620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3581400" y="4038600"/>
              <a:ext cx="1625116" cy="586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 mm tile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 flipH="1">
              <a:off x="7315200" y="4343400"/>
              <a:ext cx="685800" cy="9144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7162799" y="3581400"/>
              <a:ext cx="1625116" cy="586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2 mm tile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5" name="Rectangle 114"/>
          <p:cNvSpPr/>
          <p:nvPr/>
        </p:nvSpPr>
        <p:spPr>
          <a:xfrm>
            <a:off x="3505200" y="4338935"/>
            <a:ext cx="68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 WLS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r>
              <a:rPr lang="en-US" sz="1200" b="1" dirty="0" smtClean="0">
                <a:solidFill>
                  <a:srgbClr val="FF0000"/>
                </a:solidFill>
              </a:rPr>
              <a:t>20 cm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934200" y="3581400"/>
            <a:ext cx="1196161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Counters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4800600"/>
            <a:ext cx="2590800" cy="76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8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119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12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120" name="Picture 12" descr="JLab_logo_whit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7162800" y="4114800"/>
            <a:ext cx="939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 UNCW )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1828800" y="3581400"/>
            <a:ext cx="1350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 </a:t>
            </a:r>
            <a:r>
              <a:rPr lang="en-US" sz="1400" dirty="0" err="1" smtClean="0"/>
              <a:t>JLab</a:t>
            </a:r>
            <a:r>
              <a:rPr lang="en-US" sz="1400" dirty="0" smtClean="0"/>
              <a:t>, </a:t>
            </a:r>
            <a:r>
              <a:rPr lang="en-US" sz="1400" dirty="0" err="1" smtClean="0"/>
              <a:t>MEPhI</a:t>
            </a:r>
            <a:r>
              <a:rPr lang="en-US" sz="1400" dirty="0" smtClean="0"/>
              <a:t> 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7" descr="detector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209800"/>
            <a:ext cx="63246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80" name="Rectangle 108"/>
          <p:cNvSpPr>
            <a:spLocks noChangeArrowheads="1"/>
          </p:cNvSpPr>
          <p:nvPr/>
        </p:nvSpPr>
        <p:spPr bwMode="auto">
          <a:xfrm>
            <a:off x="8272463" y="3473450"/>
            <a:ext cx="457200" cy="1490663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762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GlueX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Detector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6123" t="19357" r="10864" b="20200"/>
          <a:stretch>
            <a:fillRect/>
          </a:stretch>
        </p:blipFill>
        <p:spPr bwMode="auto">
          <a:xfrm>
            <a:off x="0" y="990600"/>
            <a:ext cx="396240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91"/>
          <p:cNvSpPr txBox="1">
            <a:spLocks noChangeArrowheads="1"/>
          </p:cNvSpPr>
          <p:nvPr/>
        </p:nvSpPr>
        <p:spPr bwMode="auto">
          <a:xfrm>
            <a:off x="304800" y="3276600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u="sng"/>
              <a:t>Tracking:</a:t>
            </a:r>
          </a:p>
        </p:txBody>
      </p:sp>
      <p:sp>
        <p:nvSpPr>
          <p:cNvPr id="27654" name="Text Box 92"/>
          <p:cNvSpPr txBox="1">
            <a:spLocks noChangeArrowheads="1"/>
          </p:cNvSpPr>
          <p:nvPr/>
        </p:nvSpPr>
        <p:spPr bwMode="auto">
          <a:xfrm>
            <a:off x="304800" y="4267200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u="sng"/>
              <a:t>Calorimetry:</a:t>
            </a:r>
          </a:p>
        </p:txBody>
      </p:sp>
      <p:sp>
        <p:nvSpPr>
          <p:cNvPr id="27655" name="Rectangle 93"/>
          <p:cNvSpPr>
            <a:spLocks noChangeArrowheads="1"/>
          </p:cNvSpPr>
          <p:nvPr/>
        </p:nvSpPr>
        <p:spPr bwMode="auto">
          <a:xfrm>
            <a:off x="304800" y="51958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/>
              <a:t>PID:</a:t>
            </a:r>
          </a:p>
        </p:txBody>
      </p:sp>
      <p:sp>
        <p:nvSpPr>
          <p:cNvPr id="28766" name="Rectangle 94"/>
          <p:cNvSpPr>
            <a:spLocks noChangeArrowheads="1"/>
          </p:cNvSpPr>
          <p:nvPr/>
        </p:nvSpPr>
        <p:spPr bwMode="auto">
          <a:xfrm>
            <a:off x="4487863" y="3848100"/>
            <a:ext cx="1152525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67" name="Rectangle 95"/>
          <p:cNvSpPr>
            <a:spLocks noChangeArrowheads="1"/>
          </p:cNvSpPr>
          <p:nvPr/>
        </p:nvSpPr>
        <p:spPr bwMode="auto">
          <a:xfrm>
            <a:off x="4487863" y="4267200"/>
            <a:ext cx="1152525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68" name="Rectangle 96"/>
          <p:cNvSpPr>
            <a:spLocks noChangeArrowheads="1"/>
          </p:cNvSpPr>
          <p:nvPr/>
        </p:nvSpPr>
        <p:spPr bwMode="auto">
          <a:xfrm>
            <a:off x="457200" y="3625850"/>
            <a:ext cx="2362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600" dirty="0"/>
              <a:t> Central Drift Chamber</a:t>
            </a:r>
          </a:p>
        </p:txBody>
      </p:sp>
      <p:sp>
        <p:nvSpPr>
          <p:cNvPr id="28769" name="Rectangle 97"/>
          <p:cNvSpPr>
            <a:spLocks noChangeArrowheads="1"/>
          </p:cNvSpPr>
          <p:nvPr/>
        </p:nvSpPr>
        <p:spPr bwMode="auto">
          <a:xfrm>
            <a:off x="457200" y="3930650"/>
            <a:ext cx="2239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600"/>
              <a:t> Forward Drift Chamber</a:t>
            </a:r>
          </a:p>
        </p:txBody>
      </p:sp>
      <p:sp>
        <p:nvSpPr>
          <p:cNvPr id="28770" name="Rectangle 98"/>
          <p:cNvSpPr>
            <a:spLocks noChangeArrowheads="1"/>
          </p:cNvSpPr>
          <p:nvPr/>
        </p:nvSpPr>
        <p:spPr bwMode="auto">
          <a:xfrm>
            <a:off x="5715000" y="3848100"/>
            <a:ext cx="76200" cy="365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71" name="Rectangle 99"/>
          <p:cNvSpPr>
            <a:spLocks noChangeArrowheads="1"/>
          </p:cNvSpPr>
          <p:nvPr/>
        </p:nvSpPr>
        <p:spPr bwMode="auto">
          <a:xfrm>
            <a:off x="6078538" y="3848100"/>
            <a:ext cx="76200" cy="365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72" name="Rectangle 100"/>
          <p:cNvSpPr>
            <a:spLocks noChangeArrowheads="1"/>
          </p:cNvSpPr>
          <p:nvPr/>
        </p:nvSpPr>
        <p:spPr bwMode="auto">
          <a:xfrm>
            <a:off x="6462713" y="3848100"/>
            <a:ext cx="76200" cy="365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73" name="Rectangle 101"/>
          <p:cNvSpPr>
            <a:spLocks noChangeArrowheads="1"/>
          </p:cNvSpPr>
          <p:nvPr/>
        </p:nvSpPr>
        <p:spPr bwMode="auto">
          <a:xfrm>
            <a:off x="6800850" y="3848100"/>
            <a:ext cx="76200" cy="365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74" name="Rectangle 102"/>
          <p:cNvSpPr>
            <a:spLocks noChangeArrowheads="1"/>
          </p:cNvSpPr>
          <p:nvPr/>
        </p:nvSpPr>
        <p:spPr bwMode="auto">
          <a:xfrm>
            <a:off x="5721350" y="4240213"/>
            <a:ext cx="76200" cy="365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75" name="Rectangle 103"/>
          <p:cNvSpPr>
            <a:spLocks noChangeArrowheads="1"/>
          </p:cNvSpPr>
          <p:nvPr/>
        </p:nvSpPr>
        <p:spPr bwMode="auto">
          <a:xfrm>
            <a:off x="6086475" y="4240213"/>
            <a:ext cx="76200" cy="365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76" name="Rectangle 104"/>
          <p:cNvSpPr>
            <a:spLocks noChangeArrowheads="1"/>
          </p:cNvSpPr>
          <p:nvPr/>
        </p:nvSpPr>
        <p:spPr bwMode="auto">
          <a:xfrm>
            <a:off x="6462713" y="4240213"/>
            <a:ext cx="76200" cy="365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77" name="Rectangle 105"/>
          <p:cNvSpPr>
            <a:spLocks noChangeArrowheads="1"/>
          </p:cNvSpPr>
          <p:nvPr/>
        </p:nvSpPr>
        <p:spPr bwMode="auto">
          <a:xfrm>
            <a:off x="6800850" y="4240213"/>
            <a:ext cx="76200" cy="365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78" name="Rectangle 106"/>
          <p:cNvSpPr>
            <a:spLocks noChangeArrowheads="1"/>
          </p:cNvSpPr>
          <p:nvPr/>
        </p:nvSpPr>
        <p:spPr bwMode="auto">
          <a:xfrm>
            <a:off x="4495800" y="3657600"/>
            <a:ext cx="2422525" cy="192088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79" name="Rectangle 107"/>
          <p:cNvSpPr>
            <a:spLocks noChangeArrowheads="1"/>
          </p:cNvSpPr>
          <p:nvPr/>
        </p:nvSpPr>
        <p:spPr bwMode="auto">
          <a:xfrm>
            <a:off x="4495800" y="4578350"/>
            <a:ext cx="2422525" cy="192088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82" name="Rectangle 110"/>
          <p:cNvSpPr>
            <a:spLocks noChangeArrowheads="1"/>
          </p:cNvSpPr>
          <p:nvPr/>
        </p:nvSpPr>
        <p:spPr bwMode="auto">
          <a:xfrm>
            <a:off x="430213" y="4572000"/>
            <a:ext cx="1855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/>
              <a:t> </a:t>
            </a:r>
            <a:r>
              <a:rPr lang="en-US" sz="1600"/>
              <a:t>Barrel Calorimeter</a:t>
            </a:r>
          </a:p>
        </p:txBody>
      </p:sp>
      <p:sp>
        <p:nvSpPr>
          <p:cNvPr id="28783" name="Rectangle 111"/>
          <p:cNvSpPr>
            <a:spLocks noChangeArrowheads="1"/>
          </p:cNvSpPr>
          <p:nvPr/>
        </p:nvSpPr>
        <p:spPr bwMode="auto">
          <a:xfrm>
            <a:off x="457200" y="4921250"/>
            <a:ext cx="2020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600"/>
              <a:t> Forward Calorimeter</a:t>
            </a:r>
          </a:p>
        </p:txBody>
      </p:sp>
      <p:sp>
        <p:nvSpPr>
          <p:cNvPr id="28784" name="Rectangle 112"/>
          <p:cNvSpPr>
            <a:spLocks noChangeArrowheads="1"/>
          </p:cNvSpPr>
          <p:nvPr/>
        </p:nvSpPr>
        <p:spPr bwMode="auto">
          <a:xfrm>
            <a:off x="8153400" y="3352800"/>
            <a:ext cx="76200" cy="1752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85" name="Rectangle 113"/>
          <p:cNvSpPr>
            <a:spLocks noChangeArrowheads="1"/>
          </p:cNvSpPr>
          <p:nvPr/>
        </p:nvSpPr>
        <p:spPr bwMode="auto">
          <a:xfrm>
            <a:off x="457200" y="5607050"/>
            <a:ext cx="1897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600"/>
              <a:t> Time of Flight wall</a:t>
            </a:r>
          </a:p>
        </p:txBody>
      </p:sp>
      <p:sp>
        <p:nvSpPr>
          <p:cNvPr id="28786" name="Rectangle 114"/>
          <p:cNvSpPr>
            <a:spLocks noChangeArrowheads="1"/>
          </p:cNvSpPr>
          <p:nvPr/>
        </p:nvSpPr>
        <p:spPr bwMode="auto">
          <a:xfrm>
            <a:off x="457200" y="5911850"/>
            <a:ext cx="1398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600"/>
              <a:t> Start Counter</a:t>
            </a:r>
          </a:p>
        </p:txBody>
      </p:sp>
      <p:sp>
        <p:nvSpPr>
          <p:cNvPr id="27675" name="Rectangle 115"/>
          <p:cNvSpPr>
            <a:spLocks noChangeArrowheads="1"/>
          </p:cNvSpPr>
          <p:nvPr/>
        </p:nvSpPr>
        <p:spPr bwMode="auto">
          <a:xfrm>
            <a:off x="457200" y="6216650"/>
            <a:ext cx="1841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600"/>
              <a:t> Barrel Calorimeter</a:t>
            </a:r>
          </a:p>
        </p:txBody>
      </p:sp>
      <p:sp>
        <p:nvSpPr>
          <p:cNvPr id="28788" name="AutoShape 116"/>
          <p:cNvSpPr>
            <a:spLocks noChangeArrowheads="1"/>
          </p:cNvSpPr>
          <p:nvPr/>
        </p:nvSpPr>
        <p:spPr bwMode="auto">
          <a:xfrm>
            <a:off x="4648200" y="4157663"/>
            <a:ext cx="457200" cy="109537"/>
          </a:xfrm>
          <a:prstGeom prst="flowChartAlternateProcess">
            <a:avLst/>
          </a:prstGeom>
          <a:solidFill>
            <a:srgbClr val="FF00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7" name="Line 118"/>
          <p:cNvSpPr>
            <a:spLocks noChangeShapeType="1"/>
          </p:cNvSpPr>
          <p:nvPr/>
        </p:nvSpPr>
        <p:spPr bwMode="auto">
          <a:xfrm flipH="1">
            <a:off x="2514600" y="11430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78" name="Text Box 119"/>
          <p:cNvSpPr txBox="1">
            <a:spLocks noChangeArrowheads="1"/>
          </p:cNvSpPr>
          <p:nvPr/>
        </p:nvSpPr>
        <p:spPr bwMode="auto">
          <a:xfrm>
            <a:off x="3605213" y="914400"/>
            <a:ext cx="966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2.2 T Solenoid </a:t>
            </a:r>
          </a:p>
          <a:p>
            <a:r>
              <a:rPr lang="en-US" sz="1000"/>
              <a:t>     Magnet</a:t>
            </a:r>
          </a:p>
        </p:txBody>
      </p:sp>
      <p:sp>
        <p:nvSpPr>
          <p:cNvPr id="27679" name="Text Box 120"/>
          <p:cNvSpPr txBox="1">
            <a:spLocks noChangeArrowheads="1"/>
          </p:cNvSpPr>
          <p:nvPr/>
        </p:nvSpPr>
        <p:spPr bwMode="auto">
          <a:xfrm>
            <a:off x="5181600" y="1219200"/>
            <a:ext cx="36775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Beam photons incident of LiH</a:t>
            </a:r>
            <a:r>
              <a:rPr lang="en-US" sz="1400" baseline="-25000" dirty="0"/>
              <a:t>2</a:t>
            </a:r>
            <a:r>
              <a:rPr lang="en-US" sz="1400" dirty="0"/>
              <a:t> target</a:t>
            </a:r>
          </a:p>
          <a:p>
            <a:r>
              <a:rPr lang="en-US" sz="1400" dirty="0"/>
              <a:t>    </a:t>
            </a:r>
            <a:r>
              <a:rPr lang="en-US" sz="1400" dirty="0" smtClean="0"/>
              <a:t>-5 10</a:t>
            </a:r>
            <a:r>
              <a:rPr lang="en-US" sz="1400" baseline="30000" dirty="0"/>
              <a:t>7</a:t>
            </a:r>
            <a:r>
              <a:rPr lang="en-US" sz="1400" dirty="0" smtClean="0"/>
              <a:t> </a:t>
            </a:r>
            <a:r>
              <a:rPr lang="en-US" sz="1400" dirty="0">
                <a:sym typeface="Symbol" pitchFamily="18" charset="2"/>
              </a:rPr>
              <a:t>/sec</a:t>
            </a:r>
            <a:r>
              <a:rPr lang="en-US" sz="1400" dirty="0"/>
              <a:t> in the energy range 8.4 – 9.0 </a:t>
            </a:r>
            <a:r>
              <a:rPr lang="en-US" sz="1400" dirty="0" err="1"/>
              <a:t>GeV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87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28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8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8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8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8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8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8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00" fill="hold"/>
                                        <p:tgtEl>
                                          <p:spTgt spid="287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287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8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1000" fill="hold"/>
                                        <p:tgtEl>
                                          <p:spTgt spid="287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8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1000" fill="hold"/>
                                        <p:tgtEl>
                                          <p:spTgt spid="287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1000" fill="hold"/>
                                        <p:tgtEl>
                                          <p:spTgt spid="28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80" grpId="0" animBg="1"/>
      <p:bldP spid="28766" grpId="0" animBg="1"/>
      <p:bldP spid="28767" grpId="0" animBg="1"/>
      <p:bldP spid="28768" grpId="0"/>
      <p:bldP spid="28769" grpId="0"/>
      <p:bldP spid="28770" grpId="0" animBg="1"/>
      <p:bldP spid="28771" grpId="0" animBg="1"/>
      <p:bldP spid="28772" grpId="0" animBg="1"/>
      <p:bldP spid="28773" grpId="0" animBg="1"/>
      <p:bldP spid="28774" grpId="0" animBg="1"/>
      <p:bldP spid="28775" grpId="0" animBg="1"/>
      <p:bldP spid="28776" grpId="0" animBg="1"/>
      <p:bldP spid="28777" grpId="0" animBg="1"/>
      <p:bldP spid="28778" grpId="0" animBg="1"/>
      <p:bldP spid="28779" grpId="0" animBg="1"/>
      <p:bldP spid="28782" grpId="0"/>
      <p:bldP spid="28783" grpId="0"/>
      <p:bldP spid="28784" grpId="0" animBg="1"/>
      <p:bldP spid="28785" grpId="0"/>
      <p:bldP spid="2878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838200" y="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Solenoid</a:t>
            </a:r>
          </a:p>
        </p:txBody>
      </p:sp>
      <p:pic>
        <p:nvPicPr>
          <p:cNvPr id="13" name="Picture 2" descr="M:\PhyCoord\cameras\halldcam3\201211\halldcam3-20121116-143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391400" cy="4157663"/>
          </a:xfrm>
          <a:prstGeom prst="rect">
            <a:avLst/>
          </a:prstGeom>
          <a:noFill/>
        </p:spPr>
      </p:pic>
      <p:sp>
        <p:nvSpPr>
          <p:cNvPr id="14" name="TextBox 86"/>
          <p:cNvSpPr txBox="1">
            <a:spLocks noChangeArrowheads="1"/>
          </p:cNvSpPr>
          <p:nvPr/>
        </p:nvSpPr>
        <p:spPr bwMode="auto">
          <a:xfrm>
            <a:off x="381000" y="5334000"/>
            <a:ext cx="834167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rgbClr val="0000FF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cs typeface="Times New Roman" pitchFamily="18" charset="0"/>
              </a:rPr>
              <a:t>Used for LASS at SLAC, for MEGA at Los Alamos, refurbished for GlueX</a:t>
            </a:r>
          </a:p>
          <a:p>
            <a:pPr>
              <a:buClr>
                <a:srgbClr val="0000FF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 Bore ID = 1.85 m,  length 4 m,  </a:t>
            </a:r>
            <a:r>
              <a:rPr lang="en-US" dirty="0" err="1" smtClean="0">
                <a:solidFill>
                  <a:srgbClr val="000000"/>
                </a:solidFill>
                <a:cs typeface="Times New Roman" pitchFamily="18" charset="0"/>
              </a:rPr>
              <a:t>B</a:t>
            </a:r>
            <a:r>
              <a:rPr lang="en-US" baseline="-25000" dirty="0" err="1" smtClean="0">
                <a:solidFill>
                  <a:srgbClr val="000000"/>
                </a:solidFill>
                <a:cs typeface="Times New Roman" pitchFamily="18" charset="0"/>
              </a:rPr>
              <a:t>max</a:t>
            </a: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 = 2.2T</a:t>
            </a:r>
            <a:endParaRPr lang="en-US" sz="1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Clr>
                <a:srgbClr val="0000FF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cs typeface="Times New Roman" pitchFamily="18" charset="0"/>
              </a:rPr>
              <a:t> Four separate coils</a:t>
            </a:r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14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7" name="Picture 12" descr="JLab_logo_white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838200" y="762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Solenoid: Field Mapping</a:t>
            </a:r>
          </a:p>
        </p:txBody>
      </p:sp>
      <p:pic>
        <p:nvPicPr>
          <p:cNvPr id="5" name="Picture 4" descr="meas_1300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838200"/>
            <a:ext cx="7198660" cy="556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2800" y="914400"/>
            <a:ext cx="1614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1300 A  current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381000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 = 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1752600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FF"/>
                </a:solidFill>
              </a:rPr>
              <a:t>R = 81 cm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236220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 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33800" y="228600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95800" y="198120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 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0" y="106680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 4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029200" y="3124200"/>
            <a:ext cx="609600" cy="685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019800" y="2133600"/>
            <a:ext cx="609600" cy="609600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81800" y="5879068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Z    (cm)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1305351" y="1514050"/>
            <a:ext cx="8066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   (T)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3276600" y="5029200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86200" y="4800600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Poisson calculations</a:t>
            </a:r>
            <a:endParaRPr lang="en-US" dirty="0"/>
          </a:p>
        </p:txBody>
      </p:sp>
      <p:grpSp>
        <p:nvGrpSpPr>
          <p:cNvPr id="19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15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23" name="Picture 12" descr="JLab_logo_white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838200" y="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Central Drift Chamber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09600" y="762000"/>
            <a:ext cx="3694409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600" dirty="0"/>
              <a:t> Angular coverage 6</a:t>
            </a:r>
            <a:r>
              <a:rPr lang="en-US" sz="1600" dirty="0">
                <a:sym typeface="Symbol" pitchFamily="18" charset="2"/>
              </a:rPr>
              <a:t> &lt;  &lt; 155</a:t>
            </a:r>
            <a:r>
              <a:rPr lang="en-US" sz="1600" dirty="0" smtClean="0">
                <a:sym typeface="Symbol" pitchFamily="18" charset="2"/>
              </a:rPr>
              <a:t></a:t>
            </a:r>
          </a:p>
          <a:p>
            <a:pPr>
              <a:buFontTx/>
              <a:buChar char="•"/>
            </a:pPr>
            <a:r>
              <a:rPr lang="en-US" sz="1600" dirty="0" smtClean="0"/>
              <a:t>  3522 straw tubes, r = 8 mm  (FADC125)</a:t>
            </a:r>
            <a:endParaRPr lang="en-US" sz="1600" dirty="0"/>
          </a:p>
          <a:p>
            <a:pPr>
              <a:lnSpc>
                <a:spcPct val="30000"/>
              </a:lnSpc>
            </a:pPr>
            <a:endParaRPr lang="en-US" sz="1600" dirty="0"/>
          </a:p>
          <a:p>
            <a:pPr>
              <a:buFontTx/>
              <a:buChar char="•"/>
            </a:pPr>
            <a:r>
              <a:rPr lang="en-US" sz="1600" dirty="0"/>
              <a:t> 12 axial layers, 16 stereo </a:t>
            </a:r>
            <a:r>
              <a:rPr lang="en-US" sz="1600" dirty="0" smtClean="0"/>
              <a:t>layers  +/- 6</a:t>
            </a:r>
            <a:r>
              <a:rPr lang="en-US" sz="1600" dirty="0" smtClean="0">
                <a:sym typeface="Symbol" pitchFamily="18" charset="2"/>
              </a:rPr>
              <a:t></a:t>
            </a:r>
            <a:endParaRPr lang="en-US" sz="1600" dirty="0"/>
          </a:p>
          <a:p>
            <a:pPr>
              <a:lnSpc>
                <a:spcPct val="30000"/>
              </a:lnSpc>
            </a:pPr>
            <a:endParaRPr lang="en-US" sz="1600" dirty="0"/>
          </a:p>
          <a:p>
            <a:pPr>
              <a:buFontTx/>
              <a:buChar char="•"/>
            </a:pPr>
            <a:r>
              <a:rPr lang="en-US" sz="1600" dirty="0"/>
              <a:t>  De/</a:t>
            </a:r>
            <a:r>
              <a:rPr lang="en-US" sz="1600" dirty="0" err="1"/>
              <a:t>dx</a:t>
            </a:r>
            <a:r>
              <a:rPr lang="en-US" sz="1600" dirty="0"/>
              <a:t> for </a:t>
            </a:r>
            <a:r>
              <a:rPr lang="en-US" sz="1600" dirty="0" smtClean="0"/>
              <a:t>p &lt; 450 </a:t>
            </a:r>
            <a:r>
              <a:rPr lang="en-US" sz="1600" dirty="0" err="1" smtClean="0"/>
              <a:t>MeV</a:t>
            </a:r>
            <a:r>
              <a:rPr lang="en-US" sz="1600" dirty="0" smtClean="0"/>
              <a:t>/c</a:t>
            </a:r>
            <a:endParaRPr lang="en-US" sz="1600" dirty="0"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1600" dirty="0">
                <a:sym typeface="Symbol" pitchFamily="18" charset="2"/>
              </a:rPr>
              <a:t>  </a:t>
            </a:r>
            <a:r>
              <a:rPr lang="en-US" sz="1600" baseline="-25000" dirty="0">
                <a:sym typeface="Symbol" pitchFamily="18" charset="2"/>
              </a:rPr>
              <a:t></a:t>
            </a:r>
            <a:r>
              <a:rPr lang="en-US" sz="1600" dirty="0">
                <a:sym typeface="Symbol" pitchFamily="18" charset="2"/>
              </a:rPr>
              <a:t> ~ 150 m,  </a:t>
            </a:r>
            <a:r>
              <a:rPr lang="en-US" sz="1600" baseline="-25000" dirty="0">
                <a:sym typeface="Symbol" pitchFamily="18" charset="2"/>
              </a:rPr>
              <a:t>z</a:t>
            </a:r>
            <a:r>
              <a:rPr lang="en-US" sz="1600" dirty="0">
                <a:sym typeface="Symbol" pitchFamily="18" charset="2"/>
              </a:rPr>
              <a:t> ~ </a:t>
            </a:r>
            <a:r>
              <a:rPr lang="en-US" sz="1600" dirty="0" smtClean="0">
                <a:sym typeface="Symbol" pitchFamily="18" charset="2"/>
              </a:rPr>
              <a:t>1.5 </a:t>
            </a:r>
            <a:r>
              <a:rPr lang="en-US" sz="1600" dirty="0">
                <a:sym typeface="Symbol" pitchFamily="18" charset="2"/>
              </a:rPr>
              <a:t>mm   </a:t>
            </a:r>
            <a:endParaRPr lang="en-US" sz="1600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93345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410200" y="609600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Assembling: stereo tubes</a:t>
            </a:r>
            <a:endParaRPr lang="en-US" dirty="0">
              <a:solidFill>
                <a:srgbClr val="3333FF"/>
              </a:solidFill>
            </a:endParaRPr>
          </a:p>
        </p:txBody>
      </p:sp>
      <p:pic>
        <p:nvPicPr>
          <p:cNvPr id="11" name="Picture 10" descr="CDC_wiring_20120928_hal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06400" y="3403601"/>
            <a:ext cx="3454402" cy="25908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0600" y="2590800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Installing connectors</a:t>
            </a:r>
            <a:endParaRPr lang="en-US" dirty="0">
              <a:solidFill>
                <a:srgbClr val="3333FF"/>
              </a:solidFill>
            </a:endParaRP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5433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239000" y="3352800"/>
            <a:ext cx="1681871" cy="307777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Assembled at CMU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16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16" name="Picture 12" descr="JLab_logo_whit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90600" y="2286000"/>
            <a:ext cx="2246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Carnegie Mellon University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838200" y="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Forward Drift Chamber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505200"/>
            <a:ext cx="4038600" cy="301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457200" y="685800"/>
            <a:ext cx="4049507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endParaRPr lang="en-US" b="1" u="sng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sz="1600" dirty="0"/>
              <a:t> Angular coverage 1</a:t>
            </a:r>
            <a:r>
              <a:rPr lang="en-US" sz="1600" dirty="0">
                <a:sym typeface="Symbol" pitchFamily="18" charset="2"/>
              </a:rPr>
              <a:t> &lt;  &lt; 30</a:t>
            </a:r>
            <a:r>
              <a:rPr lang="en-US" sz="1600" dirty="0" smtClean="0">
                <a:sym typeface="Symbol" pitchFamily="18" charset="2"/>
              </a:rPr>
              <a:t></a:t>
            </a:r>
          </a:p>
          <a:p>
            <a:pPr>
              <a:buFontTx/>
              <a:buChar char="•"/>
            </a:pPr>
            <a:r>
              <a:rPr lang="en-US" sz="1600" dirty="0" smtClean="0">
                <a:sym typeface="Symbol" pitchFamily="18" charset="2"/>
              </a:rPr>
              <a:t> Gas mixture 40/60 </a:t>
            </a:r>
            <a:r>
              <a:rPr lang="en-US" sz="1600" dirty="0" err="1" smtClean="0">
                <a:sym typeface="Symbol" pitchFamily="18" charset="2"/>
              </a:rPr>
              <a:t>Ar</a:t>
            </a:r>
            <a:r>
              <a:rPr lang="en-US" sz="1600" dirty="0" smtClean="0">
                <a:sym typeface="Symbol" pitchFamily="18" charset="2"/>
              </a:rPr>
              <a:t>/CO</a:t>
            </a:r>
            <a:r>
              <a:rPr lang="en-US" sz="1600" baseline="-25000" dirty="0" smtClean="0">
                <a:sym typeface="Symbol" pitchFamily="18" charset="2"/>
              </a:rPr>
              <a:t>2</a:t>
            </a:r>
            <a:endParaRPr lang="en-US" sz="1600" baseline="-25000" dirty="0"/>
          </a:p>
          <a:p>
            <a:pPr>
              <a:lnSpc>
                <a:spcPct val="50000"/>
              </a:lnSpc>
            </a:pPr>
            <a:endParaRPr lang="en-US" sz="1600" dirty="0"/>
          </a:p>
          <a:p>
            <a:pPr>
              <a:buFontTx/>
              <a:buChar char="•"/>
            </a:pPr>
            <a:r>
              <a:rPr lang="en-US" sz="1600" dirty="0"/>
              <a:t> 4 packages,  6 </a:t>
            </a:r>
            <a:r>
              <a:rPr lang="en-US" sz="1600" dirty="0" smtClean="0"/>
              <a:t>cathode – wire - cathode </a:t>
            </a:r>
            <a:endParaRPr lang="en-US" sz="1600" dirty="0"/>
          </a:p>
          <a:p>
            <a:r>
              <a:rPr lang="en-US" sz="1600" dirty="0"/>
              <a:t>  chambers in each package</a:t>
            </a:r>
          </a:p>
          <a:p>
            <a:pPr>
              <a:lnSpc>
                <a:spcPct val="50000"/>
              </a:lnSpc>
            </a:pPr>
            <a:endParaRPr lang="en-US" sz="1600" dirty="0"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smtClean="0">
                <a:sym typeface="Symbol" pitchFamily="18" charset="2"/>
              </a:rPr>
              <a:t> 2300 anode wires   (F1TDC)</a:t>
            </a:r>
          </a:p>
          <a:p>
            <a:pPr>
              <a:buFontTx/>
              <a:buChar char="•"/>
            </a:pPr>
            <a:r>
              <a:rPr lang="en-US" sz="1600" dirty="0" smtClean="0">
                <a:sym typeface="Symbol" pitchFamily="18" charset="2"/>
              </a:rPr>
              <a:t> 10200 cathode strips  (FADC-125)</a:t>
            </a:r>
          </a:p>
          <a:p>
            <a:pPr>
              <a:lnSpc>
                <a:spcPct val="50000"/>
              </a:lnSpc>
            </a:pPr>
            <a:endParaRPr lang="en-US" sz="1600" dirty="0"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smtClean="0">
                <a:sym typeface="Symbol" pitchFamily="18" charset="2"/>
              </a:rPr>
              <a:t>Resolution </a:t>
            </a:r>
            <a:r>
              <a:rPr lang="en-US" sz="1600" baseline="-25000" dirty="0" err="1">
                <a:sym typeface="Symbol" pitchFamily="18" charset="2"/>
              </a:rPr>
              <a:t>xy</a:t>
            </a:r>
            <a:r>
              <a:rPr lang="en-US" sz="1600" dirty="0">
                <a:sym typeface="Symbol" pitchFamily="18" charset="2"/>
              </a:rPr>
              <a:t> ~ 200 m  </a:t>
            </a:r>
            <a:r>
              <a:rPr lang="en-US" sz="1600" dirty="0" smtClean="0">
                <a:sym typeface="Symbol" pitchFamily="18" charset="2"/>
              </a:rPr>
              <a:t>for wires and strips</a:t>
            </a:r>
            <a:endParaRPr lang="en-US" sz="1600" dirty="0"/>
          </a:p>
        </p:txBody>
      </p:sp>
      <p:pic>
        <p:nvPicPr>
          <p:cNvPr id="5" name="Picture 4" descr="fdcfro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990600"/>
            <a:ext cx="3018972" cy="1981200"/>
          </a:xfrm>
          <a:prstGeom prst="rect">
            <a:avLst/>
          </a:prstGeom>
        </p:spPr>
      </p:pic>
      <p:pic>
        <p:nvPicPr>
          <p:cNvPr id="6" name="Picture 5" descr="FDC_picket_fence_wirelocationfit.png"/>
          <p:cNvPicPr>
            <a:picLocks noChangeAspect="1"/>
          </p:cNvPicPr>
          <p:nvPr/>
        </p:nvPicPr>
        <p:blipFill>
          <a:blip r:embed="rId4" cstate="print"/>
          <a:srcRect l="35000" t="3342" r="8333" b="52828"/>
          <a:stretch>
            <a:fillRect/>
          </a:stretch>
        </p:blipFill>
        <p:spPr>
          <a:xfrm>
            <a:off x="5105400" y="3733800"/>
            <a:ext cx="3640394" cy="16595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9200" y="3200400"/>
            <a:ext cx="3798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Wire position measured using strip hits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48200" y="5638800"/>
            <a:ext cx="4264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Four FDC packages have been assembled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                       at </a:t>
            </a:r>
            <a:r>
              <a:rPr lang="en-US" b="1" dirty="0" err="1" smtClean="0">
                <a:solidFill>
                  <a:srgbClr val="FF0000"/>
                </a:solidFill>
              </a:rPr>
              <a:t>JLab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10200" y="609600"/>
            <a:ext cx="25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cathode – wire - cathode </a:t>
            </a:r>
            <a:endParaRPr lang="en-US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838200" y="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Tracking Performance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43000"/>
            <a:ext cx="69664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76600" y="1981200"/>
            <a:ext cx="1981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   </a:t>
            </a:r>
            <a:r>
              <a:rPr lang="en-US" b="1" dirty="0" smtClean="0">
                <a:solidFill>
                  <a:srgbClr val="C00000"/>
                </a:solidFill>
              </a:rPr>
              <a:t>CDC/FDC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transition region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048000" y="2667000"/>
            <a:ext cx="609600" cy="30480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18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9" name="Picture 12" descr="JLab_logo_white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838200" y="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Barrel Calorimeter (BCAL)</a:t>
            </a:r>
          </a:p>
        </p:txBody>
      </p:sp>
      <p:pic>
        <p:nvPicPr>
          <p:cNvPr id="4" name="Picture 3" descr="BCAL_generic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28800"/>
            <a:ext cx="5372759" cy="4301183"/>
          </a:xfrm>
          <a:prstGeom prst="rect">
            <a:avLst/>
          </a:prstGeom>
        </p:spPr>
      </p:pic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410200" y="762000"/>
            <a:ext cx="3512500" cy="257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600" dirty="0"/>
              <a:t> Angular coverage 11</a:t>
            </a:r>
            <a:r>
              <a:rPr lang="en-US" sz="1600" dirty="0">
                <a:sym typeface="Symbol" pitchFamily="18" charset="2"/>
              </a:rPr>
              <a:t></a:t>
            </a:r>
            <a:r>
              <a:rPr lang="en-US" sz="1600" dirty="0"/>
              <a:t> &lt; </a:t>
            </a:r>
            <a:r>
              <a:rPr lang="en-US" sz="1600" dirty="0">
                <a:sym typeface="Symbol" pitchFamily="18" charset="2"/>
              </a:rPr>
              <a:t> &lt; 120 </a:t>
            </a:r>
          </a:p>
          <a:p>
            <a:pPr>
              <a:lnSpc>
                <a:spcPct val="40000"/>
              </a:lnSpc>
            </a:pPr>
            <a:endParaRPr lang="en-US" sz="1600" dirty="0"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1600" dirty="0">
                <a:sym typeface="Symbol" pitchFamily="18" charset="2"/>
              </a:rPr>
              <a:t> 191 layers </a:t>
            </a:r>
            <a:r>
              <a:rPr lang="en-US" sz="1600" dirty="0" err="1">
                <a:sym typeface="Symbol" pitchFamily="18" charset="2"/>
              </a:rPr>
              <a:t>Pb:ScFib:Glue</a:t>
            </a:r>
            <a:r>
              <a:rPr lang="en-US" sz="1600" dirty="0">
                <a:sym typeface="Symbol" pitchFamily="18" charset="2"/>
              </a:rPr>
              <a:t> (37:49:14%)</a:t>
            </a:r>
          </a:p>
          <a:p>
            <a:pPr>
              <a:lnSpc>
                <a:spcPct val="50000"/>
              </a:lnSpc>
            </a:pPr>
            <a:endParaRPr lang="en-US" sz="1600" dirty="0"/>
          </a:p>
          <a:p>
            <a:pPr>
              <a:buFontTx/>
              <a:buChar char="•"/>
            </a:pPr>
            <a:r>
              <a:rPr lang="en-US" sz="1600" dirty="0"/>
              <a:t> Double side </a:t>
            </a:r>
            <a:r>
              <a:rPr lang="en-US" sz="1600" dirty="0" smtClean="0"/>
              <a:t>readout, 3840 </a:t>
            </a:r>
            <a:r>
              <a:rPr lang="en-US" sz="1600" dirty="0" err="1" smtClean="0"/>
              <a:t>SiPMs</a:t>
            </a:r>
            <a:endParaRPr lang="en-US" sz="1600" dirty="0" smtClean="0"/>
          </a:p>
          <a:p>
            <a:r>
              <a:rPr lang="en-US" sz="1600" dirty="0" smtClean="0"/>
              <a:t>     1536   FADC250 channels</a:t>
            </a:r>
          </a:p>
          <a:p>
            <a:r>
              <a:rPr lang="en-US" sz="1600" dirty="0" smtClean="0"/>
              <a:t>     1152   F1TDC     channels</a:t>
            </a:r>
            <a:endParaRPr lang="en-US" sz="1600" dirty="0"/>
          </a:p>
          <a:p>
            <a:pPr>
              <a:lnSpc>
                <a:spcPct val="40000"/>
              </a:lnSpc>
            </a:pPr>
            <a:endParaRPr lang="en-US" sz="1600" dirty="0"/>
          </a:p>
          <a:p>
            <a:pPr>
              <a:buFontTx/>
              <a:buChar char="•"/>
            </a:pPr>
            <a:r>
              <a:rPr lang="en-US" sz="1600" b="1" dirty="0">
                <a:solidFill>
                  <a:srgbClr val="3333FF"/>
                </a:solidFill>
                <a:sym typeface="Symbol" pitchFamily="18" charset="2"/>
              </a:rPr>
              <a:t> </a:t>
            </a:r>
            <a:r>
              <a:rPr lang="en-US" sz="1600" b="1" baseline="-25000" dirty="0">
                <a:solidFill>
                  <a:srgbClr val="3333FF"/>
                </a:solidFill>
                <a:sym typeface="Symbol" pitchFamily="18" charset="2"/>
              </a:rPr>
              <a:t>E</a:t>
            </a:r>
            <a:r>
              <a:rPr lang="en-US" sz="1600" b="1" dirty="0">
                <a:solidFill>
                  <a:srgbClr val="3333FF"/>
                </a:solidFill>
                <a:sym typeface="Symbol" pitchFamily="18" charset="2"/>
              </a:rPr>
              <a:t> / E (%) = 5.5/E    1.6</a:t>
            </a:r>
          </a:p>
          <a:p>
            <a:pPr>
              <a:lnSpc>
                <a:spcPct val="40000"/>
              </a:lnSpc>
            </a:pPr>
            <a:endParaRPr lang="en-US" sz="1600" b="1" dirty="0">
              <a:solidFill>
                <a:srgbClr val="3333FF"/>
              </a:solidFill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1600" b="1" dirty="0">
                <a:solidFill>
                  <a:srgbClr val="3333FF"/>
                </a:solidFill>
                <a:sym typeface="Symbol" pitchFamily="18" charset="2"/>
              </a:rPr>
              <a:t> </a:t>
            </a:r>
            <a:r>
              <a:rPr lang="en-US" sz="1600" b="1" baseline="-25000" dirty="0">
                <a:solidFill>
                  <a:srgbClr val="3333FF"/>
                </a:solidFill>
                <a:sym typeface="Symbol" pitchFamily="18" charset="2"/>
              </a:rPr>
              <a:t>Z</a:t>
            </a:r>
            <a:r>
              <a:rPr lang="en-US" sz="1600" b="1" dirty="0">
                <a:solidFill>
                  <a:srgbClr val="3333FF"/>
                </a:solidFill>
                <a:sym typeface="Symbol" pitchFamily="18" charset="2"/>
              </a:rPr>
              <a:t> = 5 mm / E</a:t>
            </a:r>
          </a:p>
          <a:p>
            <a:pPr>
              <a:lnSpc>
                <a:spcPct val="40000"/>
              </a:lnSpc>
            </a:pPr>
            <a:endParaRPr lang="en-US" sz="1600" b="1" dirty="0">
              <a:solidFill>
                <a:srgbClr val="3333FF"/>
              </a:solidFill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1600" b="1" dirty="0">
                <a:solidFill>
                  <a:srgbClr val="3333FF"/>
                </a:solidFill>
                <a:sym typeface="Symbol" pitchFamily="18" charset="2"/>
              </a:rPr>
              <a:t> </a:t>
            </a:r>
            <a:r>
              <a:rPr lang="en-US" sz="1600" b="1" baseline="-25000" dirty="0">
                <a:solidFill>
                  <a:srgbClr val="3333FF"/>
                </a:solidFill>
                <a:sym typeface="Symbol" pitchFamily="18" charset="2"/>
              </a:rPr>
              <a:t>t</a:t>
            </a:r>
            <a:r>
              <a:rPr lang="en-US" sz="1600" b="1" dirty="0">
                <a:solidFill>
                  <a:srgbClr val="3333FF"/>
                </a:solidFill>
                <a:sym typeface="Symbol" pitchFamily="18" charset="2"/>
              </a:rPr>
              <a:t> =  74 </a:t>
            </a:r>
            <a:r>
              <a:rPr lang="en-US" sz="1600" b="1" dirty="0" err="1">
                <a:solidFill>
                  <a:srgbClr val="3333FF"/>
                </a:solidFill>
                <a:sym typeface="Symbol" pitchFamily="18" charset="2"/>
              </a:rPr>
              <a:t>ps</a:t>
            </a:r>
            <a:r>
              <a:rPr lang="en-US" sz="1600" b="1" dirty="0">
                <a:solidFill>
                  <a:srgbClr val="3333FF"/>
                </a:solidFill>
                <a:sym typeface="Symbol" pitchFamily="18" charset="2"/>
              </a:rPr>
              <a:t> / E  33 </a:t>
            </a:r>
            <a:r>
              <a:rPr lang="en-US" sz="1600" b="1" dirty="0" err="1">
                <a:solidFill>
                  <a:srgbClr val="3333FF"/>
                </a:solidFill>
                <a:sym typeface="Symbol" pitchFamily="18" charset="2"/>
              </a:rPr>
              <a:t>ps</a:t>
            </a:r>
            <a:endParaRPr lang="en-US" sz="1600" b="1" dirty="0">
              <a:solidFill>
                <a:srgbClr val="3333FF"/>
              </a:solidFill>
              <a:sym typeface="Symbol" pitchFamily="18" charset="2"/>
            </a:endParaRP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8100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4126640"/>
            <a:ext cx="1416341" cy="120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 bwMode="auto">
          <a:xfrm>
            <a:off x="7924800" y="5410200"/>
            <a:ext cx="457200" cy="762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696200" y="5498068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 mm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3505200"/>
            <a:ext cx="1390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BCAL module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800600" y="40386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96200" y="3733800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SiPM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304800" y="6477000"/>
            <a:ext cx="8859838" cy="309563"/>
            <a:chOff x="192" y="4032"/>
            <a:chExt cx="5581" cy="195"/>
          </a:xfrm>
        </p:grpSpPr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90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19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17" name="Picture 12" descr="JLab_logo_whit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781800" y="3352800"/>
            <a:ext cx="2170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University of Regina, USM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1524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Hall D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Physics Program</a:t>
            </a:r>
          </a:p>
        </p:txBody>
      </p:sp>
      <p:sp>
        <p:nvSpPr>
          <p:cNvPr id="16386" name="Text Box 28"/>
          <p:cNvSpPr txBox="1">
            <a:spLocks noChangeArrowheads="1"/>
          </p:cNvSpPr>
          <p:nvPr/>
        </p:nvSpPr>
        <p:spPr bwMode="auto">
          <a:xfrm>
            <a:off x="107869" y="1219200"/>
            <a:ext cx="69025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GlueX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detector design has been optimized for the </a:t>
            </a:r>
          </a:p>
          <a:p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en-US" b="1" dirty="0" smtClean="0">
                <a:solidFill>
                  <a:srgbClr val="0000CC"/>
                </a:solidFill>
              </a:rPr>
              <a:t>              </a:t>
            </a:r>
            <a:r>
              <a:rPr lang="en-US" b="1" dirty="0" smtClean="0">
                <a:solidFill>
                  <a:srgbClr val="FF0000"/>
                </a:solidFill>
              </a:rPr>
              <a:t>search </a:t>
            </a:r>
            <a:r>
              <a:rPr lang="en-US" b="1" dirty="0">
                <a:solidFill>
                  <a:srgbClr val="FF0000"/>
                </a:solidFill>
              </a:rPr>
              <a:t>for </a:t>
            </a:r>
            <a:r>
              <a:rPr lang="en-US" b="1" dirty="0" err="1">
                <a:solidFill>
                  <a:srgbClr val="FF0000"/>
                </a:solidFill>
              </a:rPr>
              <a:t>gluonic</a:t>
            </a:r>
            <a:r>
              <a:rPr lang="en-US" b="1" dirty="0">
                <a:solidFill>
                  <a:srgbClr val="FF0000"/>
                </a:solidFill>
              </a:rPr>
              <a:t> excitations in the </a:t>
            </a:r>
            <a:r>
              <a:rPr lang="en-US" b="1" dirty="0" smtClean="0">
                <a:solidFill>
                  <a:srgbClr val="FF0000"/>
                </a:solidFill>
              </a:rPr>
              <a:t>spectra </a:t>
            </a:r>
            <a:r>
              <a:rPr lang="en-US" b="1" dirty="0">
                <a:solidFill>
                  <a:srgbClr val="FF0000"/>
                </a:solidFill>
              </a:rPr>
              <a:t>of light </a:t>
            </a:r>
            <a:r>
              <a:rPr lang="en-US" b="1" dirty="0" smtClean="0">
                <a:solidFill>
                  <a:srgbClr val="FF0000"/>
                </a:solidFill>
              </a:rPr>
              <a:t>mesons</a:t>
            </a:r>
            <a:r>
              <a:rPr lang="en-US" b="1" dirty="0" smtClean="0"/>
              <a:t> </a:t>
            </a:r>
            <a:endParaRPr lang="en-US" dirty="0" smtClean="0">
              <a:sym typeface="Symbol" pitchFamily="18" charset="2"/>
            </a:endParaRPr>
          </a:p>
          <a:p>
            <a:pPr>
              <a:lnSpc>
                <a:spcPct val="50000"/>
              </a:lnSpc>
            </a:pPr>
            <a:r>
              <a:rPr lang="en-US" dirty="0" smtClean="0">
                <a:solidFill>
                  <a:srgbClr val="0000CC"/>
                </a:solidFill>
              </a:rPr>
              <a:t>               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6387" name="Text Box 29"/>
          <p:cNvSpPr txBox="1">
            <a:spLocks noChangeArrowheads="1"/>
          </p:cNvSpPr>
          <p:nvPr/>
        </p:nvSpPr>
        <p:spPr bwMode="auto">
          <a:xfrm>
            <a:off x="762000" y="2679680"/>
            <a:ext cx="738997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FF00FF"/>
                </a:solidFill>
              </a:rPr>
              <a:t> A precision measurement of the </a:t>
            </a:r>
            <a:r>
              <a:rPr lang="en-US" dirty="0">
                <a:solidFill>
                  <a:srgbClr val="FF00FF"/>
                </a:solidFill>
                <a:sym typeface="Symbol" pitchFamily="18" charset="2"/>
              </a:rPr>
              <a:t> decay width via the </a:t>
            </a:r>
            <a:r>
              <a:rPr lang="en-US" dirty="0" err="1">
                <a:solidFill>
                  <a:srgbClr val="FF00FF"/>
                </a:solidFill>
                <a:sym typeface="Symbol" pitchFamily="18" charset="2"/>
              </a:rPr>
              <a:t>Primakoff</a:t>
            </a:r>
            <a:r>
              <a:rPr lang="en-US" dirty="0">
                <a:solidFill>
                  <a:srgbClr val="FF00FF"/>
                </a:solidFill>
                <a:sym typeface="Symbol" pitchFamily="18" charset="2"/>
              </a:rPr>
              <a:t> effect</a:t>
            </a:r>
          </a:p>
          <a:p>
            <a:r>
              <a:rPr lang="en-US" dirty="0" smtClean="0">
                <a:sym typeface="Symbol" pitchFamily="18" charset="2"/>
              </a:rPr>
              <a:t>                         ( </a:t>
            </a:r>
            <a:r>
              <a:rPr lang="en-US" dirty="0">
                <a:sym typeface="Symbol" pitchFamily="18" charset="2"/>
              </a:rPr>
              <a:t>approved by </a:t>
            </a:r>
            <a:r>
              <a:rPr lang="en-US" dirty="0" smtClean="0">
                <a:sym typeface="Symbol" pitchFamily="18" charset="2"/>
              </a:rPr>
              <a:t>PAC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in </a:t>
            </a:r>
            <a:r>
              <a:rPr lang="en-US" dirty="0" smtClean="0">
                <a:sym typeface="Symbol" pitchFamily="18" charset="2"/>
              </a:rPr>
              <a:t>2010,  A</a:t>
            </a:r>
            <a:r>
              <a:rPr lang="en-US" baseline="30000" dirty="0" smtClean="0">
                <a:sym typeface="Symbol" pitchFamily="18" charset="2"/>
              </a:rPr>
              <a:t>-  </a:t>
            </a:r>
            <a:r>
              <a:rPr lang="en-US" dirty="0" smtClean="0">
                <a:sym typeface="Symbol" pitchFamily="18" charset="2"/>
              </a:rPr>
              <a:t>79 days)</a:t>
            </a:r>
          </a:p>
          <a:p>
            <a:endParaRPr lang="en-US" dirty="0" smtClean="0">
              <a:sym typeface="Symbol" pitchFamily="18" charset="2"/>
            </a:endParaRP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FF00FF"/>
                </a:solidFill>
                <a:sym typeface="Symbol" pitchFamily="18" charset="2"/>
              </a:rPr>
              <a:t> Measuring the charged </a:t>
            </a:r>
            <a:r>
              <a:rPr lang="en-US" dirty="0" err="1" smtClean="0">
                <a:solidFill>
                  <a:srgbClr val="FF00FF"/>
                </a:solidFill>
                <a:sym typeface="Symbol" pitchFamily="18" charset="2"/>
              </a:rPr>
              <a:t>pion</a:t>
            </a:r>
            <a:r>
              <a:rPr lang="en-US" dirty="0" smtClean="0">
                <a:solidFill>
                  <a:srgbClr val="FF00FF"/>
                </a:solidFill>
                <a:sym typeface="Symbol" pitchFamily="18" charset="2"/>
              </a:rPr>
              <a:t> </a:t>
            </a:r>
            <a:r>
              <a:rPr lang="en-US" dirty="0" err="1" smtClean="0">
                <a:solidFill>
                  <a:srgbClr val="FF00FF"/>
                </a:solidFill>
                <a:sym typeface="Symbol" pitchFamily="18" charset="2"/>
              </a:rPr>
              <a:t>polarizability</a:t>
            </a:r>
            <a:r>
              <a:rPr lang="en-US" dirty="0" smtClean="0">
                <a:solidFill>
                  <a:srgbClr val="FF00FF"/>
                </a:solidFill>
                <a:sym typeface="Symbol" pitchFamily="18" charset="2"/>
              </a:rPr>
              <a:t> in the   </a:t>
            </a:r>
            <a:r>
              <a:rPr lang="en-US" dirty="0" smtClean="0">
                <a:solidFill>
                  <a:srgbClr val="FF00FF"/>
                </a:solidFill>
                <a:sym typeface="Symbol"/>
              </a:rPr>
              <a:t></a:t>
            </a:r>
            <a:r>
              <a:rPr lang="en-US" baseline="30000" dirty="0" smtClean="0">
                <a:solidFill>
                  <a:srgbClr val="FF00FF"/>
                </a:solidFill>
                <a:sym typeface="Symbol"/>
              </a:rPr>
              <a:t>+</a:t>
            </a:r>
            <a:r>
              <a:rPr lang="en-US" dirty="0" smtClean="0">
                <a:solidFill>
                  <a:srgbClr val="FF00FF"/>
                </a:solidFill>
                <a:sym typeface="Symbol"/>
              </a:rPr>
              <a:t> </a:t>
            </a:r>
            <a:r>
              <a:rPr lang="en-US" baseline="30000" dirty="0" smtClean="0">
                <a:solidFill>
                  <a:srgbClr val="FF00FF"/>
                </a:solidFill>
                <a:sym typeface="Symbol"/>
              </a:rPr>
              <a:t>-</a:t>
            </a:r>
            <a:r>
              <a:rPr lang="en-US" dirty="0" smtClean="0">
                <a:solidFill>
                  <a:srgbClr val="FF00FF"/>
                </a:solidFill>
                <a:sym typeface="Symbol"/>
              </a:rPr>
              <a:t> reaction</a:t>
            </a:r>
          </a:p>
          <a:p>
            <a:r>
              <a:rPr lang="en-US" dirty="0" smtClean="0">
                <a:sym typeface="Symbol" pitchFamily="18" charset="2"/>
              </a:rPr>
              <a:t>                         ( </a:t>
            </a:r>
            <a:r>
              <a:rPr lang="en-US" dirty="0" smtClean="0">
                <a:sym typeface="Symbol" pitchFamily="18" charset="2"/>
              </a:rPr>
              <a:t>approved by PAC in </a:t>
            </a:r>
            <a:r>
              <a:rPr lang="en-US" dirty="0" smtClean="0">
                <a:sym typeface="Symbol" pitchFamily="18" charset="2"/>
              </a:rPr>
              <a:t>2012,  </a:t>
            </a:r>
            <a:r>
              <a:rPr lang="en-US" dirty="0" smtClean="0">
                <a:sym typeface="Symbol" pitchFamily="18" charset="2"/>
              </a:rPr>
              <a:t>A</a:t>
            </a:r>
            <a:r>
              <a:rPr lang="en-US" baseline="30000" dirty="0" smtClean="0">
                <a:sym typeface="Symbol" pitchFamily="18" charset="2"/>
              </a:rPr>
              <a:t>-  </a:t>
            </a:r>
            <a:r>
              <a:rPr lang="en-US" dirty="0" smtClean="0">
                <a:sym typeface="Symbol" pitchFamily="18" charset="2"/>
              </a:rPr>
              <a:t>25 </a:t>
            </a:r>
            <a:r>
              <a:rPr lang="en-US" dirty="0" smtClean="0">
                <a:sym typeface="Symbol" pitchFamily="18" charset="2"/>
              </a:rPr>
              <a:t>days</a:t>
            </a:r>
            <a:r>
              <a:rPr lang="en-US" dirty="0" smtClean="0">
                <a:sym typeface="Symbol" pitchFamily="18" charset="2"/>
              </a:rPr>
              <a:t>)</a:t>
            </a:r>
            <a:endParaRPr lang="en-US" dirty="0" smtClean="0">
              <a:solidFill>
                <a:srgbClr val="FF00FF"/>
              </a:solidFill>
              <a:sym typeface="Symbol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ym typeface="Symbol"/>
              </a:rPr>
              <a:t>  Rare eta decays</a:t>
            </a:r>
            <a:endParaRPr lang="en-US" dirty="0">
              <a:sym typeface="Symbol" pitchFamily="18" charset="2"/>
            </a:endParaRPr>
          </a:p>
          <a:p>
            <a:pPr>
              <a:lnSpc>
                <a:spcPct val="50000"/>
              </a:lnSpc>
            </a:pPr>
            <a:endParaRPr lang="en-US" dirty="0"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dirty="0">
                <a:sym typeface="Symbol" pitchFamily="18" charset="2"/>
              </a:rPr>
              <a:t> Charm production near threshold</a:t>
            </a:r>
          </a:p>
          <a:p>
            <a:pPr>
              <a:lnSpc>
                <a:spcPct val="50000"/>
              </a:lnSpc>
            </a:pPr>
            <a:endParaRPr lang="en-US" dirty="0"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Photoproduction</a:t>
            </a:r>
            <a:r>
              <a:rPr lang="en-US" dirty="0">
                <a:sym typeface="Symbol" pitchFamily="18" charset="2"/>
              </a:rPr>
              <a:t> with nuclear targets</a:t>
            </a:r>
          </a:p>
          <a:p>
            <a:pPr>
              <a:lnSpc>
                <a:spcPct val="50000"/>
              </a:lnSpc>
            </a:pPr>
            <a:endParaRPr lang="en-US" dirty="0"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dirty="0">
                <a:sym typeface="Symbol" pitchFamily="18" charset="2"/>
              </a:rPr>
              <a:t> Inverse DVCS</a:t>
            </a:r>
          </a:p>
          <a:p>
            <a:pPr>
              <a:lnSpc>
                <a:spcPct val="50000"/>
              </a:lnSpc>
            </a:pPr>
            <a:endParaRPr lang="en-US" dirty="0"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dirty="0">
                <a:sym typeface="Symbol" pitchFamily="18" charset="2"/>
              </a:rPr>
              <a:t> Exclusive reactions at high-momentum </a:t>
            </a:r>
            <a:r>
              <a:rPr lang="en-US" dirty="0" smtClean="0">
                <a:sym typeface="Symbol" pitchFamily="18" charset="2"/>
              </a:rPr>
              <a:t>transfer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16388" name="Rectangle 30"/>
          <p:cNvSpPr>
            <a:spLocks noChangeArrowheads="1"/>
          </p:cNvSpPr>
          <p:nvPr/>
        </p:nvSpPr>
        <p:spPr bwMode="auto">
          <a:xfrm>
            <a:off x="1752600" y="6019800"/>
            <a:ext cx="52467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ym typeface="Symbol" pitchFamily="18" charset="2"/>
              </a:rPr>
              <a:t>(see Workshop on Photon-</a:t>
            </a:r>
            <a:r>
              <a:rPr lang="en-US" dirty="0" err="1">
                <a:sym typeface="Symbol" pitchFamily="18" charset="2"/>
              </a:rPr>
              <a:t>Hadron</a:t>
            </a:r>
            <a:r>
              <a:rPr lang="en-US" dirty="0">
                <a:sym typeface="Symbol" pitchFamily="18" charset="2"/>
              </a:rPr>
              <a:t> Physics, </a:t>
            </a:r>
            <a:r>
              <a:rPr lang="en-US" dirty="0" err="1">
                <a:sym typeface="Symbol" pitchFamily="18" charset="2"/>
              </a:rPr>
              <a:t>JLab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smtClean="0">
                <a:sym typeface="Symbol" pitchFamily="18" charset="2"/>
              </a:rPr>
              <a:t>2008)</a:t>
            </a:r>
            <a:endParaRPr lang="en-US" dirty="0">
              <a:sym typeface="Symbol" pitchFamily="18" charset="2"/>
            </a:endParaRPr>
          </a:p>
        </p:txBody>
      </p:sp>
      <p:grpSp>
        <p:nvGrpSpPr>
          <p:cNvPr id="16389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16390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 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2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16391" name="Picture 12" descr="JLab_logo_whit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2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2191141" y="1828800"/>
            <a:ext cx="2914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(approved by PAC, 320 </a:t>
            </a:r>
            <a:r>
              <a:rPr lang="en-US" dirty="0" smtClean="0"/>
              <a:t>days)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2286000"/>
            <a:ext cx="899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Detector is well suited to study many </a:t>
            </a:r>
            <a:r>
              <a:rPr lang="en-US" dirty="0" smtClean="0">
                <a:solidFill>
                  <a:srgbClr val="0000CC"/>
                </a:solidFill>
              </a:rPr>
              <a:t>other physics </a:t>
            </a:r>
            <a:r>
              <a:rPr lang="en-US" dirty="0" smtClean="0">
                <a:solidFill>
                  <a:srgbClr val="0000CC"/>
                </a:solidFill>
              </a:rPr>
              <a:t>topics using high-intensity photon beam:</a:t>
            </a:r>
            <a:endParaRPr lang="en-US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Barrel Calorimeter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447800"/>
            <a:ext cx="6324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172200" y="1219200"/>
            <a:ext cx="2634054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Installation in the Hall D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20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8" name="Picture 12" descr="JLab_logo_white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2286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Forward Calorimeter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228600" y="785301"/>
            <a:ext cx="4128053" cy="294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3333FF"/>
                </a:solidFill>
              </a:rPr>
              <a:t>             Lead Glass Calorimeter</a:t>
            </a:r>
            <a:endParaRPr lang="en-US" sz="1600" dirty="0" smtClean="0"/>
          </a:p>
          <a:p>
            <a:pPr>
              <a:buFontTx/>
              <a:buChar char="•"/>
            </a:pPr>
            <a:r>
              <a:rPr lang="en-US" sz="1600" dirty="0" smtClean="0"/>
              <a:t> </a:t>
            </a:r>
            <a:r>
              <a:rPr lang="en-US" sz="1600" dirty="0"/>
              <a:t>Angular coverage 2</a:t>
            </a:r>
            <a:r>
              <a:rPr lang="en-US" sz="1600" dirty="0">
                <a:sym typeface="Symbol" pitchFamily="18" charset="2"/>
              </a:rPr>
              <a:t></a:t>
            </a:r>
            <a:r>
              <a:rPr lang="en-US" sz="1600" dirty="0"/>
              <a:t> &lt; </a:t>
            </a:r>
            <a:r>
              <a:rPr lang="en-US" sz="1600" dirty="0">
                <a:sym typeface="Symbol" pitchFamily="18" charset="2"/>
              </a:rPr>
              <a:t> &lt; 11 </a:t>
            </a:r>
          </a:p>
          <a:p>
            <a:pPr>
              <a:lnSpc>
                <a:spcPct val="40000"/>
              </a:lnSpc>
            </a:pPr>
            <a:endParaRPr lang="en-US" sz="1600" dirty="0"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1600" dirty="0">
                <a:sym typeface="Symbol" pitchFamily="18" charset="2"/>
              </a:rPr>
              <a:t> 2800 </a:t>
            </a:r>
            <a:r>
              <a:rPr lang="en-US" sz="1600" dirty="0" smtClean="0">
                <a:sym typeface="Symbol" pitchFamily="18" charset="2"/>
              </a:rPr>
              <a:t> lead-glass F8-00 blocks</a:t>
            </a:r>
            <a:r>
              <a:rPr lang="en-US" sz="1600" dirty="0">
                <a:sym typeface="Symbol" pitchFamily="18" charset="2"/>
              </a:rPr>
              <a:t>: </a:t>
            </a:r>
            <a:r>
              <a:rPr lang="en-US" sz="1600" dirty="0" smtClean="0">
                <a:sym typeface="Symbol" pitchFamily="18" charset="2"/>
              </a:rPr>
              <a:t> 4 </a:t>
            </a:r>
            <a:r>
              <a:rPr lang="en-US" sz="1600" dirty="0">
                <a:sym typeface="Symbol" pitchFamily="18" charset="2"/>
              </a:rPr>
              <a:t>x 4 </a:t>
            </a:r>
            <a:r>
              <a:rPr lang="en-US" sz="1600" dirty="0" smtClean="0">
                <a:sym typeface="Symbol" pitchFamily="18" charset="2"/>
              </a:rPr>
              <a:t>x </a:t>
            </a:r>
            <a:r>
              <a:rPr lang="en-US" sz="1600" dirty="0">
                <a:sym typeface="Symbol" pitchFamily="18" charset="2"/>
              </a:rPr>
              <a:t>45 </a:t>
            </a:r>
            <a:r>
              <a:rPr lang="en-US" sz="1600" dirty="0" smtClean="0">
                <a:sym typeface="Symbol" pitchFamily="18" charset="2"/>
              </a:rPr>
              <a:t>cm</a:t>
            </a:r>
            <a:r>
              <a:rPr lang="en-US" sz="1600" baseline="30000" dirty="0" smtClean="0">
                <a:sym typeface="Symbol" pitchFamily="18" charset="2"/>
              </a:rPr>
              <a:t>3</a:t>
            </a:r>
            <a:endParaRPr lang="en-US" sz="1600" dirty="0" smtClean="0">
              <a:sym typeface="Symbol" pitchFamily="18" charset="2"/>
            </a:endParaRPr>
          </a:p>
          <a:p>
            <a:pPr>
              <a:lnSpc>
                <a:spcPct val="40000"/>
              </a:lnSpc>
            </a:pPr>
            <a:endParaRPr lang="en-US" sz="1600" dirty="0"/>
          </a:p>
          <a:p>
            <a:pPr>
              <a:buFontTx/>
              <a:buChar char="•"/>
            </a:pPr>
            <a:r>
              <a:rPr lang="en-US" sz="1600" dirty="0" smtClean="0">
                <a:sym typeface="Symbol" pitchFamily="18" charset="2"/>
              </a:rPr>
              <a:t> FEU84-3 PMTs and </a:t>
            </a:r>
            <a:r>
              <a:rPr lang="en-US" sz="1600" dirty="0" err="1" smtClean="0">
                <a:sym typeface="Symbol" pitchFamily="18" charset="2"/>
              </a:rPr>
              <a:t>Cockroft</a:t>
            </a:r>
            <a:r>
              <a:rPr lang="en-US" sz="1600" dirty="0" smtClean="0">
                <a:sym typeface="Symbol" pitchFamily="18" charset="2"/>
              </a:rPr>
              <a:t>-Walton bases</a:t>
            </a:r>
          </a:p>
          <a:p>
            <a:pPr>
              <a:buFontTx/>
              <a:buChar char="•"/>
            </a:pPr>
            <a:endParaRPr lang="en-US" sz="1600" b="1" dirty="0" smtClean="0">
              <a:solidFill>
                <a:srgbClr val="FF0000"/>
              </a:solidFill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1600" b="1" dirty="0" smtClean="0">
                <a:sym typeface="Symbol" pitchFamily="18" charset="2"/>
              </a:rPr>
              <a:t> </a:t>
            </a:r>
            <a:r>
              <a:rPr lang="en-US" sz="1600" b="1" dirty="0">
                <a:sym typeface="Symbol" pitchFamily="18" charset="2"/>
              </a:rPr>
              <a:t></a:t>
            </a:r>
            <a:r>
              <a:rPr lang="en-US" sz="1600" b="1" baseline="-25000" dirty="0">
                <a:sym typeface="Symbol" pitchFamily="18" charset="2"/>
              </a:rPr>
              <a:t>E</a:t>
            </a:r>
            <a:r>
              <a:rPr lang="en-US" sz="1600" b="1" dirty="0">
                <a:sym typeface="Symbol" pitchFamily="18" charset="2"/>
              </a:rPr>
              <a:t> / E </a:t>
            </a:r>
            <a:r>
              <a:rPr lang="en-US" sz="1600" b="1" dirty="0" smtClean="0">
                <a:sym typeface="Symbol" pitchFamily="18" charset="2"/>
              </a:rPr>
              <a:t>(%)  =  5.7</a:t>
            </a:r>
            <a:r>
              <a:rPr lang="en-US" sz="1600" b="1" dirty="0">
                <a:sym typeface="Symbol" pitchFamily="18" charset="2"/>
              </a:rPr>
              <a:t>/E  2.0</a:t>
            </a:r>
          </a:p>
          <a:p>
            <a:pPr>
              <a:lnSpc>
                <a:spcPct val="40000"/>
              </a:lnSpc>
            </a:pPr>
            <a:endParaRPr lang="en-US" sz="1600" b="1" dirty="0"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1600" b="1" dirty="0">
                <a:sym typeface="Symbol" pitchFamily="18" charset="2"/>
              </a:rPr>
              <a:t> </a:t>
            </a:r>
            <a:r>
              <a:rPr lang="en-US" sz="1600" b="1" baseline="-25000" dirty="0" err="1">
                <a:sym typeface="Symbol" pitchFamily="18" charset="2"/>
              </a:rPr>
              <a:t>xy</a:t>
            </a:r>
            <a:r>
              <a:rPr lang="en-US" sz="1600" b="1" dirty="0">
                <a:sym typeface="Symbol" pitchFamily="18" charset="2"/>
              </a:rPr>
              <a:t> = 6.4 mm / </a:t>
            </a:r>
            <a:r>
              <a:rPr lang="en-US" sz="1600" b="1" dirty="0" smtClean="0">
                <a:sym typeface="Symbol" pitchFamily="18" charset="2"/>
              </a:rPr>
              <a:t>E</a:t>
            </a:r>
          </a:p>
          <a:p>
            <a:pPr>
              <a:buFontTx/>
              <a:buChar char="•"/>
            </a:pPr>
            <a:endParaRPr lang="en-US" sz="1600" b="1" dirty="0" smtClean="0">
              <a:sym typeface="Symbol" pitchFamily="18" charset="2"/>
            </a:endParaRPr>
          </a:p>
          <a:p>
            <a:r>
              <a:rPr lang="en-US" sz="1600" dirty="0" smtClean="0">
                <a:solidFill>
                  <a:srgbClr val="3333FF"/>
                </a:solidFill>
                <a:sym typeface="Symbol" pitchFamily="18" charset="2"/>
              </a:rPr>
              <a:t>     Prototype test at Hall-B in 2012</a:t>
            </a:r>
          </a:p>
          <a:p>
            <a:r>
              <a:rPr lang="en-US" sz="1600" dirty="0" smtClean="0">
                <a:solidFill>
                  <a:srgbClr val="3333FF"/>
                </a:solidFill>
                <a:sym typeface="Symbol" pitchFamily="18" charset="2"/>
              </a:rPr>
              <a:t>     </a:t>
            </a:r>
            <a:r>
              <a:rPr lang="en-US" sz="1600" baseline="-25000" dirty="0" smtClean="0">
                <a:solidFill>
                  <a:srgbClr val="3333FF"/>
                </a:solidFill>
                <a:sym typeface="Symbol" pitchFamily="18" charset="2"/>
              </a:rPr>
              <a:t>E</a:t>
            </a:r>
            <a:r>
              <a:rPr lang="en-US" sz="1600" dirty="0" smtClean="0">
                <a:solidFill>
                  <a:srgbClr val="3333FF"/>
                </a:solidFill>
                <a:sym typeface="Symbol" pitchFamily="18" charset="2"/>
              </a:rPr>
              <a:t> / E ~ 20 % for 100 </a:t>
            </a:r>
            <a:r>
              <a:rPr lang="en-US" sz="1600" dirty="0" err="1" smtClean="0">
                <a:solidFill>
                  <a:srgbClr val="3333FF"/>
                </a:solidFill>
                <a:sym typeface="Symbol" pitchFamily="18" charset="2"/>
              </a:rPr>
              <a:t>MeV</a:t>
            </a:r>
            <a:r>
              <a:rPr lang="en-US" sz="1600" dirty="0" smtClean="0">
                <a:solidFill>
                  <a:srgbClr val="3333FF"/>
                </a:solidFill>
                <a:sym typeface="Symbol" pitchFamily="18" charset="2"/>
              </a:rPr>
              <a:t> electrons</a:t>
            </a:r>
            <a:endParaRPr lang="en-US" sz="1600" dirty="0">
              <a:solidFill>
                <a:srgbClr val="3333FF"/>
              </a:solidFill>
              <a:sym typeface="Symbol" pitchFamily="18" charset="2"/>
            </a:endParaRPr>
          </a:p>
          <a:p>
            <a:pPr>
              <a:lnSpc>
                <a:spcPct val="40000"/>
              </a:lnSpc>
            </a:pPr>
            <a:endParaRPr lang="en-US" sz="1600" b="1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5407811" y="1230868"/>
            <a:ext cx="3431389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Calorimeter assembled in Hall-D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Picture 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4038600"/>
            <a:ext cx="4969042" cy="194663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276600" y="5181600"/>
            <a:ext cx="0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95600" y="48006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PMT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5638800"/>
            <a:ext cx="1441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Light Guide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43000" y="5105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Base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3508521" cy="365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304800" y="6477000"/>
            <a:ext cx="8859838" cy="309563"/>
            <a:chOff x="192" y="4032"/>
            <a:chExt cx="5581" cy="195"/>
          </a:xfrm>
        </p:grpSpPr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90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21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15" name="Picture 12" descr="JLab_logo_whit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315200" y="762000"/>
            <a:ext cx="1526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Indiana University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2286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PID Detectors</a:t>
            </a: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5029200" y="838200"/>
            <a:ext cx="3581400" cy="3733800"/>
            <a:chOff x="0" y="483"/>
            <a:chExt cx="2803" cy="3210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7234" r="7571" b="4814"/>
            <a:stretch>
              <a:fillRect/>
            </a:stretch>
          </p:blipFill>
          <p:spPr bwMode="auto">
            <a:xfrm>
              <a:off x="284" y="723"/>
              <a:ext cx="1991" cy="25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H="1">
              <a:off x="594" y="3363"/>
              <a:ext cx="3" cy="287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H="1">
              <a:off x="1986" y="2883"/>
              <a:ext cx="3" cy="335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979" y="3268"/>
              <a:ext cx="720" cy="2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25"/>
                </a:spcBef>
                <a:buClr>
                  <a:srgbClr val="00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252 cm</a:t>
              </a:r>
            </a:p>
          </p:txBody>
        </p:sp>
        <p:cxnSp>
          <p:nvCxnSpPr>
            <p:cNvPr id="9" name="AutoShape 10"/>
            <p:cNvCxnSpPr>
              <a:cxnSpLocks noChangeShapeType="1"/>
            </p:cNvCxnSpPr>
            <p:nvPr/>
          </p:nvCxnSpPr>
          <p:spPr bwMode="auto">
            <a:xfrm flipH="1">
              <a:off x="595" y="3459"/>
              <a:ext cx="432" cy="144"/>
            </a:xfrm>
            <a:prstGeom prst="straightConnector1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0" name="AutoShape 11"/>
            <p:cNvCxnSpPr>
              <a:cxnSpLocks noChangeShapeType="1"/>
            </p:cNvCxnSpPr>
            <p:nvPr/>
          </p:nvCxnSpPr>
          <p:spPr bwMode="auto">
            <a:xfrm flipV="1">
              <a:off x="1555" y="3171"/>
              <a:ext cx="432" cy="144"/>
            </a:xfrm>
            <a:prstGeom prst="straightConnector1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2034" y="721"/>
              <a:ext cx="769" cy="2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25"/>
                </a:spcBef>
                <a:buClr>
                  <a:srgbClr val="00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PMT’s</a:t>
              </a:r>
            </a:p>
          </p:txBody>
        </p:sp>
        <p:cxnSp>
          <p:nvCxnSpPr>
            <p:cNvPr id="13" name="AutoShape 13"/>
            <p:cNvCxnSpPr>
              <a:cxnSpLocks noChangeShapeType="1"/>
            </p:cNvCxnSpPr>
            <p:nvPr/>
          </p:nvCxnSpPr>
          <p:spPr bwMode="auto">
            <a:xfrm flipH="1">
              <a:off x="1555" y="963"/>
              <a:ext cx="192" cy="144"/>
            </a:xfrm>
            <a:prstGeom prst="straightConnector1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4" name="AutoShape 14"/>
            <p:cNvCxnSpPr>
              <a:cxnSpLocks noChangeShapeType="1"/>
              <a:stCxn id="11" idx="2"/>
            </p:cNvCxnSpPr>
            <p:nvPr/>
          </p:nvCxnSpPr>
          <p:spPr bwMode="auto">
            <a:xfrm flipH="1">
              <a:off x="2179" y="955"/>
              <a:ext cx="240" cy="486"/>
            </a:xfrm>
            <a:prstGeom prst="straightConnector1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0" y="3183"/>
              <a:ext cx="978" cy="5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25"/>
                </a:spcBef>
                <a:buClr>
                  <a:srgbClr val="00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Scintillator bars</a:t>
              </a:r>
            </a:p>
          </p:txBody>
        </p:sp>
        <p:cxnSp>
          <p:nvCxnSpPr>
            <p:cNvPr id="16" name="AutoShape 16"/>
            <p:cNvCxnSpPr>
              <a:cxnSpLocks noChangeShapeType="1"/>
              <a:stCxn id="15" idx="0"/>
            </p:cNvCxnSpPr>
            <p:nvPr/>
          </p:nvCxnSpPr>
          <p:spPr bwMode="auto">
            <a:xfrm flipV="1">
              <a:off x="488" y="2128"/>
              <a:ext cx="529" cy="1056"/>
            </a:xfrm>
            <a:prstGeom prst="straightConnector1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66" y="483"/>
              <a:ext cx="1153" cy="5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25"/>
                </a:spcBef>
                <a:buClr>
                  <a:srgbClr val="00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12 cm square opening</a:t>
              </a:r>
            </a:p>
          </p:txBody>
        </p:sp>
        <p:cxnSp>
          <p:nvCxnSpPr>
            <p:cNvPr id="18" name="AutoShape 18"/>
            <p:cNvCxnSpPr>
              <a:cxnSpLocks noChangeShapeType="1"/>
            </p:cNvCxnSpPr>
            <p:nvPr/>
          </p:nvCxnSpPr>
          <p:spPr bwMode="auto">
            <a:xfrm>
              <a:off x="739" y="771"/>
              <a:ext cx="528" cy="1200"/>
            </a:xfrm>
            <a:prstGeom prst="straightConnector1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1218" y="531"/>
              <a:ext cx="1199" cy="2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25"/>
                </a:spcBef>
                <a:buClr>
                  <a:srgbClr val="00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Split paddles</a:t>
              </a:r>
            </a:p>
          </p:txBody>
        </p:sp>
        <p:cxnSp>
          <p:nvCxnSpPr>
            <p:cNvPr id="20" name="AutoShape 20"/>
            <p:cNvCxnSpPr>
              <a:cxnSpLocks noChangeShapeType="1"/>
            </p:cNvCxnSpPr>
            <p:nvPr/>
          </p:nvCxnSpPr>
          <p:spPr bwMode="auto">
            <a:xfrm flipH="1">
              <a:off x="1314" y="724"/>
              <a:ext cx="2" cy="768"/>
            </a:xfrm>
            <a:prstGeom prst="straightConnector1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</p:grpSp>
      <p:grpSp>
        <p:nvGrpSpPr>
          <p:cNvPr id="21" name="Group 8"/>
          <p:cNvGrpSpPr/>
          <p:nvPr/>
        </p:nvGrpSpPr>
        <p:grpSpPr>
          <a:xfrm>
            <a:off x="5029200" y="4800600"/>
            <a:ext cx="3340608" cy="1617810"/>
            <a:chOff x="457200" y="4085095"/>
            <a:chExt cx="4017264" cy="198501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085095"/>
              <a:ext cx="3718560" cy="1985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" name="Straight Arrow Connector 22"/>
            <p:cNvCxnSpPr/>
            <p:nvPr/>
          </p:nvCxnSpPr>
          <p:spPr bwMode="auto">
            <a:xfrm flipH="1" flipV="1">
              <a:off x="3995928" y="5638800"/>
              <a:ext cx="478536" cy="1905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4" name="TextBox 23"/>
          <p:cNvSpPr txBox="1"/>
          <p:nvPr/>
        </p:nvSpPr>
        <p:spPr>
          <a:xfrm>
            <a:off x="381000" y="1219200"/>
            <a:ext cx="261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Forward Time-of-Flight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" y="1676400"/>
            <a:ext cx="36194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cs typeface="Times New Roman" pitchFamily="18" charset="0"/>
              </a:rPr>
              <a:t> Time </a:t>
            </a:r>
            <a:r>
              <a:rPr lang="en-US" dirty="0" smtClean="0">
                <a:cs typeface="Times New Roman" pitchFamily="18" charset="0"/>
              </a:rPr>
              <a:t>resolution: ~70 </a:t>
            </a:r>
            <a:r>
              <a:rPr lang="en-US" dirty="0" err="1" smtClean="0">
                <a:cs typeface="Times New Roman" pitchFamily="18" charset="0"/>
              </a:rPr>
              <a:t>ps</a:t>
            </a:r>
            <a:endParaRPr lang="en-US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cs typeface="Times New Roman" pitchFamily="18" charset="0"/>
              </a:rPr>
              <a:t> 4</a:t>
            </a:r>
            <a:r>
              <a:rPr lang="el-GR" dirty="0" smtClean="0">
                <a:cs typeface="Times New Roman" pitchFamily="18" charset="0"/>
              </a:rPr>
              <a:t>σ</a:t>
            </a:r>
            <a:r>
              <a:rPr lang="en-US" dirty="0" smtClean="0">
                <a:cs typeface="Times New Roman" pitchFamily="18" charset="0"/>
              </a:rPr>
              <a:t> K/</a:t>
            </a:r>
            <a:r>
              <a:rPr lang="el-GR" dirty="0" smtClean="0">
                <a:cs typeface="Times New Roman" pitchFamily="18" charset="0"/>
              </a:rPr>
              <a:t>π</a:t>
            </a:r>
            <a:r>
              <a:rPr lang="en-US" dirty="0" smtClean="0">
                <a:cs typeface="Times New Roman" pitchFamily="18" charset="0"/>
              </a:rPr>
              <a:t> separation up to 2 </a:t>
            </a:r>
            <a:r>
              <a:rPr lang="en-US" dirty="0" err="1" smtClean="0">
                <a:cs typeface="Times New Roman" pitchFamily="18" charset="0"/>
              </a:rPr>
              <a:t>GeV</a:t>
            </a:r>
            <a:endParaRPr lang="en-US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cs typeface="Times New Roman" pitchFamily="18" charset="0"/>
              </a:rPr>
              <a:t> 184 </a:t>
            </a:r>
            <a:r>
              <a:rPr lang="en-US" dirty="0" smtClean="0">
                <a:cs typeface="Times New Roman" pitchFamily="18" charset="0"/>
              </a:rPr>
              <a:t>readout channels</a:t>
            </a:r>
          </a:p>
          <a:p>
            <a:r>
              <a:rPr lang="en-US" dirty="0" smtClean="0">
                <a:cs typeface="Times New Roman" pitchFamily="18" charset="0"/>
              </a:rPr>
              <a:t>     FADC250 and CAEN 1290 TDCs</a:t>
            </a:r>
          </a:p>
          <a:p>
            <a:endParaRPr lang="en-US" dirty="0" smtClean="0">
              <a:cs typeface="Times New Roman" pitchFamily="18" charset="0"/>
            </a:endParaRPr>
          </a:p>
          <a:p>
            <a:r>
              <a:rPr lang="en-US" dirty="0" smtClean="0">
                <a:cs typeface="Times New Roman" pitchFamily="18" charset="0"/>
              </a:rPr>
              <a:t>Florida </a:t>
            </a:r>
            <a:r>
              <a:rPr lang="en-US" dirty="0" smtClean="0">
                <a:cs typeface="Times New Roman" pitchFamily="18" charset="0"/>
              </a:rPr>
              <a:t>State University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1000" y="3810000"/>
            <a:ext cx="161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Start Counter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" y="4343400"/>
            <a:ext cx="38129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cs typeface="Times New Roman" pitchFamily="18" charset="0"/>
              </a:rPr>
              <a:t> Use </a:t>
            </a:r>
            <a:r>
              <a:rPr lang="en-US" dirty="0" smtClean="0">
                <a:cs typeface="Times New Roman" pitchFamily="18" charset="0"/>
              </a:rPr>
              <a:t>to identify beam bunches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cs typeface="Times New Roman" pitchFamily="18" charset="0"/>
              </a:rPr>
              <a:t> Thirty </a:t>
            </a:r>
            <a:r>
              <a:rPr lang="en-US" dirty="0" smtClean="0">
                <a:cs typeface="Times New Roman" pitchFamily="18" charset="0"/>
              </a:rPr>
              <a:t>2 mm thick </a:t>
            </a:r>
            <a:r>
              <a:rPr lang="en-US" dirty="0" err="1" smtClean="0">
                <a:cs typeface="Times New Roman" pitchFamily="18" charset="0"/>
              </a:rPr>
              <a:t>scintillator</a:t>
            </a:r>
            <a:r>
              <a:rPr lang="en-US" dirty="0" smtClean="0">
                <a:cs typeface="Times New Roman" pitchFamily="18" charset="0"/>
              </a:rPr>
              <a:t> paddles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cs typeface="Times New Roman" pitchFamily="18" charset="0"/>
              </a:rPr>
              <a:t> Readout </a:t>
            </a:r>
            <a:r>
              <a:rPr lang="en-US" dirty="0" smtClean="0">
                <a:cs typeface="Times New Roman" pitchFamily="18" charset="0"/>
              </a:rPr>
              <a:t>by </a:t>
            </a:r>
            <a:r>
              <a:rPr lang="en-US" dirty="0" err="1" smtClean="0">
                <a:cs typeface="Times New Roman" pitchFamily="18" charset="0"/>
              </a:rPr>
              <a:t>SiPMs</a:t>
            </a:r>
            <a:r>
              <a:rPr lang="en-US" dirty="0" smtClean="0">
                <a:cs typeface="Times New Roman" pitchFamily="18" charset="0"/>
              </a:rPr>
              <a:t> (four per paddle)</a:t>
            </a:r>
          </a:p>
          <a:p>
            <a:r>
              <a:rPr lang="en-US" dirty="0" smtClean="0">
                <a:cs typeface="Times New Roman" pitchFamily="18" charset="0"/>
              </a:rPr>
              <a:t>     FADC250 and F1TDC</a:t>
            </a:r>
          </a:p>
          <a:p>
            <a:endParaRPr lang="en-US" dirty="0" smtClean="0">
              <a:cs typeface="Times New Roman" pitchFamily="18" charset="0"/>
            </a:endParaRPr>
          </a:p>
          <a:p>
            <a:r>
              <a:rPr lang="en-US" dirty="0" smtClean="0">
                <a:cs typeface="Times New Roman" pitchFamily="18" charset="0"/>
              </a:rPr>
              <a:t>Florida International University</a:t>
            </a:r>
            <a:endParaRPr lang="en-US" dirty="0">
              <a:cs typeface="Times New Roman" pitchFamily="18" charset="0"/>
            </a:endParaRPr>
          </a:p>
        </p:txBody>
      </p:sp>
      <p:grpSp>
        <p:nvGrpSpPr>
          <p:cNvPr id="28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29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2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2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30" name="Picture 12" descr="JLab_logo_whit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609600" y="762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Detector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Acceptance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1746" name="Picture 4" descr="e852_gluex_comp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2525"/>
            <a:ext cx="4953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1219200" y="685800"/>
            <a:ext cx="179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3333FF"/>
                </a:solidFill>
              </a:rPr>
              <a:t>GlueX Acceptance</a:t>
            </a: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4953000" y="2362200"/>
            <a:ext cx="4191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>
                <a:solidFill>
                  <a:srgbClr val="3366FF"/>
                </a:solidFill>
              </a:rPr>
              <a:t> </a:t>
            </a:r>
            <a:r>
              <a:rPr lang="en-US" b="1">
                <a:solidFill>
                  <a:srgbClr val="3366FF"/>
                </a:solidFill>
              </a:rPr>
              <a:t>E852 experiment contains the largest </a:t>
            </a:r>
          </a:p>
          <a:p>
            <a:pPr>
              <a:buFont typeface="Wingdings" pitchFamily="2" charset="2"/>
              <a:buNone/>
            </a:pPr>
            <a:r>
              <a:rPr lang="en-US" b="1">
                <a:solidFill>
                  <a:srgbClr val="3366FF"/>
                </a:solidFill>
              </a:rPr>
              <a:t>    sample of exotic meson candidates</a:t>
            </a:r>
          </a:p>
          <a:p>
            <a:pPr>
              <a:lnSpc>
                <a:spcPct val="50000"/>
              </a:lnSpc>
            </a:pPr>
            <a:endParaRPr lang="en-US" b="1">
              <a:solidFill>
                <a:srgbClr val="3366FF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>
                <a:solidFill>
                  <a:srgbClr val="3366FF"/>
                </a:solidFill>
              </a:rPr>
              <a:t> GlueX has more uniform acceptance </a:t>
            </a:r>
          </a:p>
          <a:p>
            <a:r>
              <a:rPr lang="en-US" b="1">
                <a:solidFill>
                  <a:srgbClr val="3366FF"/>
                </a:solidFill>
              </a:rPr>
              <a:t>    as a function of the exotic meson mass</a:t>
            </a:r>
          </a:p>
          <a:p>
            <a:pPr>
              <a:lnSpc>
                <a:spcPct val="50000"/>
              </a:lnSpc>
            </a:pPr>
            <a:endParaRPr lang="en-US" b="1">
              <a:solidFill>
                <a:srgbClr val="3366FF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>
                <a:solidFill>
                  <a:srgbClr val="3366FF"/>
                </a:solidFill>
              </a:rPr>
              <a:t> GlueX angular acceptance for </a:t>
            </a:r>
            <a:r>
              <a:rPr lang="en-US" b="1">
                <a:solidFill>
                  <a:srgbClr val="3366FF"/>
                </a:solidFill>
                <a:sym typeface="Symbol" pitchFamily="18" charset="2"/>
              </a:rPr>
              <a:t> </a:t>
            </a:r>
            <a:r>
              <a:rPr lang="en-US" b="1">
                <a:solidFill>
                  <a:srgbClr val="3366FF"/>
                </a:solidFill>
              </a:rPr>
              <a:t>is </a:t>
            </a:r>
          </a:p>
          <a:p>
            <a:r>
              <a:rPr lang="en-US" b="1">
                <a:solidFill>
                  <a:srgbClr val="3366FF"/>
                </a:solidFill>
              </a:rPr>
              <a:t>    expected to be better than that of E852</a:t>
            </a:r>
          </a:p>
          <a:p>
            <a:pPr>
              <a:lnSpc>
                <a:spcPct val="50000"/>
              </a:lnSpc>
            </a:pPr>
            <a:endParaRPr lang="en-US" b="1">
              <a:solidFill>
                <a:srgbClr val="3366FF"/>
              </a:solidFill>
            </a:endParaRPr>
          </a:p>
          <a:p>
            <a:pPr>
              <a:buFont typeface="Wingdings" pitchFamily="2" charset="2"/>
              <a:buNone/>
            </a:pPr>
            <a:endParaRPr lang="en-US" b="1">
              <a:solidFill>
                <a:srgbClr val="3366FF"/>
              </a:solidFill>
            </a:endParaRP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1219200" y="1066800"/>
            <a:ext cx="1387475" cy="287338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Acceptance vs. M</a:t>
            </a:r>
            <a:r>
              <a:rPr lang="en-US" sz="12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990600" y="3505200"/>
            <a:ext cx="1681163" cy="287338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Acceptance vs.  cos </a:t>
            </a:r>
            <a:r>
              <a:rPr lang="en-US" sz="1200" b="1">
                <a:solidFill>
                  <a:srgbClr val="FF0000"/>
                </a:solidFill>
                <a:sym typeface="Symbol" pitchFamily="18" charset="2"/>
              </a:rPr>
              <a:t></a:t>
            </a:r>
            <a:r>
              <a:rPr lang="en-US" sz="1200" b="1" baseline="-25000">
                <a:solidFill>
                  <a:srgbClr val="FF0000"/>
                </a:solidFill>
                <a:sym typeface="Symbol" pitchFamily="18" charset="2"/>
              </a:rPr>
              <a:t>GJ</a:t>
            </a:r>
          </a:p>
        </p:txBody>
      </p: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23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14" name="Picture 12" descr="JLab_logo_white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305800" cy="533400"/>
          </a:xfrm>
        </p:spPr>
        <p:txBody>
          <a:bodyPr/>
          <a:lstStyle/>
          <a:p>
            <a:pPr>
              <a:defRPr/>
            </a:pPr>
            <a:r>
              <a:rPr lang="en-US" sz="27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Measurement of Γ(</a:t>
            </a:r>
            <a:r>
              <a:rPr lang="en-US" sz="2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</a:t>
            </a:r>
            <a:r>
              <a:rPr lang="el-GR" sz="2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l-GR" sz="2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</a:t>
            </a:r>
            <a:r>
              <a:rPr lang="en-US" sz="2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 </a:t>
            </a:r>
            <a:r>
              <a:rPr lang="en-US" sz="27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via Primakoff Effect</a:t>
            </a:r>
          </a:p>
        </p:txBody>
      </p:sp>
      <p:sp>
        <p:nvSpPr>
          <p:cNvPr id="56398" name="AutoShape 8"/>
          <p:cNvSpPr>
            <a:spLocks noChangeArrowheads="1"/>
          </p:cNvSpPr>
          <p:nvPr/>
        </p:nvSpPr>
        <p:spPr bwMode="auto">
          <a:xfrm>
            <a:off x="1828800" y="5410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6399" name="TextBox 86"/>
          <p:cNvSpPr txBox="1">
            <a:spLocks noChangeArrowheads="1"/>
          </p:cNvSpPr>
          <p:nvPr/>
        </p:nvSpPr>
        <p:spPr bwMode="auto">
          <a:xfrm>
            <a:off x="4495800" y="4572000"/>
            <a:ext cx="419100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sz="1600" dirty="0">
                <a:cs typeface="Times New Roman" pitchFamily="18" charset="0"/>
              </a:rPr>
              <a:t>11.0-11.7 </a:t>
            </a:r>
            <a:r>
              <a:rPr lang="en-US" sz="1600" dirty="0" err="1">
                <a:cs typeface="Times New Roman" pitchFamily="18" charset="0"/>
              </a:rPr>
              <a:t>GeV</a:t>
            </a:r>
            <a:r>
              <a:rPr lang="en-US" sz="1600" dirty="0">
                <a:cs typeface="Times New Roman" pitchFamily="18" charset="0"/>
              </a:rPr>
              <a:t> Incoherent tagged photons</a:t>
            </a:r>
          </a:p>
          <a:p>
            <a:pPr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1600" dirty="0">
                <a:cs typeface="Times New Roman" pitchFamily="18" charset="0"/>
              </a:rPr>
              <a:t> Pair spectrometer to control photon flux</a:t>
            </a:r>
          </a:p>
          <a:p>
            <a:pPr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1600" dirty="0">
                <a:cs typeface="Times New Roman" pitchFamily="18" charset="0"/>
              </a:rPr>
              <a:t> Solenoid detectors (for background rejection)</a:t>
            </a:r>
          </a:p>
          <a:p>
            <a:pPr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1600" dirty="0">
                <a:cs typeface="Times New Roman" pitchFamily="18" charset="0"/>
              </a:rPr>
              <a:t> 30 cm LH2 and LHe4 targets (~3.6% </a:t>
            </a:r>
            <a:r>
              <a:rPr lang="en-US" sz="1600" dirty="0" err="1">
                <a:cs typeface="Times New Roman" pitchFamily="18" charset="0"/>
              </a:rPr>
              <a:t>r.l</a:t>
            </a:r>
            <a:r>
              <a:rPr lang="en-US" sz="1600" dirty="0">
                <a:cs typeface="Times New Roman" pitchFamily="18" charset="0"/>
              </a:rPr>
              <a:t>.)</a:t>
            </a:r>
          </a:p>
          <a:p>
            <a:pPr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1600" dirty="0">
                <a:cs typeface="Times New Roman" pitchFamily="18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cs typeface="Times New Roman" pitchFamily="18" charset="0"/>
              </a:rPr>
              <a:t>Forward Calorimeter (FCAL) for </a:t>
            </a:r>
            <a:r>
              <a:rPr lang="en-US" sz="1600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</a:t>
            </a:r>
            <a:r>
              <a:rPr lang="el-GR" sz="1600" dirty="0">
                <a:solidFill>
                  <a:srgbClr val="0000FF"/>
                </a:solidFill>
              </a:rPr>
              <a:t>→</a:t>
            </a:r>
            <a:r>
              <a:rPr lang="el-GR" sz="1600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 </a:t>
            </a:r>
            <a:endParaRPr lang="en-US" sz="1600" dirty="0">
              <a:solidFill>
                <a:srgbClr val="0000FF"/>
              </a:solidFill>
              <a:cs typeface="Times New Roman" pitchFamily="18" charset="0"/>
            </a:endParaRPr>
          </a:p>
          <a:p>
            <a:pPr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1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C00000"/>
                </a:solidFill>
                <a:cs typeface="Times New Roman" pitchFamily="18" charset="0"/>
              </a:rPr>
              <a:t>Add </a:t>
            </a:r>
            <a:r>
              <a:rPr lang="en-US" sz="1600" dirty="0" err="1">
                <a:solidFill>
                  <a:srgbClr val="C00000"/>
                </a:solidFill>
                <a:cs typeface="Times New Roman" pitchFamily="18" charset="0"/>
              </a:rPr>
              <a:t>CompCal</a:t>
            </a:r>
            <a:r>
              <a:rPr lang="en-US" sz="1600" dirty="0">
                <a:solidFill>
                  <a:srgbClr val="C00000"/>
                </a:solidFill>
                <a:cs typeface="Times New Roman" pitchFamily="18" charset="0"/>
              </a:rPr>
              <a:t> detector for overall control of systematic error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56400" name="Picture 78" descr="primakoff_effect_eta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7620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401" name="Date Placeholder 87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56402" name="Text Box 68"/>
          <p:cNvSpPr txBox="1">
            <a:spLocks noChangeArrowheads="1"/>
          </p:cNvSpPr>
          <p:nvPr/>
        </p:nvSpPr>
        <p:spPr bwMode="auto">
          <a:xfrm>
            <a:off x="3124200" y="817563"/>
            <a:ext cx="2613025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u="sng">
                <a:solidFill>
                  <a:srgbClr val="FF0000"/>
                </a:solidFill>
              </a:rPr>
              <a:t>Physics:</a:t>
            </a:r>
          </a:p>
          <a:p>
            <a:pPr>
              <a:lnSpc>
                <a:spcPct val="50000"/>
              </a:lnSpc>
            </a:pPr>
            <a:endParaRPr lang="en-US" b="1" u="sng">
              <a:solidFill>
                <a:srgbClr val="FF0000"/>
              </a:solidFill>
            </a:endParaRPr>
          </a:p>
          <a:p>
            <a:r>
              <a:rPr lang="en-US"/>
              <a:t>    </a:t>
            </a:r>
            <a:r>
              <a:rPr lang="en-US">
                <a:cs typeface="Times New Roman" pitchFamily="18" charset="0"/>
              </a:rPr>
              <a:t>• </a:t>
            </a:r>
            <a:r>
              <a:rPr lang="en-US">
                <a:solidFill>
                  <a:srgbClr val="0000CC"/>
                </a:solidFill>
              </a:rPr>
              <a:t>Light quark mass ratio</a:t>
            </a:r>
          </a:p>
          <a:p>
            <a:pPr>
              <a:lnSpc>
                <a:spcPct val="40000"/>
              </a:lnSpc>
            </a:pPr>
            <a:endParaRPr lang="en-US"/>
          </a:p>
          <a:p>
            <a:r>
              <a:rPr lang="en-US">
                <a:sym typeface="Symbol" pitchFamily="18" charset="2"/>
              </a:rPr>
              <a:t>    </a:t>
            </a:r>
            <a:r>
              <a:rPr lang="en-US"/>
              <a:t>•</a:t>
            </a:r>
            <a:r>
              <a:rPr lang="en-US">
                <a:sym typeface="Symbol" pitchFamily="18" charset="2"/>
              </a:rPr>
              <a:t> 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 -  mixing angle</a:t>
            </a:r>
          </a:p>
        </p:txBody>
      </p:sp>
      <p:pic>
        <p:nvPicPr>
          <p:cNvPr id="56403" name="Picture 22" descr="eta_data_3percent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505200"/>
            <a:ext cx="2743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404" name="TextBox 15"/>
          <p:cNvSpPr txBox="1">
            <a:spLocks noChangeArrowheads="1"/>
          </p:cNvSpPr>
          <p:nvPr/>
        </p:nvSpPr>
        <p:spPr bwMode="auto">
          <a:xfrm>
            <a:off x="5635625" y="1111250"/>
            <a:ext cx="282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3">
              <a:buFont typeface="Wingdings" pitchFamily="2" charset="2"/>
              <a:buNone/>
            </a:pPr>
            <a:r>
              <a:rPr lang="en-US" sz="1600">
                <a:latin typeface="Calibri" pitchFamily="34" charset="0"/>
                <a:cs typeface="Times New Roman" pitchFamily="18" charset="0"/>
              </a:rPr>
              <a:t>           </a:t>
            </a:r>
            <a:r>
              <a:rPr lang="el-GR" sz="1600">
                <a:solidFill>
                  <a:srgbClr val="FF0066"/>
                </a:solidFill>
                <a:latin typeface="Calibri" pitchFamily="34" charset="0"/>
                <a:cs typeface="Times New Roman" pitchFamily="18" charset="0"/>
              </a:rPr>
              <a:t>Γ</a:t>
            </a:r>
            <a:r>
              <a:rPr lang="en-US" sz="1600">
                <a:solidFill>
                  <a:srgbClr val="FF0066"/>
                </a:solidFill>
                <a:latin typeface="Calibri" pitchFamily="34" charset="0"/>
                <a:cs typeface="Times New Roman" pitchFamily="18" charset="0"/>
              </a:rPr>
              <a:t>(</a:t>
            </a:r>
            <a:r>
              <a:rPr lang="en-US" sz="1600">
                <a:solidFill>
                  <a:srgbClr val="FF0066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</a:t>
            </a:r>
            <a:r>
              <a:rPr lang="el-GR" sz="1600">
                <a:solidFill>
                  <a:srgbClr val="FF0066"/>
                </a:solidFill>
                <a:latin typeface="Calibri" pitchFamily="34" charset="0"/>
                <a:cs typeface="Times New Roman" pitchFamily="18" charset="0"/>
              </a:rPr>
              <a:t>→</a:t>
            </a:r>
            <a:r>
              <a:rPr lang="en-US" sz="1600">
                <a:solidFill>
                  <a:srgbClr val="FF0066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el-GR" sz="1600">
                <a:solidFill>
                  <a:srgbClr val="FF0066"/>
                </a:solidFill>
                <a:cs typeface="Times New Roman" pitchFamily="18" charset="0"/>
                <a:sym typeface="Symbol" pitchFamily="18" charset="2"/>
              </a:rPr>
              <a:t>π</a:t>
            </a:r>
            <a:r>
              <a:rPr lang="en-US" sz="1600">
                <a:solidFill>
                  <a:srgbClr val="FF0066"/>
                </a:solidFill>
                <a:latin typeface="Calibri" pitchFamily="34" charset="0"/>
                <a:cs typeface="Times New Roman" pitchFamily="18" charset="0"/>
              </a:rPr>
              <a:t>) </a:t>
            </a:r>
            <a:r>
              <a:rPr lang="el-GR" sz="1600">
                <a:solidFill>
                  <a:srgbClr val="FF0066"/>
                </a:solidFill>
                <a:latin typeface="Cambria Math" pitchFamily="18" charset="0"/>
                <a:cs typeface="Times New Roman" pitchFamily="18" charset="0"/>
              </a:rPr>
              <a:t>∝</a:t>
            </a:r>
            <a:r>
              <a:rPr lang="en-US" sz="1600">
                <a:solidFill>
                  <a:srgbClr val="FF0066"/>
                </a:solidFill>
                <a:cs typeface="Times New Roman" pitchFamily="18" charset="0"/>
              </a:rPr>
              <a:t> |A|</a:t>
            </a:r>
            <a:r>
              <a:rPr lang="en-US" sz="1600" baseline="30000">
                <a:solidFill>
                  <a:srgbClr val="FF0066"/>
                </a:solidFill>
                <a:cs typeface="Times New Roman" pitchFamily="18" charset="0"/>
              </a:rPr>
              <a:t>2</a:t>
            </a:r>
            <a:r>
              <a:rPr lang="en-US" sz="1600">
                <a:solidFill>
                  <a:srgbClr val="FF0066"/>
                </a:solidFill>
                <a:cs typeface="Times New Roman" pitchFamily="18" charset="0"/>
              </a:rPr>
              <a:t> </a:t>
            </a:r>
            <a:r>
              <a:rPr lang="el-GR" sz="1600">
                <a:solidFill>
                  <a:srgbClr val="FF0066"/>
                </a:solidFill>
                <a:latin typeface="Cambria Math" pitchFamily="18" charset="0"/>
                <a:cs typeface="Times New Roman" pitchFamily="18" charset="0"/>
              </a:rPr>
              <a:t>∝ </a:t>
            </a:r>
            <a:r>
              <a:rPr lang="en-US" sz="1600">
                <a:solidFill>
                  <a:srgbClr val="FF0066"/>
                </a:solidFill>
                <a:cs typeface="Times New Roman" pitchFamily="18" charset="0"/>
              </a:rPr>
              <a:t> </a:t>
            </a:r>
            <a:r>
              <a:rPr lang="en-US" sz="1600">
                <a:solidFill>
                  <a:srgbClr val="FF0066"/>
                </a:solidFill>
                <a:latin typeface="Lucida Calligraphy"/>
                <a:cs typeface="Times New Roman" pitchFamily="18" charset="0"/>
              </a:rPr>
              <a:t>Q</a:t>
            </a:r>
            <a:r>
              <a:rPr lang="en-US" sz="1600" baseline="30000">
                <a:solidFill>
                  <a:srgbClr val="FF0066"/>
                </a:solidFill>
                <a:latin typeface="Calibri" pitchFamily="34" charset="0"/>
                <a:cs typeface="Times New Roman" pitchFamily="18" charset="0"/>
              </a:rPr>
              <a:t>-4</a:t>
            </a:r>
            <a:r>
              <a:rPr lang="en-US" sz="1600">
                <a:latin typeface="Calibri" pitchFamily="34" charset="0"/>
                <a:cs typeface="Times New Roman" pitchFamily="18" charset="0"/>
              </a:rPr>
              <a:t>   </a:t>
            </a:r>
          </a:p>
        </p:txBody>
      </p:sp>
      <p:pic>
        <p:nvPicPr>
          <p:cNvPr id="56405" name="Picture 5" descr="Picture_6_quark_formul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1371600"/>
            <a:ext cx="30480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06" name="Picture 17" descr="csec-1H-Laget_wt_text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1981200"/>
            <a:ext cx="3886200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407" name="Text Box 69"/>
          <p:cNvSpPr txBox="1">
            <a:spLocks noChangeArrowheads="1"/>
          </p:cNvSpPr>
          <p:nvPr/>
        </p:nvSpPr>
        <p:spPr bwMode="auto">
          <a:xfrm>
            <a:off x="3124200" y="2362200"/>
            <a:ext cx="210185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cs typeface="Times New Roman" pitchFamily="18" charset="0"/>
              </a:rPr>
              <a:t>Measurements:</a:t>
            </a:r>
          </a:p>
          <a:p>
            <a:pPr>
              <a:lnSpc>
                <a:spcPct val="20000"/>
              </a:lnSpc>
            </a:pPr>
            <a:endParaRPr lang="en-US" b="1" u="sng">
              <a:solidFill>
                <a:srgbClr val="FF0000"/>
              </a:solidFill>
              <a:cs typeface="Times New Roman" pitchFamily="18" charset="0"/>
            </a:endParaRPr>
          </a:p>
          <a:p>
            <a:r>
              <a:rPr lang="en-US">
                <a:cs typeface="Times New Roman" pitchFamily="18" charset="0"/>
              </a:rPr>
              <a:t>• </a:t>
            </a:r>
            <a:r>
              <a:rPr lang="en-US"/>
              <a:t>Primakoff  </a:t>
            </a:r>
            <a:r>
              <a:rPr lang="en-US">
                <a:sym typeface="Symbol" pitchFamily="18" charset="2"/>
              </a:rPr>
              <a:t> &lt; 0.5</a:t>
            </a:r>
          </a:p>
          <a:p>
            <a:pPr>
              <a:lnSpc>
                <a:spcPct val="20000"/>
              </a:lnSpc>
            </a:pPr>
            <a:endParaRPr lang="en-US">
              <a:sym typeface="Symbol" pitchFamily="18" charset="2"/>
            </a:endParaRPr>
          </a:p>
          <a:p>
            <a:pPr>
              <a:lnSpc>
                <a:spcPct val="20000"/>
              </a:lnSpc>
            </a:pPr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•</a:t>
            </a:r>
            <a:r>
              <a:rPr lang="en-US">
                <a:solidFill>
                  <a:srgbClr val="FF0000"/>
                </a:solidFill>
                <a:sym typeface="Symbol" pitchFamily="18" charset="2"/>
              </a:rPr>
              <a:t>  Fit to</a:t>
            </a:r>
            <a:r>
              <a:rPr lang="en-US">
                <a:sym typeface="Symbol" pitchFamily="18" charset="2"/>
              </a:rPr>
              <a:t> </a:t>
            </a:r>
          </a:p>
        </p:txBody>
      </p:sp>
      <p:sp>
        <p:nvSpPr>
          <p:cNvPr id="56408" name="Rectangle 73"/>
          <p:cNvSpPr>
            <a:spLocks noChangeArrowheads="1"/>
          </p:cNvSpPr>
          <p:nvPr/>
        </p:nvSpPr>
        <p:spPr bwMode="auto">
          <a:xfrm>
            <a:off x="927100" y="3581400"/>
            <a:ext cx="24257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CC"/>
                </a:solidFill>
                <a:cs typeface="Times New Roman" pitchFamily="18" charset="0"/>
                <a:sym typeface="Symbol" pitchFamily="18" charset="2"/>
              </a:rPr>
              <a:t>Γ(</a:t>
            </a:r>
            <a:r>
              <a:rPr lang="el-GR" sz="1600">
                <a:solidFill>
                  <a:srgbClr val="0000CC"/>
                </a:solidFill>
              </a:rPr>
              <a:t>→</a:t>
            </a:r>
            <a:r>
              <a:rPr lang="el-GR" sz="1600">
                <a:solidFill>
                  <a:srgbClr val="0000CC"/>
                </a:solidFill>
                <a:cs typeface="Times New Roman" pitchFamily="18" charset="0"/>
                <a:sym typeface="Symbol" pitchFamily="18" charset="2"/>
              </a:rPr>
              <a:t></a:t>
            </a:r>
            <a:r>
              <a:rPr lang="en-US" sz="1600">
                <a:solidFill>
                  <a:srgbClr val="0000CC"/>
                </a:solidFill>
                <a:cs typeface="Times New Roman" pitchFamily="18" charset="0"/>
                <a:sym typeface="Symbol" pitchFamily="18" charset="2"/>
              </a:rPr>
              <a:t>) Hall-D projection</a:t>
            </a:r>
          </a:p>
        </p:txBody>
      </p:sp>
      <p:graphicFrame>
        <p:nvGraphicFramePr>
          <p:cNvPr id="56396" name="Object 76"/>
          <p:cNvGraphicFramePr>
            <a:graphicFrameLocks noChangeAspect="1"/>
          </p:cNvGraphicFramePr>
          <p:nvPr/>
        </p:nvGraphicFramePr>
        <p:xfrm>
          <a:off x="4038600" y="3048000"/>
          <a:ext cx="482600" cy="393700"/>
        </p:xfrm>
        <a:graphic>
          <a:graphicData uri="http://schemas.openxmlformats.org/presentationml/2006/ole">
            <p:oleObj spid="_x0000_s56396" name="Equation" r:id="rId9" imgW="482400" imgH="393480" progId="Equation.3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276600" y="4114800"/>
            <a:ext cx="223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Approved: A- 79 days</a:t>
            </a:r>
            <a:endParaRPr lang="en-US" dirty="0"/>
          </a:p>
        </p:txBody>
      </p:sp>
      <p:grpSp>
        <p:nvGrpSpPr>
          <p:cNvPr id="20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24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22" name="Picture 12" descr="JLab_logo_white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305800" cy="533400"/>
          </a:xfrm>
        </p:spPr>
        <p:txBody>
          <a:bodyPr/>
          <a:lstStyle/>
          <a:p>
            <a:pPr>
              <a:defRPr/>
            </a:pP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Charged </a:t>
            </a:r>
            <a:r>
              <a:rPr lang="en-US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Pion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Polarizability</a:t>
            </a:r>
            <a:endParaRPr lang="en-US" sz="27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6398" name="AutoShape 8"/>
          <p:cNvSpPr>
            <a:spLocks noChangeArrowheads="1"/>
          </p:cNvSpPr>
          <p:nvPr/>
        </p:nvSpPr>
        <p:spPr bwMode="auto">
          <a:xfrm>
            <a:off x="1828800" y="5410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6401" name="Date Placeholder 87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2775696" cy="190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00400"/>
            <a:ext cx="4157556" cy="300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cpp_theory_fi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5400" y="2895600"/>
            <a:ext cx="3613781" cy="3505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05200" y="990600"/>
            <a:ext cx="55592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cs typeface="Times New Roman" pitchFamily="18" charset="0"/>
              </a:rPr>
              <a:t> Use </a:t>
            </a:r>
            <a:r>
              <a:rPr lang="en-US" dirty="0" err="1" smtClean="0">
                <a:cs typeface="Times New Roman" pitchFamily="18" charset="0"/>
              </a:rPr>
              <a:t>Primakoff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production </a:t>
            </a:r>
            <a:r>
              <a:rPr lang="en-US" dirty="0" smtClean="0">
                <a:cs typeface="Times New Roman" pitchFamily="18" charset="0"/>
                <a:sym typeface="Symbol"/>
              </a:rPr>
              <a:t> A    </a:t>
            </a:r>
            <a:r>
              <a:rPr lang="en-US" baseline="30000" dirty="0" smtClean="0">
                <a:cs typeface="Times New Roman" pitchFamily="18" charset="0"/>
                <a:sym typeface="Symbol"/>
              </a:rPr>
              <a:t>+</a:t>
            </a:r>
            <a:r>
              <a:rPr lang="en-US" dirty="0" smtClean="0">
                <a:cs typeface="Times New Roman" pitchFamily="18" charset="0"/>
                <a:sym typeface="Symbol"/>
              </a:rPr>
              <a:t> </a:t>
            </a:r>
            <a:r>
              <a:rPr lang="en-US" baseline="30000" dirty="0" smtClean="0">
                <a:cs typeface="Times New Roman" pitchFamily="18" charset="0"/>
                <a:sym typeface="Symbol"/>
              </a:rPr>
              <a:t>-</a:t>
            </a:r>
            <a:r>
              <a:rPr lang="en-US" dirty="0" smtClean="0">
                <a:cs typeface="Times New Roman" pitchFamily="18" charset="0"/>
                <a:sym typeface="Symbol"/>
              </a:rPr>
              <a:t> </a:t>
            </a:r>
            <a:r>
              <a:rPr lang="en-US" dirty="0" smtClean="0">
                <a:cs typeface="Times New Roman" pitchFamily="18" charset="0"/>
                <a:sym typeface="Symbol"/>
              </a:rPr>
              <a:t>A to measure</a:t>
            </a:r>
          </a:p>
          <a:p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gg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-&gt;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-</a:t>
            </a: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  </a:t>
            </a: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relative </a:t>
            </a: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to 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-</a:t>
            </a: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 production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ym typeface="Symbol"/>
              </a:rPr>
              <a:t> Photon energy of interest 5.5 – 6 </a:t>
            </a:r>
            <a:r>
              <a:rPr lang="en-US" dirty="0" err="1" smtClean="0">
                <a:sym typeface="Symbol"/>
              </a:rPr>
              <a:t>GeV</a:t>
            </a:r>
            <a:r>
              <a:rPr lang="en-US" dirty="0" smtClean="0">
                <a:sym typeface="Symbol"/>
              </a:rPr>
              <a:t>, polarization 76 %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ym typeface="Symbol"/>
              </a:rPr>
              <a:t> Major background from rho decays and 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-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ym typeface="Symbol"/>
              </a:rPr>
              <a:t>  Requires new </a:t>
            </a:r>
            <a:r>
              <a:rPr lang="en-US" dirty="0" err="1" smtClean="0">
                <a:sym typeface="Symbol"/>
              </a:rPr>
              <a:t>muon</a:t>
            </a:r>
            <a:r>
              <a:rPr lang="en-US" dirty="0" smtClean="0">
                <a:sym typeface="Symbol"/>
              </a:rPr>
              <a:t> detector</a:t>
            </a: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00800" y="4114800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-  = </a:t>
            </a:r>
            <a:r>
              <a:rPr lang="en-US" dirty="0" smtClean="0">
                <a:sym typeface="Symbol"/>
              </a:rPr>
              <a:t>13 10</a:t>
            </a:r>
            <a:r>
              <a:rPr lang="en-US" baseline="30000" dirty="0" smtClean="0">
                <a:sym typeface="Symbol"/>
              </a:rPr>
              <a:t>-4</a:t>
            </a:r>
            <a:r>
              <a:rPr lang="en-US" dirty="0" smtClean="0">
                <a:sym typeface="Symbol"/>
              </a:rPr>
              <a:t> fm</a:t>
            </a:r>
            <a:r>
              <a:rPr lang="en-US" baseline="30000" dirty="0" smtClean="0">
                <a:sym typeface="Symbol"/>
              </a:rPr>
              <a:t>3</a:t>
            </a:r>
            <a:endParaRPr lang="en-US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5867400" y="5410200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-  = </a:t>
            </a:r>
            <a:r>
              <a:rPr lang="en-US" dirty="0" smtClean="0">
                <a:sym typeface="Symbol"/>
              </a:rPr>
              <a:t>5.7 10</a:t>
            </a:r>
            <a:r>
              <a:rPr lang="en-US" baseline="30000" dirty="0" smtClean="0">
                <a:sym typeface="Symbol"/>
              </a:rPr>
              <a:t>-4</a:t>
            </a:r>
            <a:r>
              <a:rPr lang="en-US" dirty="0" smtClean="0">
                <a:sym typeface="Symbol"/>
              </a:rPr>
              <a:t> fm</a:t>
            </a:r>
            <a:r>
              <a:rPr lang="en-US" baseline="30000" dirty="0" smtClean="0">
                <a:sym typeface="Symbol"/>
              </a:rPr>
              <a:t>3</a:t>
            </a:r>
            <a:r>
              <a:rPr lang="en-US" dirty="0" smtClean="0">
                <a:sym typeface="Symbol"/>
              </a:rPr>
              <a:t> </a:t>
            </a:r>
            <a:endParaRPr lang="en-US" dirty="0"/>
          </a:p>
        </p:txBody>
      </p:sp>
      <p:grpSp>
        <p:nvGrpSpPr>
          <p:cNvPr id="22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25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24" name="Picture 12" descr="JLab_logo_white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305800" cy="533400"/>
          </a:xfrm>
        </p:spPr>
        <p:txBody>
          <a:bodyPr/>
          <a:lstStyle/>
          <a:p>
            <a:pPr>
              <a:defRPr/>
            </a:pP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Physics under Discussion: Rare eta Decays</a:t>
            </a:r>
            <a:endParaRPr lang="en-US" sz="27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6398" name="AutoShape 8"/>
          <p:cNvSpPr>
            <a:spLocks noChangeArrowheads="1"/>
          </p:cNvSpPr>
          <p:nvPr/>
        </p:nvSpPr>
        <p:spPr bwMode="auto">
          <a:xfrm>
            <a:off x="1828800" y="5410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6401" name="Date Placeholder 87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graphicFrame>
        <p:nvGraphicFramePr>
          <p:cNvPr id="20" name="Content Placeholder 5"/>
          <p:cNvGraphicFramePr>
            <a:graphicFrameLocks/>
          </p:cNvGraphicFramePr>
          <p:nvPr/>
        </p:nvGraphicFramePr>
        <p:xfrm>
          <a:off x="533400" y="457200"/>
          <a:ext cx="8305800" cy="6269797"/>
        </p:xfrm>
        <a:graphic>
          <a:graphicData uri="http://schemas.openxmlformats.org/drawingml/2006/table">
            <a:tbl>
              <a:tblPr/>
              <a:tblGrid>
                <a:gridCol w="916874"/>
                <a:gridCol w="2073214"/>
                <a:gridCol w="3198547"/>
                <a:gridCol w="2117165"/>
              </a:tblGrid>
              <a:tr h="6347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Mode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Branching Ratio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(PDG)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Physics Highlight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Role in proposal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</a:tr>
              <a:tr h="564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π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2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2.7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0.5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−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χPTh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 @ Ο(p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priority     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           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64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&lt;1.6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−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priority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64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2π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&lt;3.5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-4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CP, P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priority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           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64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&lt;2.8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-4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Suppressed  (&lt;10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-11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ancillary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</a:tr>
              <a:tr h="564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2π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&lt;5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−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ancillary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</a:tr>
              <a:tr h="564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π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&lt;9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−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C, L, gauge inv.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ancillary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</a:tr>
              <a:tr h="564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3π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&lt;6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−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                     ancillary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                        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</a:tr>
              <a:tr h="564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4π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&lt;6.9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−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CP, P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ancillary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</a:tr>
              <a:tr h="457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π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(32.57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  <a:sym typeface="Symbol"/>
                        </a:rPr>
                        <a:t>0.23)%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Quark mass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-m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ancillary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7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(39.31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  <a:sym typeface="Symbol"/>
                        </a:rPr>
                        <a:t>0.20)%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Anomaly,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  <a:sym typeface="Symbol"/>
                        </a:rPr>
                        <a:t>’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  <a:sym typeface="Symbol"/>
                        </a:rPr>
                        <a:t>mixing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By PR12-10-011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  <p:sp>
        <p:nvSpPr>
          <p:cNvPr id="22" name="Oval 21"/>
          <p:cNvSpPr/>
          <p:nvPr/>
        </p:nvSpPr>
        <p:spPr>
          <a:xfrm>
            <a:off x="533400" y="1066800"/>
            <a:ext cx="1066800" cy="190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457200"/>
            <a:ext cx="8555038" cy="175260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en-US" sz="1600" dirty="0" smtClean="0"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2000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GlueX</a:t>
            </a:r>
            <a:r>
              <a:rPr lang="en-US" sz="2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detector for  recoil  detection</a:t>
            </a:r>
            <a:r>
              <a:rPr lang="en-US" sz="1800" dirty="0" smtClean="0">
                <a:latin typeface="Comic Sans MS" pitchFamily="66" charset="0"/>
              </a:rPr>
              <a:t> </a:t>
            </a:r>
            <a:endParaRPr lang="en-US" sz="1800" dirty="0" smtClean="0"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High resolution, high granularity PbWO</a:t>
            </a:r>
            <a:r>
              <a:rPr lang="en-US" sz="1800" baseline="-25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4</a:t>
            </a:r>
            <a:r>
              <a:rPr lang="en-US" sz="1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 Calorimeter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dirty="0" smtClean="0">
                <a:latin typeface="Comic Sans MS" pitchFamily="66" charset="0"/>
                <a:cs typeface="Arial" charset="0"/>
                <a:sym typeface="Symbol" pitchFamily="18" charset="2"/>
              </a:rPr>
              <a:t>improved </a:t>
            </a:r>
            <a:r>
              <a:rPr lang="en-US" sz="1600" dirty="0" smtClean="0"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invariant mass, energy and position resolutions </a:t>
            </a:r>
            <a:endParaRPr lang="el-GR" sz="1600" dirty="0" smtClean="0">
              <a:latin typeface="Comic Sans MS" pitchFamily="66" charset="0"/>
              <a:ea typeface="MS Mincho" pitchFamily="49" charset="-128"/>
              <a:sym typeface="Symbol" pitchFamily="18" charset="2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dirty="0" smtClean="0">
                <a:latin typeface="Comic Sans MS" pitchFamily="66" charset="0"/>
                <a:cs typeface="Arial" charset="0"/>
                <a:sym typeface="Symbol" pitchFamily="18" charset="2"/>
              </a:rPr>
              <a:t>fewer overlapping showers, thus reducing </a:t>
            </a:r>
            <a:r>
              <a:rPr lang="en-US" sz="1600" dirty="0" smtClean="0">
                <a:latin typeface="Comic Sans MS" pitchFamily="66" charset="0"/>
              </a:rPr>
              <a:t>background from </a:t>
            </a:r>
            <a:r>
              <a:rPr lang="el-GR" sz="1600" dirty="0" smtClean="0">
                <a:latin typeface="Comic Sans MS" pitchFamily="66" charset="0"/>
              </a:rPr>
              <a:t>η→ </a:t>
            </a:r>
            <a:r>
              <a:rPr lang="en-US" sz="1600" dirty="0" smtClean="0">
                <a:latin typeface="Comic Sans MS" pitchFamily="66" charset="0"/>
              </a:rPr>
              <a:t>3</a:t>
            </a:r>
            <a:r>
              <a:rPr lang="en-US" sz="1600" dirty="0" smtClean="0"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600" baseline="30000" dirty="0" smtClean="0"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endParaRPr lang="en-US" sz="1600" dirty="0" smtClean="0"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dirty="0" smtClean="0">
                <a:latin typeface="Comic Sans MS" pitchFamily="66" charset="0"/>
                <a:cs typeface="Arial" charset="0"/>
                <a:sym typeface="Symbol" pitchFamily="18" charset="2"/>
              </a:rPr>
              <a:t>Fast decay time (~20ns) and Flash ADCs → reduced pile-up </a:t>
            </a:r>
          </a:p>
        </p:txBody>
      </p:sp>
      <p:pic>
        <p:nvPicPr>
          <p:cNvPr id="2959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048000"/>
            <a:ext cx="2362200" cy="2303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aphicFrame>
        <p:nvGraphicFramePr>
          <p:cNvPr id="295948" name="Object 12"/>
          <p:cNvGraphicFramePr>
            <a:graphicFrameLocks noChangeAspect="1"/>
          </p:cNvGraphicFramePr>
          <p:nvPr/>
        </p:nvGraphicFramePr>
        <p:xfrm>
          <a:off x="1143000" y="2667000"/>
          <a:ext cx="1447800" cy="342900"/>
        </p:xfrm>
        <a:graphic>
          <a:graphicData uri="http://schemas.openxmlformats.org/presentationml/2006/ole">
            <p:oleObj spid="_x0000_s80898" name="Equation" r:id="rId6" imgW="965200" imgH="228600" progId="">
              <p:embed/>
            </p:oleObj>
          </a:graphicData>
        </a:graphic>
      </p:graphicFrame>
      <p:sp>
        <p:nvSpPr>
          <p:cNvPr id="1032" name="Picture 14"/>
          <p:cNvSpPr>
            <a:spLocks noChangeAspect="1" noChangeArrowheads="1"/>
          </p:cNvSpPr>
          <p:nvPr/>
        </p:nvSpPr>
        <p:spPr bwMode="auto">
          <a:xfrm>
            <a:off x="7315200" y="4267200"/>
            <a:ext cx="1697038" cy="182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4734808"/>
            <a:ext cx="1828800" cy="19707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7" name="Content Placeholder 14" descr="CB_prakhov08-1.png"/>
          <p:cNvPicPr>
            <a:picLocks noGrp="1" noChangeAspect="1"/>
          </p:cNvPicPr>
          <p:nvPr>
            <p:ph sz="quarter" idx="3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6477000" y="2438400"/>
            <a:ext cx="2376488" cy="2057400"/>
          </a:xfr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33400" y="2286000"/>
            <a:ext cx="2667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High energy </a:t>
            </a:r>
            <a:r>
              <a:rPr lang="el-GR" sz="1600" dirty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-production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172200" y="2133600"/>
            <a:ext cx="2667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Low energy </a:t>
            </a:r>
            <a:r>
              <a:rPr lang="el-GR" sz="1600" dirty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-production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38200" y="4648200"/>
            <a:ext cx="990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GAMS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391400" y="6019800"/>
            <a:ext cx="990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CB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315200" y="3657600"/>
            <a:ext cx="990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KLOE</a:t>
            </a: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305800" cy="533400"/>
          </a:xfrm>
        </p:spPr>
        <p:txBody>
          <a:bodyPr/>
          <a:lstStyle/>
          <a:p>
            <a:pPr>
              <a:defRPr/>
            </a:pP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  </a:t>
            </a:r>
            <a:r>
              <a:rPr lang="en-US" sz="27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0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 : 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Advantages at </a:t>
            </a:r>
            <a:r>
              <a:rPr lang="en-US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JLab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endParaRPr lang="en-US" sz="27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22" name="Picture 21" descr="sig_b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71800" y="3200400"/>
            <a:ext cx="3276600" cy="2045127"/>
          </a:xfrm>
          <a:prstGeom prst="rect">
            <a:avLst/>
          </a:prstGeom>
        </p:spPr>
      </p:pic>
      <p:graphicFrame>
        <p:nvGraphicFramePr>
          <p:cNvPr id="295949" name="Object 13"/>
          <p:cNvGraphicFramePr>
            <a:graphicFrameLocks noChangeAspect="1"/>
          </p:cNvGraphicFramePr>
          <p:nvPr/>
        </p:nvGraphicFramePr>
        <p:xfrm>
          <a:off x="6858000" y="4495800"/>
          <a:ext cx="1600200" cy="342900"/>
        </p:xfrm>
        <a:graphic>
          <a:graphicData uri="http://schemas.openxmlformats.org/presentationml/2006/ole">
            <p:oleObj spid="_x0000_s80899" name="Equation" r:id="rId10" imgW="1066800" imgH="228600" progId="">
              <p:embed/>
            </p:oleObj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276600" y="2819400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GlueX</a:t>
            </a:r>
            <a:r>
              <a:rPr lang="en-US" dirty="0" smtClean="0"/>
              <a:t> 1 day of running</a:t>
            </a:r>
            <a:endParaRPr lang="en-US" dirty="0"/>
          </a:p>
        </p:txBody>
      </p:sp>
    </p:spTree>
    <p:custDataLst>
      <p:tags r:id="rId2"/>
    </p:custDataLst>
  </p:cSld>
  <p:clrMapOvr>
    <a:masterClrMapping/>
  </p:clrMapOvr>
  <p:transition advTm="20406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Summary </a:t>
            </a:r>
          </a:p>
        </p:txBody>
      </p:sp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76200" y="1143000"/>
            <a:ext cx="9097427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The installation of the </a:t>
            </a:r>
            <a:r>
              <a:rPr lang="en-US" dirty="0" err="1" smtClean="0">
                <a:solidFill>
                  <a:srgbClr val="0000CC"/>
                </a:solidFill>
              </a:rPr>
              <a:t>GlueX</a:t>
            </a:r>
            <a:r>
              <a:rPr lang="en-US" dirty="0" smtClean="0">
                <a:solidFill>
                  <a:srgbClr val="0000CC"/>
                </a:solidFill>
              </a:rPr>
              <a:t> detector is in progress in Hall D. The first ‘engineering’</a:t>
            </a:r>
          </a:p>
          <a:p>
            <a:r>
              <a:rPr lang="en-US" dirty="0" smtClean="0">
                <a:solidFill>
                  <a:srgbClr val="0000CC"/>
                </a:solidFill>
              </a:rPr>
              <a:t>    beam is expected in the Hall in April 2014. Commissioning runs are expected  in the fall 2014</a:t>
            </a:r>
            <a:endParaRPr lang="en-US" dirty="0" smtClean="0">
              <a:solidFill>
                <a:srgbClr val="0000CC"/>
              </a:solidFill>
            </a:endParaRPr>
          </a:p>
          <a:p>
            <a:endParaRPr lang="en-US" dirty="0" smtClean="0">
              <a:solidFill>
                <a:srgbClr val="0000CC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Three experiments have been approved in Hall D so far:  the  </a:t>
            </a:r>
            <a:r>
              <a:rPr lang="en-US" dirty="0" err="1" smtClean="0">
                <a:solidFill>
                  <a:srgbClr val="0000CC"/>
                </a:solidFill>
              </a:rPr>
              <a:t>GlueX</a:t>
            </a:r>
            <a:r>
              <a:rPr lang="en-US" dirty="0" smtClean="0">
                <a:solidFill>
                  <a:srgbClr val="0000CC"/>
                </a:solidFill>
              </a:rPr>
              <a:t>. </a:t>
            </a:r>
            <a:r>
              <a:rPr lang="en-US" dirty="0" err="1" smtClean="0">
                <a:solidFill>
                  <a:srgbClr val="0000CC"/>
                </a:solidFill>
              </a:rPr>
              <a:t>Promakoff</a:t>
            </a:r>
            <a:r>
              <a:rPr lang="en-US" dirty="0" smtClean="0">
                <a:solidFill>
                  <a:srgbClr val="0000CC"/>
                </a:solidFill>
              </a:rPr>
              <a:t> eta </a:t>
            </a:r>
          </a:p>
          <a:p>
            <a:r>
              <a:rPr lang="en-US" dirty="0" smtClean="0">
                <a:solidFill>
                  <a:srgbClr val="0000CC"/>
                </a:solidFill>
              </a:rPr>
              <a:t>                          production, charged </a:t>
            </a:r>
            <a:r>
              <a:rPr lang="en-US" dirty="0" err="1" smtClean="0">
                <a:solidFill>
                  <a:srgbClr val="0000CC"/>
                </a:solidFill>
              </a:rPr>
              <a:t>pion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polarizability</a:t>
            </a:r>
            <a:r>
              <a:rPr lang="en-US" dirty="0" smtClean="0">
                <a:solidFill>
                  <a:srgbClr val="0000CC"/>
                </a:solidFill>
              </a:rPr>
              <a:t> (424 days in total)</a:t>
            </a:r>
            <a:endParaRPr lang="en-US" dirty="0" smtClean="0">
              <a:solidFill>
                <a:srgbClr val="0000CC"/>
              </a:solidFill>
            </a:endParaRPr>
          </a:p>
          <a:p>
            <a:endParaRPr lang="en-US" dirty="0" smtClean="0">
              <a:solidFill>
                <a:srgbClr val="0000CC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Being optimized for the search of exotic mesons, the detector is well suited for many</a:t>
            </a:r>
          </a:p>
          <a:p>
            <a:r>
              <a:rPr lang="en-US" dirty="0" smtClean="0">
                <a:solidFill>
                  <a:srgbClr val="0000CC"/>
                </a:solidFill>
              </a:rPr>
              <a:t>   other physics topics</a:t>
            </a:r>
          </a:p>
          <a:p>
            <a:endParaRPr lang="en-US" dirty="0" smtClean="0">
              <a:solidFill>
                <a:srgbClr val="0000CC"/>
              </a:solidFill>
            </a:endParaRPr>
          </a:p>
          <a:p>
            <a:r>
              <a:rPr lang="en-US" dirty="0" smtClean="0"/>
              <a:t>    </a:t>
            </a:r>
            <a:r>
              <a:rPr lang="en-US" dirty="0" smtClean="0"/>
              <a:t>- The detector is designed to have excellent acceptance for both charged particles</a:t>
            </a:r>
          </a:p>
          <a:p>
            <a:r>
              <a:rPr lang="en-US" dirty="0" smtClean="0"/>
              <a:t>       </a:t>
            </a:r>
            <a:r>
              <a:rPr lang="en-US" dirty="0" smtClean="0"/>
              <a:t>                                     </a:t>
            </a:r>
            <a:r>
              <a:rPr lang="en-US" dirty="0" smtClean="0"/>
              <a:t>and photons in the final state</a:t>
            </a:r>
            <a:endParaRPr lang="en-US" dirty="0">
              <a:solidFill>
                <a:srgbClr val="0000CC"/>
              </a:solidFill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28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11" name="Picture 12" descr="JLab_logo_whit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GlueX-RICH Detector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4506473" cy="2971801"/>
          </a:xfrm>
        </p:spPr>
        <p:txBody>
          <a:bodyPr/>
          <a:lstStyle/>
          <a:p>
            <a:r>
              <a:rPr lang="en-US" sz="2000" dirty="0" smtClean="0"/>
              <a:t>Dual Radiator: Aerogel + C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F</a:t>
            </a:r>
            <a:r>
              <a:rPr lang="en-US" sz="2000" baseline="-25000" dirty="0" smtClean="0"/>
              <a:t>10</a:t>
            </a:r>
          </a:p>
          <a:p>
            <a:r>
              <a:rPr lang="en-US" sz="2000" dirty="0" smtClean="0"/>
              <a:t>Micro-Channel Plate </a:t>
            </a:r>
            <a:r>
              <a:rPr lang="en-US" sz="2000" dirty="0"/>
              <a:t>p</a:t>
            </a:r>
            <a:r>
              <a:rPr lang="en-US" sz="2000" dirty="0" smtClean="0"/>
              <a:t>hotodetector (MCP-PMT) readout</a:t>
            </a:r>
          </a:p>
          <a:p>
            <a:pPr lvl="1"/>
            <a:r>
              <a:rPr lang="en-US" sz="1800" i="1" dirty="0"/>
              <a:t>D</a:t>
            </a:r>
            <a:r>
              <a:rPr lang="en-US" sz="1800" i="1" dirty="0" smtClean="0"/>
              <a:t>eveloped by Large-</a:t>
            </a:r>
            <a:r>
              <a:rPr lang="en-US" sz="1800" i="1" dirty="0" err="1" smtClean="0"/>
              <a:t>Aera</a:t>
            </a:r>
            <a:r>
              <a:rPr lang="en-US" sz="1800" i="1" dirty="0" smtClean="0"/>
              <a:t> Picosecond Photo Detector (LAPPD) collaboration, in stage II</a:t>
            </a:r>
          </a:p>
          <a:p>
            <a:pPr lvl="1"/>
            <a:r>
              <a:rPr lang="en-US" sz="1800" i="1" dirty="0" smtClean="0"/>
              <a:t>Good sensitivity to visible light</a:t>
            </a:r>
          </a:p>
          <a:p>
            <a:pPr lvl="1"/>
            <a:r>
              <a:rPr lang="en-US" sz="1800" i="1" dirty="0" smtClean="0"/>
              <a:t>Good timing and position resolutions</a:t>
            </a:r>
            <a:endParaRPr lang="en-US" sz="1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613" y="3581400"/>
            <a:ext cx="8228919" cy="292583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02719" y="1171400"/>
            <a:ext cx="4337685" cy="2191513"/>
            <a:chOff x="4572000" y="4056887"/>
            <a:chExt cx="4337685" cy="2191513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10249"/>
            <a:stretch>
              <a:fillRect/>
            </a:stretch>
          </p:blipFill>
          <p:spPr bwMode="auto">
            <a:xfrm>
              <a:off x="4572000" y="4056887"/>
              <a:ext cx="4337685" cy="21619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5053304" y="5848290"/>
              <a:ext cx="38511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i="1" dirty="0" smtClean="0">
                  <a:solidFill>
                    <a:schemeClr val="bg1"/>
                  </a:solidFill>
                  <a:effectLst>
                    <a:glow rad="139700">
                      <a:schemeClr val="tx1">
                        <a:alpha val="70000"/>
                      </a:schemeClr>
                    </a:glow>
                  </a:effectLst>
                </a:rPr>
                <a:t>Ceramic body MCP-PMT Prototype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19665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mc="http://schemas.openxmlformats.org/markup-compatibility/2006" xmlns="" xmlns:p14="http://schemas.microsoft.com/office/powerpoint/2010/main" val="381406895"/>
              </p:ext>
            </p:extLst>
          </p:nvPr>
        </p:nvGraphicFramePr>
        <p:xfrm>
          <a:off x="533400" y="838200"/>
          <a:ext cx="8046719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9231"/>
                <a:gridCol w="1191769"/>
                <a:gridCol w="1066800"/>
                <a:gridCol w="1066800"/>
                <a:gridCol w="1722119"/>
              </a:tblGrid>
              <a:tr h="335280">
                <a:tc rowSpan="2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Low-intensity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High-intensity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Phase</a:t>
                      </a:r>
                      <a:r>
                        <a:rPr lang="en-US" sz="1600" baseline="0" dirty="0" smtClean="0"/>
                        <a:t> 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Phlase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smtClean="0"/>
                        <a:t>II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Phase III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Phase</a:t>
                      </a:r>
                      <a:r>
                        <a:rPr lang="en-US" sz="1600" baseline="0" dirty="0" smtClean="0"/>
                        <a:t> IV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Duration</a:t>
                      </a:r>
                      <a:r>
                        <a:rPr lang="en-US" sz="1600" baseline="0" dirty="0" smtClean="0"/>
                        <a:t> (PAC days)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Expected</a:t>
                      </a:r>
                      <a:r>
                        <a:rPr lang="en-US" sz="1600" baseline="0" dirty="0" smtClean="0"/>
                        <a:t> Date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2018+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Electron Energy (GeV)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&lt;10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 Current (</a:t>
                      </a:r>
                      <a:r>
                        <a:rPr lang="en-US" sz="1600" dirty="0" err="1" smtClean="0"/>
                        <a:t>nA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50 – 200</a:t>
                      </a:r>
                      <a:endParaRPr 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220</a:t>
                      </a:r>
                      <a:endParaRPr lang="en-US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220</a:t>
                      </a:r>
                      <a:endParaRPr lang="en-US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1100</a:t>
                      </a:r>
                      <a:endParaRPr lang="en-US" sz="1600" baseline="30000" dirty="0" smtClean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blipFill rotWithShape="1">
                      <a:blip r:embed="rId2"/>
                      <a:stretch>
                        <a:fillRect l="-203" t="-605455" r="-168293" b="-423636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/>
                        <a:t>6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5×10</a:t>
                      </a:r>
                      <a:r>
                        <a:rPr lang="en-US" sz="1600" baseline="30000" dirty="0" smtClean="0"/>
                        <a:t>7</a:t>
                      </a: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Max</a:t>
                      </a:r>
                      <a:r>
                        <a:rPr lang="en-US" sz="1600" baseline="0" dirty="0" smtClean="0"/>
                        <a:t> Beam </a:t>
                      </a:r>
                      <a:r>
                        <a:rPr lang="en-US" sz="1600" baseline="0" dirty="0" err="1" smtClean="0"/>
                        <a:t>Emittance</a:t>
                      </a:r>
                      <a:r>
                        <a:rPr lang="en-US" sz="1600" baseline="0" dirty="0" smtClean="0"/>
                        <a:t> (mm-</a:t>
                      </a:r>
                      <a:r>
                        <a:rPr lang="el-GR" sz="1600" baseline="0" dirty="0" smtClean="0"/>
                        <a:t>μ</a:t>
                      </a:r>
                      <a:r>
                        <a:rPr lang="en-US" sz="1600" baseline="0" dirty="0" smtClean="0"/>
                        <a:t>r)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Level-1 Trigger Rate (kHz)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Level-3 Farm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Yes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Raw Data Volume (TB)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2300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Content Placeholder 2"/>
              <p:cNvSpPr txBox="1">
                <a:spLocks/>
              </p:cNvSpPr>
              <p:nvPr/>
            </p:nvSpPr>
            <p:spPr bwMode="auto">
              <a:xfrm>
                <a:off x="381000" y="4648200"/>
                <a:ext cx="8382000" cy="1600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latinLnBrk="0" hangingPunct="1">
                  <a:spcBef>
                    <a:spcPct val="20000"/>
                  </a:spcBef>
                  <a:spcAft>
                    <a:spcPct val="0"/>
                  </a:spcAft>
                  <a:buClrTx/>
                  <a:buSzPct val="90000"/>
                  <a:buFont typeface="Wingdings" pitchFamily="2" charset="2"/>
                  <a:buChar char="Ø"/>
                  <a:defRPr sz="28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285750" algn="l" rtl="0" eaLnBrk="1" fontAlgn="base" latinLnBrk="0" hangingPunct="1">
                  <a:spcBef>
                    <a:spcPct val="20000"/>
                  </a:spcBef>
                  <a:spcAft>
                    <a:spcPct val="0"/>
                  </a:spcAft>
                  <a:buSzPct val="70000"/>
                  <a:buFont typeface="Wingdings" pitchFamily="2" charset="2"/>
                  <a:buChar char="q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685800" indent="-228600" algn="l" rtl="0" eaLnBrk="1" fontAlgn="base" latinLnBrk="0" hangingPunct="1">
                  <a:spcBef>
                    <a:spcPct val="20000"/>
                  </a:spcBef>
                  <a:spcAft>
                    <a:spcPct val="0"/>
                  </a:spcAft>
                  <a:buFont typeface="Courier New" pitchFamily="49" charset="0"/>
                  <a:buChar char="o"/>
                  <a:defRPr sz="2000">
                    <a:solidFill>
                      <a:schemeClr val="accent3">
                        <a:lumMod val="50000"/>
                      </a:schemeClr>
                    </a:solidFill>
                    <a:latin typeface="+mn-lt"/>
                  </a:defRPr>
                </a:lvl3pPr>
                <a:lvl4pPr marL="914400" indent="-228600" algn="l" rtl="0" eaLnBrk="1" fontAlgn="base" latinLnBrk="0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800">
                    <a:solidFill>
                      <a:schemeClr val="accent6">
                        <a:lumMod val="50000"/>
                      </a:schemeClr>
                    </a:solidFill>
                    <a:latin typeface="+mn-lt"/>
                  </a:defRPr>
                </a:lvl4pPr>
                <a:lvl5pPr marL="1143000" indent="-228600" algn="l" rtl="0" eaLnBrk="1" fontAlgn="base" latinLnBrk="0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accent5">
                        <a:lumMod val="50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sz="1800" kern="0" dirty="0" smtClean="0"/>
                  <a:t>Initial “low-intensity” runs will provide incredible statistics in some channels</a:t>
                </a:r>
              </a:p>
              <a:p>
                <a:pPr marL="742950" lvl="1">
                  <a:buFont typeface="Arial" pitchFamily="34" charset="0"/>
                  <a:buChar char="•"/>
                </a:pPr>
                <a:r>
                  <a:rPr lang="en-US" sz="1600" kern="0" dirty="0"/>
                  <a:t>3×10</a:t>
                </a:r>
                <a:r>
                  <a:rPr lang="en-US" sz="1600" kern="0" baseline="30000" dirty="0"/>
                  <a:t>8</a:t>
                </a:r>
                <a:r>
                  <a:rPr lang="en-US" sz="1600" kern="0" dirty="0"/>
                  <a:t> events: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kern="0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sz="1600" i="1" kern="0">
                        <a:latin typeface="Cambria Math"/>
                        <a:ea typeface="Cambria Math"/>
                      </a:rPr>
                      <m:t>𝑝</m:t>
                    </m:r>
                    <m:r>
                      <a:rPr lang="en-US" sz="1600" i="1" ker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sz="1600" i="1" ker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1600" i="1" kern="0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1600" i="1" ker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i="1" ker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1600" i="1" kern="0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1600" i="1" ker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i="1" ker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1600" i="1" kern="0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1600" i="1" ker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a:rPr lang="en-US" sz="1600" i="1" kern="0">
                        <a:latin typeface="Cambria Math"/>
                        <a:ea typeface="Cambria Math"/>
                      </a:rPr>
                      <m:t>𝑛</m:t>
                    </m:r>
                  </m:oMath>
                </a14:m>
                <a:endParaRPr lang="en-US" sz="1600" kern="0" dirty="0">
                  <a:ea typeface="Cambria Math"/>
                </a:endParaRPr>
              </a:p>
              <a:p>
                <a:pPr marL="742950" lvl="1">
                  <a:buFont typeface="Arial" pitchFamily="34" charset="0"/>
                  <a:buChar char="•"/>
                </a:pPr>
                <a:r>
                  <a:rPr lang="en-US" sz="1600" kern="0" dirty="0"/>
                  <a:t>5×10</a:t>
                </a:r>
                <a:r>
                  <a:rPr lang="en-US" sz="1600" kern="0" baseline="30000" dirty="0"/>
                  <a:t>6</a:t>
                </a:r>
                <a:r>
                  <a:rPr lang="en-US" sz="1600" kern="0" dirty="0"/>
                  <a:t> events: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kern="0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sz="1600" i="1" kern="0">
                        <a:latin typeface="Cambria Math"/>
                        <a:ea typeface="Cambria Math"/>
                      </a:rPr>
                      <m:t>𝑝</m:t>
                    </m:r>
                    <m:r>
                      <a:rPr lang="en-US" sz="1600" i="1" ker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sz="1600" i="1" kern="0">
                        <a:latin typeface="Cambria Math"/>
                        <a:ea typeface="Cambria Math"/>
                      </a:rPr>
                      <m:t>𝜔</m:t>
                    </m:r>
                    <m:sSup>
                      <m:sSupPr>
                        <m:ctrlPr>
                          <a:rPr lang="en-US" sz="1600" i="1" ker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1600" i="1" kern="0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1600" i="1" ker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i="1" ker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1600" i="1" kern="0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1600" i="1" ker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a:rPr lang="en-US" sz="1600" i="1" kern="0">
                        <a:latin typeface="Cambria Math"/>
                        <a:ea typeface="Cambria Math"/>
                      </a:rPr>
                      <m:t>𝑝</m:t>
                    </m:r>
                  </m:oMath>
                </a14:m>
                <a:endParaRPr lang="en-US" sz="1600" kern="0" dirty="0">
                  <a:ea typeface="Cambria Math"/>
                </a:endParaRPr>
              </a:p>
              <a:p>
                <a:pPr marL="742950" lvl="1">
                  <a:buFont typeface="Arial" pitchFamily="34" charset="0"/>
                  <a:buChar char="•"/>
                </a:pPr>
                <a:r>
                  <a:rPr lang="en-US" sz="1600" kern="0" dirty="0"/>
                  <a:t>10</a:t>
                </a:r>
                <a:r>
                  <a:rPr lang="en-US" sz="1600" kern="0" baseline="30000" dirty="0"/>
                  <a:t>5</a:t>
                </a:r>
                <a:r>
                  <a:rPr lang="en-US" sz="1600" kern="0" dirty="0"/>
                  <a:t> - 10</a:t>
                </a:r>
                <a:r>
                  <a:rPr lang="en-US" sz="1600" kern="0" baseline="30000" dirty="0"/>
                  <a:t>6</a:t>
                </a:r>
                <a:r>
                  <a:rPr lang="en-US" sz="1600" kern="0" dirty="0"/>
                  <a:t> events:  </a:t>
                </a:r>
                <a14:m>
                  <m:oMath xmlns:m="http://schemas.openxmlformats.org/officeDocument/2006/math">
                    <m:r>
                      <a:rPr lang="en-US" sz="1600" ker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1600" i="1" kern="0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sz="1600" i="1" kern="0">
                        <a:latin typeface="Cambria Math"/>
                        <a:ea typeface="Cambria Math"/>
                      </a:rPr>
                      <m:t>𝑝</m:t>
                    </m:r>
                    <m:r>
                      <a:rPr lang="en-US" sz="1600" i="1" ker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sz="1600" i="1" ker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1600" i="1" kern="0"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p>
                        <m:r>
                          <a:rPr lang="en-US" sz="1600" i="1" kern="0"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600" i="1" ker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1600" i="1" kern="0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1600" i="1" ker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en-US" sz="1600" i="1" kern="0">
                        <a:latin typeface="Cambria Math"/>
                        <a:ea typeface="Cambria Math"/>
                      </a:rPr>
                      <m:t>𝑛</m:t>
                    </m:r>
                  </m:oMath>
                </a14:m>
                <a:endParaRPr lang="en-US" sz="1600" kern="0" dirty="0">
                  <a:ea typeface="Cambria Math"/>
                </a:endParaRPr>
              </a:p>
              <a:p>
                <a:r>
                  <a:rPr lang="en-US" sz="1800" kern="0" dirty="0"/>
                  <a:t>Approved high-intensity </a:t>
                </a:r>
                <a:r>
                  <a:rPr lang="en-US" sz="1800" kern="0" dirty="0" smtClean="0"/>
                  <a:t>running </a:t>
                </a:r>
                <a:r>
                  <a:rPr lang="en-US" sz="1800" kern="0" dirty="0"/>
                  <a:t>Phase </a:t>
                </a:r>
                <a:r>
                  <a:rPr lang="en-US" sz="1800" kern="0" dirty="0" smtClean="0"/>
                  <a:t>IV: more decay channels, kaons, cascades</a:t>
                </a:r>
                <a:endParaRPr lang="en-US" sz="1800" kern="0" dirty="0"/>
              </a:p>
              <a:p>
                <a:endParaRPr lang="en-US" sz="1800" kern="0" dirty="0"/>
              </a:p>
            </p:txBody>
          </p:sp>
        </mc:Choice>
        <mc:Fallback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4648200"/>
                <a:ext cx="8382000" cy="160020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364" t="-1908" b="-419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/>
          <p:cNvSpPr txBox="1">
            <a:spLocks/>
          </p:cNvSpPr>
          <p:nvPr/>
        </p:nvSpPr>
        <p:spPr bwMode="auto">
          <a:xfrm>
            <a:off x="762000" y="1524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GlueX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Experiment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3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11" name="Picture 12" descr="JLab_logo_whit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00219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2286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Partial Wave Analysis Study </a:t>
            </a:r>
          </a:p>
        </p:txBody>
      </p:sp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152400" y="990600"/>
            <a:ext cx="8747125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>
                <a:solidFill>
                  <a:srgbClr val="3366FF"/>
                </a:solidFill>
              </a:rPr>
              <a:t> </a:t>
            </a:r>
            <a:r>
              <a:rPr lang="en-US">
                <a:solidFill>
                  <a:srgbClr val="3366FF"/>
                </a:solidFill>
              </a:rPr>
              <a:t>Simulation of Partial Wave Analysis  for  </a:t>
            </a:r>
            <a:r>
              <a:rPr lang="en-US">
                <a:solidFill>
                  <a:srgbClr val="3366FF"/>
                </a:solidFill>
                <a:sym typeface="Symbol" pitchFamily="18" charset="2"/>
              </a:rPr>
              <a:t> p   n </a:t>
            </a:r>
            <a:r>
              <a:rPr lang="en-US" baseline="30000">
                <a:solidFill>
                  <a:srgbClr val="3366FF"/>
                </a:solidFill>
                <a:sym typeface="Symbol" pitchFamily="18" charset="2"/>
              </a:rPr>
              <a:t></a:t>
            </a:r>
            <a:r>
              <a:rPr lang="en-US">
                <a:solidFill>
                  <a:srgbClr val="3366FF"/>
                </a:solidFill>
                <a:sym typeface="Symbol" pitchFamily="18" charset="2"/>
              </a:rPr>
              <a:t></a:t>
            </a:r>
            <a:r>
              <a:rPr lang="en-US" baseline="30000">
                <a:solidFill>
                  <a:srgbClr val="3366FF"/>
                </a:solidFill>
                <a:sym typeface="Symbol" pitchFamily="18" charset="2"/>
              </a:rPr>
              <a:t>  </a:t>
            </a:r>
            <a:r>
              <a:rPr lang="en-US">
                <a:solidFill>
                  <a:srgbClr val="3366FF"/>
                </a:solidFill>
                <a:sym typeface="Symbol" pitchFamily="18" charset="2"/>
              </a:rPr>
              <a:t></a:t>
            </a:r>
            <a:r>
              <a:rPr lang="en-US" baseline="30000">
                <a:solidFill>
                  <a:srgbClr val="3366FF"/>
                </a:solidFill>
                <a:sym typeface="Symbol" pitchFamily="18" charset="2"/>
              </a:rPr>
              <a:t></a:t>
            </a:r>
          </a:p>
          <a:p>
            <a:pPr>
              <a:lnSpc>
                <a:spcPct val="50000"/>
              </a:lnSpc>
            </a:pPr>
            <a:endParaRPr lang="en-US" baseline="30000">
              <a:sym typeface="Symbol" pitchFamily="18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>
                <a:solidFill>
                  <a:srgbClr val="3366FF"/>
                </a:solidFill>
                <a:sym typeface="Symbol" pitchFamily="18" charset="2"/>
              </a:rPr>
              <a:t> Input amplitudes for:   </a:t>
            </a:r>
            <a:r>
              <a:rPr lang="en-US">
                <a:sym typeface="Symbol" pitchFamily="18" charset="2"/>
              </a:rPr>
              <a:t>a</a:t>
            </a:r>
            <a:r>
              <a:rPr lang="en-US" baseline="-25000">
                <a:sym typeface="Symbol" pitchFamily="18" charset="2"/>
              </a:rPr>
              <a:t>1</a:t>
            </a:r>
            <a:r>
              <a:rPr lang="en-US">
                <a:sym typeface="Symbol" pitchFamily="18" charset="2"/>
              </a:rPr>
              <a:t>(1260) 1</a:t>
            </a:r>
            <a:r>
              <a:rPr lang="en-US"/>
              <a:t> </a:t>
            </a:r>
            <a:r>
              <a:rPr lang="en-US" baseline="30000">
                <a:sym typeface="Symbol" pitchFamily="18" charset="2"/>
              </a:rPr>
              <a:t>  </a:t>
            </a:r>
            <a:r>
              <a:rPr lang="en-US">
                <a:sym typeface="Symbol" pitchFamily="18" charset="2"/>
              </a:rPr>
              <a:t>, a</a:t>
            </a:r>
            <a:r>
              <a:rPr lang="en-US" baseline="-25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(1320) 2</a:t>
            </a:r>
            <a:r>
              <a:rPr lang="en-US"/>
              <a:t> </a:t>
            </a:r>
            <a:r>
              <a:rPr lang="en-US" baseline="30000">
                <a:sym typeface="Symbol" pitchFamily="18" charset="2"/>
              </a:rPr>
              <a:t>  </a:t>
            </a:r>
            <a:r>
              <a:rPr lang="en-US">
                <a:sym typeface="Symbol" pitchFamily="18" charset="2"/>
              </a:rPr>
              <a:t>, </a:t>
            </a:r>
            <a:r>
              <a:rPr lang="en-US" baseline="-25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(1670) 2</a:t>
            </a:r>
            <a:r>
              <a:rPr lang="en-US"/>
              <a:t> </a:t>
            </a:r>
            <a:r>
              <a:rPr lang="en-US" baseline="30000">
                <a:sym typeface="Symbol" pitchFamily="18" charset="2"/>
              </a:rPr>
              <a:t> </a:t>
            </a:r>
            <a:r>
              <a:rPr lang="en-US">
                <a:sym typeface="Symbol" pitchFamily="18" charset="2"/>
              </a:rPr>
              <a:t> </a:t>
            </a:r>
            <a:r>
              <a:rPr lang="en-US" b="1">
                <a:sym typeface="Symbol" pitchFamily="18" charset="2"/>
              </a:rPr>
              <a:t>, </a:t>
            </a:r>
            <a:r>
              <a:rPr lang="en-US" b="1">
                <a:solidFill>
                  <a:srgbClr val="FF0000"/>
                </a:solidFill>
                <a:sym typeface="Symbol" pitchFamily="18" charset="2"/>
              </a:rPr>
              <a:t></a:t>
            </a:r>
            <a:r>
              <a:rPr lang="en-US" b="1" baseline="-25000">
                <a:solidFill>
                  <a:srgbClr val="FF0000"/>
                </a:solidFill>
                <a:sym typeface="Symbol" pitchFamily="18" charset="2"/>
              </a:rPr>
              <a:t>1</a:t>
            </a:r>
            <a:r>
              <a:rPr lang="en-US" b="1">
                <a:solidFill>
                  <a:srgbClr val="FF0000"/>
                </a:solidFill>
                <a:sym typeface="Symbol" pitchFamily="18" charset="2"/>
              </a:rPr>
              <a:t>(1600) 1</a:t>
            </a:r>
            <a:r>
              <a:rPr lang="en-US" b="1" baseline="30000">
                <a:solidFill>
                  <a:srgbClr val="FF0000"/>
                </a:solidFill>
                <a:sym typeface="Symbol" pitchFamily="18" charset="2"/>
              </a:rPr>
              <a:t> </a:t>
            </a:r>
          </a:p>
          <a:p>
            <a:pPr>
              <a:lnSpc>
                <a:spcPct val="50000"/>
              </a:lnSpc>
            </a:pPr>
            <a:r>
              <a:rPr lang="en-US" sz="2000" b="1" baseline="30000">
                <a:solidFill>
                  <a:srgbClr val="FF0000"/>
                </a:solidFill>
                <a:sym typeface="Symbol" pitchFamily="18" charset="2"/>
              </a:rPr>
              <a:t>               </a:t>
            </a:r>
          </a:p>
          <a:p>
            <a:r>
              <a:rPr lang="en-US" sz="2000" b="1" baseline="30000">
                <a:solidFill>
                  <a:srgbClr val="FF0000"/>
                </a:solidFill>
                <a:sym typeface="Symbol" pitchFamily="18" charset="2"/>
              </a:rPr>
              <a:t>                     </a:t>
            </a:r>
            <a:r>
              <a:rPr lang="en-US" sz="2000" b="1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sz="2000" b="1">
                <a:sym typeface="Symbol" pitchFamily="18" charset="2"/>
              </a:rPr>
              <a:t>•</a:t>
            </a:r>
            <a:r>
              <a:rPr lang="en-US" sz="2000" b="1">
                <a:solidFill>
                  <a:srgbClr val="FF0000"/>
                </a:solidFill>
                <a:sym typeface="Symbol" pitchFamily="18" charset="2"/>
              </a:rPr>
              <a:t>  </a:t>
            </a:r>
            <a:r>
              <a:rPr lang="en-US" b="1">
                <a:solidFill>
                  <a:srgbClr val="FF0000"/>
                </a:solidFill>
                <a:sym typeface="Symbol" pitchFamily="18" charset="2"/>
              </a:rPr>
              <a:t></a:t>
            </a:r>
            <a:r>
              <a:rPr lang="en-US" b="1" baseline="-25000">
                <a:solidFill>
                  <a:srgbClr val="FF0000"/>
                </a:solidFill>
                <a:sym typeface="Symbol" pitchFamily="18" charset="2"/>
              </a:rPr>
              <a:t>1</a:t>
            </a:r>
            <a:r>
              <a:rPr lang="en-US" b="1">
                <a:solidFill>
                  <a:srgbClr val="FF0000"/>
                </a:solidFill>
                <a:sym typeface="Symbol" pitchFamily="18" charset="2"/>
              </a:rPr>
              <a:t>(1600)  </a:t>
            </a:r>
            <a:r>
              <a:rPr lang="en-US">
                <a:sym typeface="Symbol" pitchFamily="18" charset="2"/>
              </a:rPr>
              <a:t>constitutes about  2.5% of the total sample.  (</a:t>
            </a:r>
            <a:r>
              <a:rPr lang="en-US" baseline="-25000">
                <a:sym typeface="Symbol" pitchFamily="18" charset="2"/>
              </a:rPr>
              <a:t>1</a:t>
            </a:r>
            <a:r>
              <a:rPr lang="en-US">
                <a:sym typeface="Symbol" pitchFamily="18" charset="2"/>
              </a:rPr>
              <a:t>)  = 20 nb.</a:t>
            </a:r>
          </a:p>
          <a:p>
            <a:r>
              <a:rPr lang="en-US">
                <a:sym typeface="Symbol" pitchFamily="18" charset="2"/>
              </a:rPr>
              <a:t>               </a:t>
            </a:r>
            <a:r>
              <a:rPr lang="en-US" b="1">
                <a:sym typeface="Symbol" pitchFamily="18" charset="2"/>
              </a:rPr>
              <a:t>•</a:t>
            </a:r>
            <a:r>
              <a:rPr lang="en-US" b="1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data sample corresponds to about 1% of the reconstructed statistics</a:t>
            </a:r>
          </a:p>
          <a:p>
            <a:r>
              <a:rPr lang="en-US">
                <a:sym typeface="Symbol" pitchFamily="18" charset="2"/>
              </a:rPr>
              <a:t>                 for 1 year of running at low luminosity</a:t>
            </a:r>
            <a:r>
              <a:rPr lang="en-US" sz="2000">
                <a:sym typeface="Symbol" pitchFamily="18" charset="2"/>
              </a:rPr>
              <a:t> </a:t>
            </a:r>
          </a:p>
          <a:p>
            <a:r>
              <a:rPr lang="en-US">
                <a:sym typeface="Symbol" pitchFamily="18" charset="2"/>
              </a:rPr>
              <a:t>           </a:t>
            </a:r>
            <a:endParaRPr lang="en-US"/>
          </a:p>
        </p:txBody>
      </p:sp>
      <p:pic>
        <p:nvPicPr>
          <p:cNvPr id="32771" name="Picture 6" descr="ch11_tota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194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2895600" y="4278313"/>
            <a:ext cx="469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1</a:t>
            </a:r>
            <a:r>
              <a:rPr lang="en-US" b="1" baseline="30000">
                <a:solidFill>
                  <a:srgbClr val="FF0000"/>
                </a:solidFill>
                <a:sym typeface="Symbol" pitchFamily="18" charset="2"/>
              </a:rPr>
              <a:t></a:t>
            </a:r>
            <a:endParaRPr lang="en-US"/>
          </a:p>
        </p:txBody>
      </p:sp>
      <p:sp>
        <p:nvSpPr>
          <p:cNvPr id="32773" name="TextBox 13"/>
          <p:cNvSpPr txBox="1">
            <a:spLocks noChangeArrowheads="1"/>
          </p:cNvSpPr>
          <p:nvPr/>
        </p:nvSpPr>
        <p:spPr bwMode="auto">
          <a:xfrm>
            <a:off x="4038600" y="3962400"/>
            <a:ext cx="4722813" cy="666750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66FF"/>
                </a:solidFill>
              </a:rPr>
              <a:t>Unbiased shapes of the 3</a:t>
            </a:r>
            <a:r>
              <a:rPr lang="en-US">
                <a:solidFill>
                  <a:srgbClr val="3366FF"/>
                </a:solidFill>
                <a:sym typeface="Symbol" pitchFamily="18" charset="2"/>
              </a:rPr>
              <a:t> mass distributions and</a:t>
            </a:r>
          </a:p>
          <a:p>
            <a:r>
              <a:rPr lang="en-US">
                <a:solidFill>
                  <a:srgbClr val="3366FF"/>
                </a:solidFill>
                <a:sym typeface="Symbol" pitchFamily="18" charset="2"/>
              </a:rPr>
              <a:t>      phase differences obtained from the fit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762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TOF &amp; PID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2813" y="685800"/>
            <a:ext cx="3659187" cy="4038600"/>
            <a:chOff x="0" y="483"/>
            <a:chExt cx="2803" cy="3210"/>
          </a:xfrm>
        </p:grpSpPr>
        <p:pic>
          <p:nvPicPr>
            <p:cNvPr id="59399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7234" r="7571" b="4814"/>
            <a:stretch>
              <a:fillRect/>
            </a:stretch>
          </p:blipFill>
          <p:spPr bwMode="auto">
            <a:xfrm>
              <a:off x="284" y="723"/>
              <a:ext cx="1991" cy="25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9400" name="Line 7"/>
            <p:cNvSpPr>
              <a:spLocks noChangeShapeType="1"/>
            </p:cNvSpPr>
            <p:nvPr/>
          </p:nvSpPr>
          <p:spPr bwMode="auto">
            <a:xfrm flipH="1">
              <a:off x="594" y="3363"/>
              <a:ext cx="3" cy="287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1" name="Line 8"/>
            <p:cNvSpPr>
              <a:spLocks noChangeShapeType="1"/>
            </p:cNvSpPr>
            <p:nvPr/>
          </p:nvSpPr>
          <p:spPr bwMode="auto">
            <a:xfrm flipH="1">
              <a:off x="1986" y="2883"/>
              <a:ext cx="3" cy="335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 Box 9"/>
            <p:cNvSpPr txBox="1">
              <a:spLocks noChangeArrowheads="1"/>
            </p:cNvSpPr>
            <p:nvPr/>
          </p:nvSpPr>
          <p:spPr bwMode="auto">
            <a:xfrm>
              <a:off x="979" y="3268"/>
              <a:ext cx="720" cy="2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25"/>
                </a:spcBef>
                <a:buClr>
                  <a:srgbClr val="00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252 cm</a:t>
              </a:r>
            </a:p>
          </p:txBody>
        </p:sp>
        <p:cxnSp>
          <p:nvCxnSpPr>
            <p:cNvPr id="59403" name="AutoShape 10"/>
            <p:cNvCxnSpPr>
              <a:cxnSpLocks noChangeShapeType="1"/>
            </p:cNvCxnSpPr>
            <p:nvPr/>
          </p:nvCxnSpPr>
          <p:spPr bwMode="auto">
            <a:xfrm flipH="1">
              <a:off x="595" y="3459"/>
              <a:ext cx="432" cy="144"/>
            </a:xfrm>
            <a:prstGeom prst="straightConnector1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59404" name="AutoShape 11"/>
            <p:cNvCxnSpPr>
              <a:cxnSpLocks noChangeShapeType="1"/>
            </p:cNvCxnSpPr>
            <p:nvPr/>
          </p:nvCxnSpPr>
          <p:spPr bwMode="auto">
            <a:xfrm flipV="1">
              <a:off x="1555" y="3171"/>
              <a:ext cx="432" cy="144"/>
            </a:xfrm>
            <a:prstGeom prst="straightConnector1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41" name="Text Box 12"/>
            <p:cNvSpPr txBox="1">
              <a:spLocks noChangeArrowheads="1"/>
            </p:cNvSpPr>
            <p:nvPr/>
          </p:nvSpPr>
          <p:spPr bwMode="auto">
            <a:xfrm>
              <a:off x="2034" y="721"/>
              <a:ext cx="769" cy="2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25"/>
                </a:spcBef>
                <a:buClr>
                  <a:srgbClr val="00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PMT’s</a:t>
              </a:r>
            </a:p>
          </p:txBody>
        </p:sp>
        <p:cxnSp>
          <p:nvCxnSpPr>
            <p:cNvPr id="59406" name="AutoShape 13"/>
            <p:cNvCxnSpPr>
              <a:cxnSpLocks noChangeShapeType="1"/>
            </p:cNvCxnSpPr>
            <p:nvPr/>
          </p:nvCxnSpPr>
          <p:spPr bwMode="auto">
            <a:xfrm flipH="1">
              <a:off x="1555" y="963"/>
              <a:ext cx="192" cy="144"/>
            </a:xfrm>
            <a:prstGeom prst="straightConnector1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59407" name="AutoShape 14"/>
            <p:cNvCxnSpPr>
              <a:cxnSpLocks noChangeShapeType="1"/>
              <a:stCxn id="41" idx="2"/>
            </p:cNvCxnSpPr>
            <p:nvPr/>
          </p:nvCxnSpPr>
          <p:spPr bwMode="auto">
            <a:xfrm flipH="1">
              <a:off x="2179" y="955"/>
              <a:ext cx="240" cy="486"/>
            </a:xfrm>
            <a:prstGeom prst="straightConnector1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44" name="Text Box 15"/>
            <p:cNvSpPr txBox="1">
              <a:spLocks noChangeArrowheads="1"/>
            </p:cNvSpPr>
            <p:nvPr/>
          </p:nvSpPr>
          <p:spPr bwMode="auto">
            <a:xfrm>
              <a:off x="0" y="3183"/>
              <a:ext cx="978" cy="5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25"/>
                </a:spcBef>
                <a:buClr>
                  <a:srgbClr val="00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Scintillator bars</a:t>
              </a:r>
            </a:p>
          </p:txBody>
        </p:sp>
        <p:cxnSp>
          <p:nvCxnSpPr>
            <p:cNvPr id="59409" name="AutoShape 16"/>
            <p:cNvCxnSpPr>
              <a:cxnSpLocks noChangeShapeType="1"/>
              <a:stCxn id="44" idx="0"/>
            </p:cNvCxnSpPr>
            <p:nvPr/>
          </p:nvCxnSpPr>
          <p:spPr bwMode="auto">
            <a:xfrm flipV="1">
              <a:off x="488" y="2128"/>
              <a:ext cx="529" cy="1056"/>
            </a:xfrm>
            <a:prstGeom prst="straightConnector1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46" name="Text Box 17"/>
            <p:cNvSpPr txBox="1">
              <a:spLocks noChangeArrowheads="1"/>
            </p:cNvSpPr>
            <p:nvPr/>
          </p:nvSpPr>
          <p:spPr bwMode="auto">
            <a:xfrm>
              <a:off x="66" y="483"/>
              <a:ext cx="1153" cy="5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25"/>
                </a:spcBef>
                <a:buClr>
                  <a:srgbClr val="00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12 cm square opening</a:t>
              </a:r>
            </a:p>
          </p:txBody>
        </p:sp>
        <p:cxnSp>
          <p:nvCxnSpPr>
            <p:cNvPr id="59411" name="AutoShape 18"/>
            <p:cNvCxnSpPr>
              <a:cxnSpLocks noChangeShapeType="1"/>
            </p:cNvCxnSpPr>
            <p:nvPr/>
          </p:nvCxnSpPr>
          <p:spPr bwMode="auto">
            <a:xfrm>
              <a:off x="739" y="771"/>
              <a:ext cx="528" cy="1200"/>
            </a:xfrm>
            <a:prstGeom prst="straightConnector1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48" name="Text Box 19"/>
            <p:cNvSpPr txBox="1">
              <a:spLocks noChangeArrowheads="1"/>
            </p:cNvSpPr>
            <p:nvPr/>
          </p:nvSpPr>
          <p:spPr bwMode="auto">
            <a:xfrm>
              <a:off x="1218" y="531"/>
              <a:ext cx="1199" cy="2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25"/>
                </a:spcBef>
                <a:buClr>
                  <a:srgbClr val="00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Split paddles</a:t>
              </a:r>
            </a:p>
          </p:txBody>
        </p:sp>
        <p:cxnSp>
          <p:nvCxnSpPr>
            <p:cNvPr id="59413" name="AutoShape 20"/>
            <p:cNvCxnSpPr>
              <a:cxnSpLocks noChangeShapeType="1"/>
            </p:cNvCxnSpPr>
            <p:nvPr/>
          </p:nvCxnSpPr>
          <p:spPr bwMode="auto">
            <a:xfrm flipH="1">
              <a:off x="1314" y="724"/>
              <a:ext cx="2" cy="768"/>
            </a:xfrm>
            <a:prstGeom prst="straightConnector1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</p:grpSp>
      <p:pic>
        <p:nvPicPr>
          <p:cNvPr id="59395" name="Picture 12" descr="tofres_550cm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962400"/>
            <a:ext cx="300037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13" descr="bcalres_65cm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371600"/>
            <a:ext cx="29289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17" descr="Picture 3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5029200"/>
            <a:ext cx="22066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TextBox 18"/>
          <p:cNvSpPr txBox="1">
            <a:spLocks noChangeArrowheads="1"/>
          </p:cNvSpPr>
          <p:nvPr/>
        </p:nvSpPr>
        <p:spPr bwMode="auto">
          <a:xfrm>
            <a:off x="2895600" y="5486400"/>
            <a:ext cx="2514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cs typeface="Times New Roman" pitchFamily="18" charset="0"/>
                <a:sym typeface="Symbol"/>
              </a:rPr>
              <a:t></a:t>
            </a:r>
            <a:r>
              <a:rPr lang="en-US" sz="1600" dirty="0" smtClean="0">
                <a:cs typeface="Times New Roman" pitchFamily="18" charset="0"/>
              </a:rPr>
              <a:t>p </a:t>
            </a:r>
            <a:r>
              <a:rPr lang="en-US" sz="1600" dirty="0">
                <a:cs typeface="Times New Roman" pitchFamily="18" charset="0"/>
              </a:rPr>
              <a:t>separation &lt;450MeV/c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cs typeface="Times New Roman" pitchFamily="18" charset="0"/>
                <a:sym typeface="Symbol"/>
              </a:rPr>
              <a:t></a:t>
            </a:r>
            <a:r>
              <a:rPr lang="en-US" sz="1600" dirty="0" smtClean="0">
                <a:cs typeface="Times New Roman" pitchFamily="18" charset="0"/>
              </a:rPr>
              <a:t>K </a:t>
            </a:r>
            <a:r>
              <a:rPr lang="en-US" sz="1600" dirty="0">
                <a:cs typeface="Times New Roman" pitchFamily="18" charset="0"/>
              </a:rPr>
              <a:t>separation &lt;275MeV/c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76200"/>
            <a:ext cx="83058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Requirements for Search of Exotic Mesons ?</a:t>
            </a:r>
          </a:p>
        </p:txBody>
      </p:sp>
      <p:sp>
        <p:nvSpPr>
          <p:cNvPr id="23554" name="TextBox 15"/>
          <p:cNvSpPr txBox="1">
            <a:spLocks noChangeArrowheads="1"/>
          </p:cNvSpPr>
          <p:nvPr/>
        </p:nvSpPr>
        <p:spPr bwMode="auto">
          <a:xfrm>
            <a:off x="152400" y="762000"/>
            <a:ext cx="8699500" cy="153352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>
                <a:solidFill>
                  <a:srgbClr val="3333FF"/>
                </a:solidFill>
              </a:rPr>
              <a:t> </a:t>
            </a:r>
            <a:r>
              <a:rPr lang="en-US" sz="2000" b="1">
                <a:solidFill>
                  <a:srgbClr val="3333FF"/>
                </a:solidFill>
              </a:rPr>
              <a:t>Photon Beam Requirements:</a:t>
            </a:r>
          </a:p>
          <a:p>
            <a:pPr>
              <a:lnSpc>
                <a:spcPct val="50000"/>
              </a:lnSpc>
              <a:buFont typeface="Wingdings" pitchFamily="2" charset="2"/>
              <a:buChar char="Ø"/>
            </a:pPr>
            <a:endParaRPr lang="en-US"/>
          </a:p>
          <a:p>
            <a:r>
              <a:rPr lang="en-US"/>
              <a:t>    •  </a:t>
            </a:r>
            <a:r>
              <a:rPr lang="en-US" b="1"/>
              <a:t>Sufficient beam energy to cover exotic candidate  mass energy between 1.5 – 3 GeV</a:t>
            </a:r>
          </a:p>
          <a:p>
            <a:pPr>
              <a:lnSpc>
                <a:spcPct val="30000"/>
              </a:lnSpc>
            </a:pPr>
            <a:endParaRPr lang="en-US" b="1"/>
          </a:p>
          <a:p>
            <a:r>
              <a:rPr lang="en-US" b="1"/>
              <a:t>    </a:t>
            </a:r>
            <a:r>
              <a:rPr lang="en-US"/>
              <a:t>•</a:t>
            </a:r>
            <a:r>
              <a:rPr lang="en-US" b="1"/>
              <a:t>  Photon polarization  (determine spin/parity of final state )</a:t>
            </a:r>
          </a:p>
          <a:p>
            <a:pPr>
              <a:lnSpc>
                <a:spcPct val="30000"/>
              </a:lnSpc>
            </a:pPr>
            <a:endParaRPr lang="en-US" b="1"/>
          </a:p>
          <a:p>
            <a:r>
              <a:rPr lang="en-US" b="1"/>
              <a:t>    </a:t>
            </a:r>
            <a:r>
              <a:rPr lang="en-US"/>
              <a:t>•  </a:t>
            </a:r>
            <a:r>
              <a:rPr lang="en-US" b="1"/>
              <a:t>Luminosity</a:t>
            </a:r>
          </a:p>
        </p:txBody>
      </p:sp>
      <p:sp>
        <p:nvSpPr>
          <p:cNvPr id="23555" name="TextBox 16"/>
          <p:cNvSpPr txBox="1">
            <a:spLocks noChangeArrowheads="1"/>
          </p:cNvSpPr>
          <p:nvPr/>
        </p:nvSpPr>
        <p:spPr bwMode="auto">
          <a:xfrm>
            <a:off x="152400" y="2362200"/>
            <a:ext cx="3848100" cy="1477963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>
                <a:solidFill>
                  <a:srgbClr val="3333FF"/>
                </a:solidFill>
              </a:rPr>
              <a:t> </a:t>
            </a:r>
            <a:r>
              <a:rPr lang="en-US" sz="2000" b="1">
                <a:solidFill>
                  <a:srgbClr val="3333FF"/>
                </a:solidFill>
              </a:rPr>
              <a:t>Detector Requirements:</a:t>
            </a:r>
          </a:p>
          <a:p>
            <a:pPr>
              <a:lnSpc>
                <a:spcPct val="30000"/>
              </a:lnSpc>
              <a:buFont typeface="Wingdings" pitchFamily="2" charset="2"/>
              <a:buChar char="Ø"/>
            </a:pPr>
            <a:endParaRPr lang="en-US"/>
          </a:p>
          <a:p>
            <a:r>
              <a:rPr lang="en-US" b="1"/>
              <a:t>   • Hermetic detector</a:t>
            </a:r>
          </a:p>
          <a:p>
            <a:pPr>
              <a:lnSpc>
                <a:spcPct val="30000"/>
              </a:lnSpc>
            </a:pPr>
            <a:endParaRPr lang="en-US" b="1"/>
          </a:p>
          <a:p>
            <a:r>
              <a:rPr lang="en-US" b="1"/>
              <a:t>   • Large/uniform acceptances</a:t>
            </a:r>
          </a:p>
          <a:p>
            <a:pPr>
              <a:lnSpc>
                <a:spcPct val="30000"/>
              </a:lnSpc>
            </a:pPr>
            <a:endParaRPr lang="en-US" b="1"/>
          </a:p>
          <a:p>
            <a:r>
              <a:rPr lang="en-US" b="1"/>
              <a:t>   • Energy and momentum resolution</a:t>
            </a:r>
          </a:p>
        </p:txBody>
      </p:sp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3810000" y="2438400"/>
            <a:ext cx="5334000" cy="3959225"/>
            <a:chOff x="2400" y="1536"/>
            <a:chExt cx="3360" cy="2494"/>
          </a:xfrm>
        </p:grpSpPr>
        <p:sp>
          <p:nvSpPr>
            <p:cNvPr id="24589" name="TextBox 5"/>
            <p:cNvSpPr txBox="1">
              <a:spLocks noChangeArrowheads="1"/>
            </p:cNvSpPr>
            <p:nvPr/>
          </p:nvSpPr>
          <p:spPr bwMode="auto">
            <a:xfrm>
              <a:off x="2881" y="1968"/>
              <a:ext cx="2879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en-US"/>
                <a:t> </a:t>
              </a:r>
              <a:r>
                <a:rPr lang="en-US" sz="1600">
                  <a:solidFill>
                    <a:srgbClr val="3333FF"/>
                  </a:solidFill>
                </a:rPr>
                <a:t>Kinematic variables:  </a:t>
              </a:r>
              <a:r>
                <a:rPr lang="en-US" b="1">
                  <a:solidFill>
                    <a:srgbClr val="FF0000"/>
                  </a:solidFill>
                  <a:sym typeface="Symbol" pitchFamily="18" charset="2"/>
                </a:rPr>
                <a:t></a:t>
              </a:r>
              <a:r>
                <a:rPr lang="en-US" b="1" baseline="-25000">
                  <a:solidFill>
                    <a:srgbClr val="FF0000"/>
                  </a:solidFill>
                  <a:sym typeface="Symbol" pitchFamily="18" charset="2"/>
                </a:rPr>
                <a:t>GJ</a:t>
              </a:r>
              <a:r>
                <a:rPr lang="en-US" b="1">
                  <a:solidFill>
                    <a:srgbClr val="FF0000"/>
                  </a:solidFill>
                  <a:sym typeface="Symbol" pitchFamily="18" charset="2"/>
                </a:rPr>
                <a:t>  </a:t>
              </a:r>
              <a:r>
                <a:rPr lang="en-US" b="1" baseline="-25000">
                  <a:solidFill>
                    <a:srgbClr val="FF0000"/>
                  </a:solidFill>
                  <a:sym typeface="Symbol" pitchFamily="18" charset="2"/>
                </a:rPr>
                <a:t>GJ</a:t>
              </a:r>
              <a:r>
                <a:rPr lang="en-US" b="1">
                  <a:solidFill>
                    <a:srgbClr val="FF0000"/>
                  </a:solidFill>
                  <a:sym typeface="Symbol" pitchFamily="18" charset="2"/>
                </a:rPr>
                <a:t>      m</a:t>
              </a:r>
              <a:r>
                <a:rPr lang="en-US" b="1" baseline="-25000">
                  <a:solidFill>
                    <a:srgbClr val="FF0000"/>
                  </a:solidFill>
                  <a:sym typeface="Symbol" pitchFamily="18" charset="2"/>
                </a:rPr>
                <a:t></a:t>
              </a:r>
            </a:p>
            <a:p>
              <a:endParaRPr lang="en-US" b="1" baseline="-25000">
                <a:solidFill>
                  <a:srgbClr val="FF0000"/>
                </a:solidFill>
                <a:sym typeface="Symbol" pitchFamily="18" charset="2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sz="1600">
                  <a:sym typeface="Symbol" pitchFamily="18" charset="2"/>
                </a:rPr>
                <a:t> </a:t>
              </a:r>
              <a:r>
                <a:rPr lang="en-US" sz="1600">
                  <a:solidFill>
                    <a:srgbClr val="3333FF"/>
                  </a:solidFill>
                  <a:sym typeface="Symbol" pitchFamily="18" charset="2"/>
                </a:rPr>
                <a:t>Bin in 3 mass and fit for the intensity of J</a:t>
              </a:r>
              <a:r>
                <a:rPr lang="en-US" sz="1600" baseline="30000">
                  <a:solidFill>
                    <a:srgbClr val="3333FF"/>
                  </a:solidFill>
                  <a:sym typeface="Symbol" pitchFamily="18" charset="2"/>
                </a:rPr>
                <a:t>PC</a:t>
              </a:r>
              <a:r>
                <a:rPr lang="en-US" sz="1600">
                  <a:solidFill>
                    <a:srgbClr val="3333FF"/>
                  </a:solidFill>
                  <a:sym typeface="Symbol" pitchFamily="18" charset="2"/>
                </a:rPr>
                <a:t> states</a:t>
              </a:r>
              <a:endParaRPr lang="en-US" sz="1600">
                <a:solidFill>
                  <a:srgbClr val="3333FF"/>
                </a:solidFill>
              </a:endParaRPr>
            </a:p>
          </p:txBody>
        </p:sp>
        <p:pic>
          <p:nvPicPr>
            <p:cNvPr id="24590" name="Picture 4" descr="pwa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12" y="2496"/>
              <a:ext cx="1632" cy="1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1" name="Text Box 8"/>
            <p:cNvSpPr txBox="1">
              <a:spLocks noChangeArrowheads="1"/>
            </p:cNvSpPr>
            <p:nvPr/>
          </p:nvSpPr>
          <p:spPr bwMode="auto">
            <a:xfrm>
              <a:off x="3456" y="1728"/>
              <a:ext cx="1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u="sng">
                  <a:solidFill>
                    <a:srgbClr val="FF0000"/>
                  </a:solidFill>
                </a:rPr>
                <a:t>Partial Wave Analysis</a:t>
              </a:r>
            </a:p>
          </p:txBody>
        </p:sp>
        <p:sp>
          <p:nvSpPr>
            <p:cNvPr id="24592" name="AutoShape 9"/>
            <p:cNvSpPr>
              <a:spLocks noChangeArrowheads="1"/>
            </p:cNvSpPr>
            <p:nvPr/>
          </p:nvSpPr>
          <p:spPr bwMode="auto">
            <a:xfrm>
              <a:off x="2400" y="1968"/>
              <a:ext cx="432" cy="240"/>
            </a:xfrm>
            <a:prstGeom prst="lef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3" name="Text Box 7"/>
            <p:cNvSpPr txBox="1">
              <a:spLocks noChangeArrowheads="1"/>
            </p:cNvSpPr>
            <p:nvPr/>
          </p:nvSpPr>
          <p:spPr bwMode="auto">
            <a:xfrm>
              <a:off x="4224" y="1536"/>
              <a:ext cx="143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Example of E852 3</a:t>
              </a:r>
              <a:r>
                <a:rPr lang="en-US" sz="1400">
                  <a:sym typeface="Symbol" pitchFamily="18" charset="2"/>
                </a:rPr>
                <a:t> analysis</a:t>
              </a:r>
            </a:p>
          </p:txBody>
        </p:sp>
      </p:grpSp>
      <p:grpSp>
        <p:nvGrpSpPr>
          <p:cNvPr id="23566" name="Group 14"/>
          <p:cNvGrpSpPr>
            <a:grpSpLocks/>
          </p:cNvGrpSpPr>
          <p:nvPr/>
        </p:nvGrpSpPr>
        <p:grpSpPr bwMode="auto">
          <a:xfrm>
            <a:off x="304800" y="3886200"/>
            <a:ext cx="3657600" cy="2652713"/>
            <a:chOff x="192" y="2496"/>
            <a:chExt cx="2304" cy="1671"/>
          </a:xfrm>
        </p:grpSpPr>
        <p:pic>
          <p:nvPicPr>
            <p:cNvPr id="24586" name="Picture 6" descr="angl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" y="2688"/>
              <a:ext cx="2208" cy="1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7" name="Text Box 8"/>
            <p:cNvSpPr txBox="1">
              <a:spLocks noChangeArrowheads="1"/>
            </p:cNvSpPr>
            <p:nvPr/>
          </p:nvSpPr>
          <p:spPr bwMode="auto">
            <a:xfrm>
              <a:off x="192" y="2496"/>
              <a:ext cx="13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990000"/>
                  </a:solidFill>
                </a:rPr>
                <a:t>Gottfried-Jackson frame </a:t>
              </a:r>
            </a:p>
          </p:txBody>
        </p:sp>
        <p:sp>
          <p:nvSpPr>
            <p:cNvPr id="24588" name="Text Box 9"/>
            <p:cNvSpPr txBox="1">
              <a:spLocks noChangeArrowheads="1"/>
            </p:cNvSpPr>
            <p:nvPr/>
          </p:nvSpPr>
          <p:spPr bwMode="auto">
            <a:xfrm>
              <a:off x="1632" y="2496"/>
              <a:ext cx="8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990000"/>
                  </a:solidFill>
                </a:rPr>
                <a:t>Helicity frame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2355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Photon Linear Polarization</a:t>
            </a:r>
          </a:p>
        </p:txBody>
      </p:sp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152400" y="1336675"/>
            <a:ext cx="5445125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>
                <a:solidFill>
                  <a:srgbClr val="3333FF"/>
                </a:solidFill>
              </a:rPr>
              <a:t> E</a:t>
            </a:r>
            <a:r>
              <a:rPr lang="en-US" b="1" baseline="-25000">
                <a:solidFill>
                  <a:srgbClr val="3333FF"/>
                </a:solidFill>
                <a:sym typeface="Symbol" pitchFamily="18" charset="2"/>
              </a:rPr>
              <a:t></a:t>
            </a:r>
            <a:r>
              <a:rPr lang="en-US" b="1">
                <a:solidFill>
                  <a:srgbClr val="3333FF"/>
                </a:solidFill>
                <a:sym typeface="Symbol" pitchFamily="18" charset="2"/>
              </a:rPr>
              <a:t> &gt; 8 GeV allows to see M</a:t>
            </a:r>
            <a:r>
              <a:rPr lang="en-US" b="1" baseline="-25000">
                <a:solidFill>
                  <a:srgbClr val="3333FF"/>
                </a:solidFill>
                <a:sym typeface="Symbol" pitchFamily="18" charset="2"/>
              </a:rPr>
              <a:t>X</a:t>
            </a:r>
            <a:r>
              <a:rPr lang="en-US" b="1">
                <a:solidFill>
                  <a:srgbClr val="3333FF"/>
                </a:solidFill>
                <a:sym typeface="Symbol" pitchFamily="18" charset="2"/>
              </a:rPr>
              <a:t> ~ 2.8 GeV</a:t>
            </a:r>
          </a:p>
          <a:p>
            <a:pPr>
              <a:lnSpc>
                <a:spcPct val="50000"/>
              </a:lnSpc>
              <a:buFont typeface="Wingdings" pitchFamily="2" charset="2"/>
              <a:buChar char="Ø"/>
            </a:pPr>
            <a:endParaRPr lang="en-US" b="1">
              <a:solidFill>
                <a:srgbClr val="3333FF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>
                <a:solidFill>
                  <a:srgbClr val="3333FF"/>
                </a:solidFill>
              </a:rPr>
              <a:t>  Linear polarization of photons provides azimuthal </a:t>
            </a:r>
          </a:p>
          <a:p>
            <a:pPr>
              <a:buFont typeface="Wingdings" pitchFamily="2" charset="2"/>
              <a:buNone/>
            </a:pPr>
            <a:r>
              <a:rPr lang="en-US" b="1">
                <a:solidFill>
                  <a:srgbClr val="3333FF"/>
                </a:solidFill>
              </a:rPr>
              <a:t>     angle dependence of decay products</a:t>
            </a:r>
          </a:p>
          <a:p>
            <a:pPr>
              <a:lnSpc>
                <a:spcPct val="50000"/>
              </a:lnSpc>
            </a:pPr>
            <a:r>
              <a:rPr lang="en-US"/>
              <a:t>  </a:t>
            </a:r>
          </a:p>
          <a:p>
            <a:r>
              <a:rPr lang="en-US"/>
              <a:t>    - allows one to distinguish parity of the exchange </a:t>
            </a:r>
          </a:p>
          <a:p>
            <a:r>
              <a:rPr lang="en-US"/>
              <a:t>                                    particle</a:t>
            </a:r>
          </a:p>
          <a:p>
            <a:endParaRPr lang="en-US"/>
          </a:p>
          <a:p>
            <a:endParaRPr lang="en-US"/>
          </a:p>
        </p:txBody>
      </p:sp>
      <p:grpSp>
        <p:nvGrpSpPr>
          <p:cNvPr id="25603" name="Group 28"/>
          <p:cNvGrpSpPr>
            <a:grpSpLocks/>
          </p:cNvGrpSpPr>
          <p:nvPr/>
        </p:nvGrpSpPr>
        <p:grpSpPr bwMode="auto">
          <a:xfrm>
            <a:off x="5432425" y="1295400"/>
            <a:ext cx="3711575" cy="3290888"/>
            <a:chOff x="119" y="1932"/>
            <a:chExt cx="3592" cy="2426"/>
          </a:xfrm>
        </p:grpSpPr>
        <p:pic>
          <p:nvPicPr>
            <p:cNvPr id="25610" name="Picture 29" descr="alpha_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4" y="1955"/>
              <a:ext cx="2240" cy="2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1" name="Text Box 30"/>
            <p:cNvSpPr txBox="1">
              <a:spLocks noChangeArrowheads="1"/>
            </p:cNvSpPr>
            <p:nvPr/>
          </p:nvSpPr>
          <p:spPr bwMode="auto">
            <a:xfrm>
              <a:off x="950" y="4065"/>
              <a:ext cx="1509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/>
                <a:t>m</a:t>
              </a:r>
              <a:r>
                <a:rPr lang="en-US" sz="2000" b="1" baseline="-25000">
                  <a:latin typeface="Symbol" pitchFamily="18" charset="2"/>
                </a:rPr>
                <a:t>3p</a:t>
              </a:r>
              <a:r>
                <a:rPr lang="en-US" sz="2000" b="1"/>
                <a:t> [GeV/c</a:t>
              </a:r>
              <a:r>
                <a:rPr lang="en-US" sz="2000" b="1" baseline="30000"/>
                <a:t>2</a:t>
              </a:r>
              <a:r>
                <a:rPr lang="en-US" sz="2000" b="1"/>
                <a:t>]</a:t>
              </a:r>
            </a:p>
          </p:txBody>
        </p:sp>
        <p:sp>
          <p:nvSpPr>
            <p:cNvPr id="25612" name="Rectangle 31"/>
            <p:cNvSpPr>
              <a:spLocks noChangeArrowheads="1"/>
            </p:cNvSpPr>
            <p:nvPr/>
          </p:nvSpPr>
          <p:spPr bwMode="auto">
            <a:xfrm>
              <a:off x="1208" y="3971"/>
              <a:ext cx="512" cy="16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Text Box 32"/>
            <p:cNvSpPr txBox="1">
              <a:spLocks noChangeArrowheads="1"/>
            </p:cNvSpPr>
            <p:nvPr/>
          </p:nvSpPr>
          <p:spPr bwMode="auto">
            <a:xfrm rot="-5400000">
              <a:off x="116" y="2853"/>
              <a:ext cx="389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Symbol" pitchFamily="18" charset="2"/>
                </a:rPr>
                <a:t>f</a:t>
              </a:r>
              <a:r>
                <a:rPr lang="en-US" sz="2000" b="1" baseline="-25000"/>
                <a:t>GJ</a:t>
              </a:r>
            </a:p>
          </p:txBody>
        </p:sp>
        <p:sp>
          <p:nvSpPr>
            <p:cNvPr id="25614" name="Line 33"/>
            <p:cNvSpPr>
              <a:spLocks noChangeShapeType="1"/>
            </p:cNvSpPr>
            <p:nvPr/>
          </p:nvSpPr>
          <p:spPr bwMode="auto">
            <a:xfrm flipV="1">
              <a:off x="1192" y="2131"/>
              <a:ext cx="0" cy="188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5" name="Line 34"/>
            <p:cNvSpPr>
              <a:spLocks noChangeShapeType="1"/>
            </p:cNvSpPr>
            <p:nvPr/>
          </p:nvSpPr>
          <p:spPr bwMode="auto">
            <a:xfrm flipV="1">
              <a:off x="1632" y="2155"/>
              <a:ext cx="8" cy="1872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Text Box 35"/>
            <p:cNvSpPr txBox="1">
              <a:spLocks noChangeArrowheads="1"/>
            </p:cNvSpPr>
            <p:nvPr/>
          </p:nvSpPr>
          <p:spPr bwMode="auto">
            <a:xfrm>
              <a:off x="1071" y="1932"/>
              <a:ext cx="381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0066"/>
                  </a:solidFill>
                </a:rPr>
                <a:t>a</a:t>
              </a:r>
              <a:r>
                <a:rPr lang="en-US" sz="2000" b="1" baseline="-25000">
                  <a:solidFill>
                    <a:srgbClr val="000066"/>
                  </a:solidFill>
                </a:rPr>
                <a:t>2</a:t>
              </a:r>
            </a:p>
          </p:txBody>
        </p:sp>
        <p:sp>
          <p:nvSpPr>
            <p:cNvPr id="25617" name="Text Box 36"/>
            <p:cNvSpPr txBox="1">
              <a:spLocks noChangeArrowheads="1"/>
            </p:cNvSpPr>
            <p:nvPr/>
          </p:nvSpPr>
          <p:spPr bwMode="auto">
            <a:xfrm>
              <a:off x="1494" y="1944"/>
              <a:ext cx="393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0066"/>
                  </a:solidFill>
                  <a:latin typeface="Symbol" pitchFamily="18" charset="2"/>
                </a:rPr>
                <a:t>p</a:t>
              </a:r>
              <a:r>
                <a:rPr lang="en-US" sz="2000" b="1" baseline="-25000">
                  <a:solidFill>
                    <a:srgbClr val="000066"/>
                  </a:solidFill>
                  <a:latin typeface="Symbol" pitchFamily="18" charset="2"/>
                </a:rPr>
                <a:t>2</a:t>
              </a:r>
            </a:p>
          </p:txBody>
        </p:sp>
        <p:sp>
          <p:nvSpPr>
            <p:cNvPr id="25618" name="Line 37"/>
            <p:cNvSpPr>
              <a:spLocks noChangeShapeType="1"/>
            </p:cNvSpPr>
            <p:nvPr/>
          </p:nvSpPr>
          <p:spPr bwMode="auto">
            <a:xfrm flipH="1">
              <a:off x="1736" y="2715"/>
              <a:ext cx="864" cy="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Line 38"/>
            <p:cNvSpPr>
              <a:spLocks noChangeShapeType="1"/>
            </p:cNvSpPr>
            <p:nvPr/>
          </p:nvSpPr>
          <p:spPr bwMode="auto">
            <a:xfrm flipH="1">
              <a:off x="1760" y="3459"/>
              <a:ext cx="864" cy="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Line 39"/>
            <p:cNvSpPr>
              <a:spLocks noChangeShapeType="1"/>
            </p:cNvSpPr>
            <p:nvPr/>
          </p:nvSpPr>
          <p:spPr bwMode="auto">
            <a:xfrm flipH="1">
              <a:off x="1344" y="3091"/>
              <a:ext cx="15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Line 40"/>
            <p:cNvSpPr>
              <a:spLocks noChangeShapeType="1"/>
            </p:cNvSpPr>
            <p:nvPr/>
          </p:nvSpPr>
          <p:spPr bwMode="auto">
            <a:xfrm flipH="1">
              <a:off x="1352" y="3803"/>
              <a:ext cx="15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Line 41"/>
            <p:cNvSpPr>
              <a:spLocks noChangeShapeType="1"/>
            </p:cNvSpPr>
            <p:nvPr/>
          </p:nvSpPr>
          <p:spPr bwMode="auto">
            <a:xfrm flipH="1">
              <a:off x="1320" y="2347"/>
              <a:ext cx="15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Text Box 42"/>
            <p:cNvSpPr txBox="1">
              <a:spLocks noChangeArrowheads="1"/>
            </p:cNvSpPr>
            <p:nvPr/>
          </p:nvSpPr>
          <p:spPr bwMode="auto">
            <a:xfrm>
              <a:off x="2614" y="2584"/>
              <a:ext cx="721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660066"/>
                  </a:solidFill>
                  <a:latin typeface="Symbol" pitchFamily="18" charset="2"/>
                </a:rPr>
                <a:t>h=-1</a:t>
              </a:r>
            </a:p>
          </p:txBody>
        </p:sp>
        <p:sp>
          <p:nvSpPr>
            <p:cNvPr id="25624" name="Rectangle 43"/>
            <p:cNvSpPr>
              <a:spLocks noChangeArrowheads="1"/>
            </p:cNvSpPr>
            <p:nvPr/>
          </p:nvSpPr>
          <p:spPr bwMode="auto">
            <a:xfrm>
              <a:off x="2622" y="3326"/>
              <a:ext cx="720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660066"/>
                  </a:solidFill>
                  <a:latin typeface="Symbol" pitchFamily="18" charset="2"/>
                </a:rPr>
                <a:t>h=-1</a:t>
              </a:r>
            </a:p>
          </p:txBody>
        </p:sp>
        <p:sp>
          <p:nvSpPr>
            <p:cNvPr id="25625" name="Rectangle 44"/>
            <p:cNvSpPr>
              <a:spLocks noChangeArrowheads="1"/>
            </p:cNvSpPr>
            <p:nvPr/>
          </p:nvSpPr>
          <p:spPr bwMode="auto">
            <a:xfrm>
              <a:off x="2943" y="2206"/>
              <a:ext cx="720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660066"/>
                  </a:solidFill>
                  <a:latin typeface="Symbol" pitchFamily="18" charset="2"/>
                </a:rPr>
                <a:t>h=+1</a:t>
              </a:r>
            </a:p>
          </p:txBody>
        </p:sp>
        <p:sp>
          <p:nvSpPr>
            <p:cNvPr id="25626" name="Rectangle 45"/>
            <p:cNvSpPr>
              <a:spLocks noChangeArrowheads="1"/>
            </p:cNvSpPr>
            <p:nvPr/>
          </p:nvSpPr>
          <p:spPr bwMode="auto">
            <a:xfrm>
              <a:off x="2958" y="2950"/>
              <a:ext cx="721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660066"/>
                  </a:solidFill>
                  <a:latin typeface="Symbol" pitchFamily="18" charset="2"/>
                </a:rPr>
                <a:t>h=+1</a:t>
              </a:r>
            </a:p>
          </p:txBody>
        </p:sp>
        <p:sp>
          <p:nvSpPr>
            <p:cNvPr id="25627" name="Rectangle 46"/>
            <p:cNvSpPr>
              <a:spLocks noChangeArrowheads="1"/>
            </p:cNvSpPr>
            <p:nvPr/>
          </p:nvSpPr>
          <p:spPr bwMode="auto">
            <a:xfrm>
              <a:off x="2990" y="3670"/>
              <a:ext cx="721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660066"/>
                  </a:solidFill>
                  <a:latin typeface="Symbol" pitchFamily="18" charset="2"/>
                </a:rPr>
                <a:t>h=+1</a:t>
              </a:r>
            </a:p>
          </p:txBody>
        </p:sp>
      </p:grpSp>
      <p:sp>
        <p:nvSpPr>
          <p:cNvPr id="25604" name="TextBox 27"/>
          <p:cNvSpPr txBox="1">
            <a:spLocks noChangeArrowheads="1"/>
          </p:cNvSpPr>
          <p:nvPr/>
        </p:nvSpPr>
        <p:spPr bwMode="auto">
          <a:xfrm>
            <a:off x="174625" y="3429000"/>
            <a:ext cx="537527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>
                <a:solidFill>
                  <a:srgbClr val="3333FF"/>
                </a:solidFill>
              </a:rPr>
              <a:t>  Linearly polarized photon beam </a:t>
            </a:r>
          </a:p>
          <a:p>
            <a:pPr>
              <a:lnSpc>
                <a:spcPct val="50000"/>
              </a:lnSpc>
              <a:buFont typeface="Wingdings" pitchFamily="2" charset="2"/>
              <a:buChar char="Ø"/>
            </a:pPr>
            <a:endParaRPr lang="en-US" b="1">
              <a:solidFill>
                <a:srgbClr val="3333FF"/>
              </a:solidFill>
            </a:endParaRPr>
          </a:p>
          <a:p>
            <a:r>
              <a:rPr lang="en-US" b="1"/>
              <a:t>       </a:t>
            </a:r>
            <a:r>
              <a:rPr lang="en-US">
                <a:cs typeface="Times New Roman" pitchFamily="18" charset="0"/>
              </a:rPr>
              <a:t>•  </a:t>
            </a:r>
            <a:r>
              <a:rPr lang="en-US"/>
              <a:t>electrons incident on the diamond radiator</a:t>
            </a:r>
          </a:p>
          <a:p>
            <a:pPr>
              <a:lnSpc>
                <a:spcPct val="50000"/>
              </a:lnSpc>
            </a:pPr>
            <a:endParaRPr lang="en-US"/>
          </a:p>
          <a:p>
            <a:r>
              <a:rPr lang="en-US"/>
              <a:t>       •  coherent bremsstrahlung</a:t>
            </a:r>
          </a:p>
          <a:p>
            <a:pPr>
              <a:lnSpc>
                <a:spcPct val="50000"/>
              </a:lnSpc>
            </a:pPr>
            <a:endParaRPr lang="en-US"/>
          </a:p>
          <a:p>
            <a:r>
              <a:rPr lang="en-US"/>
              <a:t>       •  use collimator to increase the polarization fraction</a:t>
            </a:r>
          </a:p>
        </p:txBody>
      </p:sp>
      <p:sp>
        <p:nvSpPr>
          <p:cNvPr id="25605" name="Rectangle 23"/>
          <p:cNvSpPr>
            <a:spLocks noChangeArrowheads="1"/>
          </p:cNvSpPr>
          <p:nvPr/>
        </p:nvSpPr>
        <p:spPr bwMode="auto">
          <a:xfrm>
            <a:off x="5943600" y="914400"/>
            <a:ext cx="1722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66FF"/>
                </a:solidFill>
                <a:sym typeface="Symbol" pitchFamily="18" charset="2"/>
              </a:rPr>
              <a:t> p   n </a:t>
            </a:r>
            <a:r>
              <a:rPr lang="en-US" baseline="30000">
                <a:solidFill>
                  <a:srgbClr val="3366FF"/>
                </a:solidFill>
                <a:sym typeface="Symbol" pitchFamily="18" charset="2"/>
              </a:rPr>
              <a:t></a:t>
            </a:r>
            <a:r>
              <a:rPr lang="en-US">
                <a:solidFill>
                  <a:srgbClr val="3366FF"/>
                </a:solidFill>
                <a:sym typeface="Symbol" pitchFamily="18" charset="2"/>
              </a:rPr>
              <a:t></a:t>
            </a:r>
            <a:r>
              <a:rPr lang="en-US" baseline="30000">
                <a:solidFill>
                  <a:srgbClr val="3366FF"/>
                </a:solidFill>
                <a:sym typeface="Symbol" pitchFamily="18" charset="2"/>
              </a:rPr>
              <a:t>  </a:t>
            </a:r>
            <a:r>
              <a:rPr lang="en-US">
                <a:solidFill>
                  <a:srgbClr val="3366FF"/>
                </a:solidFill>
                <a:sym typeface="Symbol" pitchFamily="18" charset="2"/>
              </a:rPr>
              <a:t></a:t>
            </a:r>
            <a:r>
              <a:rPr lang="en-US" baseline="30000">
                <a:solidFill>
                  <a:srgbClr val="3366FF"/>
                </a:solidFill>
                <a:sym typeface="Symbol" pitchFamily="18" charset="2"/>
              </a:rPr>
              <a:t>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762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Exotic Mesons</a:t>
            </a:r>
          </a:p>
        </p:txBody>
      </p:sp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1143000" y="1295400"/>
            <a:ext cx="1914525" cy="400050"/>
          </a:xfrm>
          <a:prstGeom prst="rect">
            <a:avLst/>
          </a:prstGeom>
          <a:solidFill>
            <a:srgbClr val="FFFF00"/>
          </a:solidFill>
          <a:ln w="25400">
            <a:solidFill>
              <a:srgbClr val="230BB5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CC"/>
                </a:solidFill>
              </a:rPr>
              <a:t>Normal Mesons</a:t>
            </a:r>
          </a:p>
        </p:txBody>
      </p:sp>
      <p:grpSp>
        <p:nvGrpSpPr>
          <p:cNvPr id="17411" name="Group 35"/>
          <p:cNvGrpSpPr>
            <a:grpSpLocks/>
          </p:cNvGrpSpPr>
          <p:nvPr/>
        </p:nvGrpSpPr>
        <p:grpSpPr bwMode="auto">
          <a:xfrm>
            <a:off x="1447800" y="2438400"/>
            <a:ext cx="1295400" cy="1295400"/>
            <a:chOff x="4343400" y="2286000"/>
            <a:chExt cx="1295400" cy="1295400"/>
          </a:xfrm>
        </p:grpSpPr>
        <p:sp>
          <p:nvSpPr>
            <p:cNvPr id="21" name="Oval 20"/>
            <p:cNvSpPr/>
            <p:nvPr/>
          </p:nvSpPr>
          <p:spPr>
            <a:xfrm>
              <a:off x="4343400" y="2286000"/>
              <a:ext cx="381000" cy="381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257800" y="3200400"/>
              <a:ext cx="381000" cy="381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6" name="Straight Connector 25"/>
            <p:cNvCxnSpPr>
              <a:stCxn id="21" idx="5"/>
              <a:endCxn id="22" idx="1"/>
            </p:cNvCxnSpPr>
            <p:nvPr/>
          </p:nvCxnSpPr>
          <p:spPr>
            <a:xfrm rot="16200000" flipH="1">
              <a:off x="4668838" y="2611438"/>
              <a:ext cx="644525" cy="64452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12" name="Group 38"/>
          <p:cNvGrpSpPr>
            <a:grpSpLocks/>
          </p:cNvGrpSpPr>
          <p:nvPr/>
        </p:nvGrpSpPr>
        <p:grpSpPr bwMode="auto">
          <a:xfrm>
            <a:off x="5334000" y="2286000"/>
            <a:ext cx="1295400" cy="1295400"/>
            <a:chOff x="7086600" y="2286000"/>
            <a:chExt cx="1295400" cy="1295400"/>
          </a:xfrm>
        </p:grpSpPr>
        <p:sp>
          <p:nvSpPr>
            <p:cNvPr id="27" name="Oval 26"/>
            <p:cNvSpPr/>
            <p:nvPr/>
          </p:nvSpPr>
          <p:spPr>
            <a:xfrm>
              <a:off x="7086600" y="2286000"/>
              <a:ext cx="381000" cy="381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8001000" y="3200400"/>
              <a:ext cx="381000" cy="381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2612544" flipV="1">
              <a:off x="7286625" y="2774950"/>
              <a:ext cx="914400" cy="282575"/>
            </a:xfrm>
            <a:prstGeom prst="ellipse">
              <a:avLst/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413" name="TextBox 36"/>
          <p:cNvSpPr txBox="1">
            <a:spLocks noChangeArrowheads="1"/>
          </p:cNvSpPr>
          <p:nvPr/>
        </p:nvSpPr>
        <p:spPr bwMode="auto">
          <a:xfrm>
            <a:off x="1524000" y="4113213"/>
            <a:ext cx="17526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FF"/>
                </a:solidFill>
              </a:rPr>
              <a:t>J    =  L + S</a:t>
            </a:r>
          </a:p>
          <a:p>
            <a:r>
              <a:rPr lang="en-US" b="1">
                <a:solidFill>
                  <a:srgbClr val="FF00FF"/>
                </a:solidFill>
              </a:rPr>
              <a:t>P    =  ( -1 ) </a:t>
            </a:r>
            <a:r>
              <a:rPr lang="en-US" b="1" baseline="30000">
                <a:solidFill>
                  <a:srgbClr val="FF00FF"/>
                </a:solidFill>
              </a:rPr>
              <a:t>L + 1</a:t>
            </a:r>
          </a:p>
          <a:p>
            <a:r>
              <a:rPr lang="en-US" b="1">
                <a:solidFill>
                  <a:srgbClr val="FF00FF"/>
                </a:solidFill>
              </a:rPr>
              <a:t>C   =   ( -1 ) </a:t>
            </a:r>
            <a:r>
              <a:rPr lang="en-US" b="1" baseline="30000">
                <a:solidFill>
                  <a:srgbClr val="FF00FF"/>
                </a:solidFill>
              </a:rPr>
              <a:t>L + S</a:t>
            </a:r>
          </a:p>
        </p:txBody>
      </p:sp>
      <p:sp>
        <p:nvSpPr>
          <p:cNvPr id="17414" name="TextBox 37"/>
          <p:cNvSpPr txBox="1">
            <a:spLocks noChangeArrowheads="1"/>
          </p:cNvSpPr>
          <p:nvPr/>
        </p:nvSpPr>
        <p:spPr bwMode="auto">
          <a:xfrm>
            <a:off x="2895600" y="2438400"/>
            <a:ext cx="14303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FF"/>
                </a:solidFill>
              </a:rPr>
              <a:t>flux tube in</a:t>
            </a:r>
          </a:p>
          <a:p>
            <a:r>
              <a:rPr lang="en-US" sz="2000">
                <a:solidFill>
                  <a:srgbClr val="FF00FF"/>
                </a:solidFill>
              </a:rPr>
              <a:t>ground state</a:t>
            </a:r>
          </a:p>
          <a:p>
            <a:r>
              <a:rPr lang="en-US" sz="2000">
                <a:solidFill>
                  <a:srgbClr val="FF00FF"/>
                </a:solidFill>
              </a:rPr>
              <a:t>     m = 0</a:t>
            </a:r>
          </a:p>
        </p:txBody>
      </p:sp>
      <p:sp>
        <p:nvSpPr>
          <p:cNvPr id="17415" name="TextBox 39"/>
          <p:cNvSpPr txBox="1">
            <a:spLocks noChangeArrowheads="1"/>
          </p:cNvSpPr>
          <p:nvPr/>
        </p:nvSpPr>
        <p:spPr bwMode="auto">
          <a:xfrm>
            <a:off x="5867400" y="1219200"/>
            <a:ext cx="1871663" cy="400050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Hybrid Mesons</a:t>
            </a:r>
          </a:p>
        </p:txBody>
      </p:sp>
      <p:sp>
        <p:nvSpPr>
          <p:cNvPr id="17416" name="TextBox 40"/>
          <p:cNvSpPr txBox="1">
            <a:spLocks noChangeArrowheads="1"/>
          </p:cNvSpPr>
          <p:nvPr/>
        </p:nvSpPr>
        <p:spPr bwMode="auto">
          <a:xfrm>
            <a:off x="7154863" y="2362200"/>
            <a:ext cx="14557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FF"/>
                </a:solidFill>
              </a:rPr>
              <a:t>flux tube in</a:t>
            </a:r>
          </a:p>
          <a:p>
            <a:r>
              <a:rPr lang="en-US" sz="2000">
                <a:solidFill>
                  <a:srgbClr val="FF00FF"/>
                </a:solidFill>
              </a:rPr>
              <a:t>excited state</a:t>
            </a:r>
          </a:p>
          <a:p>
            <a:r>
              <a:rPr lang="en-US" sz="2000">
                <a:solidFill>
                  <a:srgbClr val="FF00FF"/>
                </a:solidFill>
              </a:rPr>
              <a:t>    m = 1</a:t>
            </a:r>
          </a:p>
        </p:txBody>
      </p:sp>
      <p:sp>
        <p:nvSpPr>
          <p:cNvPr id="17417" name="TextBox 42"/>
          <p:cNvSpPr txBox="1">
            <a:spLocks noChangeArrowheads="1"/>
          </p:cNvSpPr>
          <p:nvPr/>
        </p:nvSpPr>
        <p:spPr bwMode="auto">
          <a:xfrm>
            <a:off x="2438400" y="5715000"/>
            <a:ext cx="554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CC"/>
                </a:solidFill>
              </a:rPr>
              <a:t>J</a:t>
            </a:r>
            <a:r>
              <a:rPr lang="en-US" sz="2000" baseline="30000">
                <a:solidFill>
                  <a:srgbClr val="0000CC"/>
                </a:solidFill>
              </a:rPr>
              <a:t>PC</a:t>
            </a:r>
            <a:r>
              <a:rPr lang="en-US" sz="2000">
                <a:solidFill>
                  <a:srgbClr val="0000CC"/>
                </a:solidFill>
              </a:rPr>
              <a:t>:</a:t>
            </a:r>
          </a:p>
        </p:txBody>
      </p:sp>
      <p:sp>
        <p:nvSpPr>
          <p:cNvPr id="17418" name="TextBox 44"/>
          <p:cNvSpPr txBox="1">
            <a:spLocks noChangeArrowheads="1"/>
          </p:cNvSpPr>
          <p:nvPr/>
        </p:nvSpPr>
        <p:spPr bwMode="auto">
          <a:xfrm>
            <a:off x="3922713" y="4038600"/>
            <a:ext cx="476925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 Quantum Numbers of the exited flux tube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is </a:t>
            </a:r>
            <a:r>
              <a:rPr lang="en-US" sz="2000" dirty="0"/>
              <a:t>combined with that of </a:t>
            </a:r>
            <a:r>
              <a:rPr lang="en-US" sz="2000" dirty="0" smtClean="0"/>
              <a:t>quarks </a:t>
            </a:r>
            <a:r>
              <a:rPr lang="en-US" sz="2000" dirty="0"/>
              <a:t>resulting in </a:t>
            </a:r>
            <a:endParaRPr lang="en-US" sz="2000" dirty="0" smtClean="0"/>
          </a:p>
          <a:p>
            <a:r>
              <a:rPr lang="en-US" sz="2000" b="1" dirty="0" smtClean="0">
                <a:solidFill>
                  <a:srgbClr val="3333FF"/>
                </a:solidFill>
              </a:rPr>
              <a:t>conventional</a:t>
            </a:r>
            <a:r>
              <a:rPr lang="en-US" sz="2000" dirty="0" smtClean="0"/>
              <a:t>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rgbClr val="FF0000"/>
                </a:solidFill>
              </a:rPr>
              <a:t>exotic</a:t>
            </a:r>
            <a:r>
              <a:rPr lang="en-US" sz="2000" dirty="0"/>
              <a:t> J</a:t>
            </a:r>
            <a:r>
              <a:rPr lang="en-US" sz="2000" baseline="30000" dirty="0"/>
              <a:t>PC</a:t>
            </a:r>
          </a:p>
        </p:txBody>
      </p:sp>
      <p:sp>
        <p:nvSpPr>
          <p:cNvPr id="17419" name="TextBox 45"/>
          <p:cNvSpPr txBox="1">
            <a:spLocks noChangeArrowheads="1"/>
          </p:cNvSpPr>
          <p:nvPr/>
        </p:nvSpPr>
        <p:spPr bwMode="auto">
          <a:xfrm>
            <a:off x="914400" y="2209800"/>
            <a:ext cx="390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q</a:t>
            </a:r>
          </a:p>
        </p:txBody>
      </p:sp>
      <p:sp>
        <p:nvSpPr>
          <p:cNvPr id="17420" name="TextBox 48"/>
          <p:cNvSpPr txBox="1">
            <a:spLocks noChangeArrowheads="1"/>
          </p:cNvSpPr>
          <p:nvPr/>
        </p:nvSpPr>
        <p:spPr bwMode="auto">
          <a:xfrm>
            <a:off x="4791075" y="2133600"/>
            <a:ext cx="390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q</a:t>
            </a:r>
          </a:p>
        </p:txBody>
      </p:sp>
      <p:sp>
        <p:nvSpPr>
          <p:cNvPr id="15383" name="TextBox 43"/>
          <p:cNvSpPr txBox="1">
            <a:spLocks noChangeArrowheads="1"/>
          </p:cNvSpPr>
          <p:nvPr/>
        </p:nvSpPr>
        <p:spPr bwMode="auto">
          <a:xfrm>
            <a:off x="3429000" y="5410200"/>
            <a:ext cx="2667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 </a:t>
            </a:r>
            <a:r>
              <a:rPr lang="en-US" b="1">
                <a:solidFill>
                  <a:srgbClr val="FF0000"/>
                </a:solidFill>
              </a:rPr>
              <a:t>0</a:t>
            </a:r>
            <a:r>
              <a:rPr lang="en-US" b="1" baseline="30000">
                <a:solidFill>
                  <a:srgbClr val="FF0000"/>
                </a:solidFill>
                <a:sym typeface="Symbol" pitchFamily="18" charset="2"/>
              </a:rPr>
              <a:t></a:t>
            </a:r>
            <a:r>
              <a:rPr lang="en-US">
                <a:solidFill>
                  <a:srgbClr val="FF0000"/>
                </a:solidFill>
              </a:rPr>
              <a:t>        </a:t>
            </a:r>
            <a:r>
              <a:rPr lang="en-US" sz="2000" b="1">
                <a:solidFill>
                  <a:srgbClr val="3333FF"/>
                </a:solidFill>
              </a:rPr>
              <a:t>0</a:t>
            </a:r>
            <a:r>
              <a:rPr lang="en-US" sz="2000" b="1" baseline="30000">
                <a:solidFill>
                  <a:srgbClr val="3333FF"/>
                </a:solidFill>
                <a:sym typeface="Symbol" pitchFamily="18" charset="2"/>
              </a:rPr>
              <a:t></a:t>
            </a:r>
            <a:r>
              <a:rPr lang="en-US" sz="2000" b="1">
                <a:solidFill>
                  <a:srgbClr val="00B0F0"/>
                </a:solidFill>
                <a:sym typeface="Symbol" pitchFamily="18" charset="2"/>
              </a:rPr>
              <a:t>      </a:t>
            </a:r>
            <a:r>
              <a:rPr lang="en-US" sz="2000" b="1">
                <a:solidFill>
                  <a:srgbClr val="FF0000"/>
                </a:solidFill>
              </a:rPr>
              <a:t>0</a:t>
            </a:r>
            <a:r>
              <a:rPr lang="en-US" sz="2000" b="1" baseline="30000">
                <a:solidFill>
                  <a:srgbClr val="FF0000"/>
                </a:solidFill>
                <a:sym typeface="Symbol" pitchFamily="18" charset="2"/>
              </a:rPr>
              <a:t></a:t>
            </a:r>
            <a:r>
              <a:rPr lang="en-US" sz="2000" b="1">
                <a:solidFill>
                  <a:srgbClr val="FF0000"/>
                </a:solidFill>
                <a:sym typeface="Symbol" pitchFamily="18" charset="2"/>
              </a:rPr>
              <a:t>      </a:t>
            </a:r>
            <a:r>
              <a:rPr lang="en-US" sz="2000" b="1">
                <a:solidFill>
                  <a:srgbClr val="3333FF"/>
                </a:solidFill>
              </a:rPr>
              <a:t>0</a:t>
            </a:r>
            <a:r>
              <a:rPr lang="en-US" sz="2000" b="1" baseline="30000">
                <a:solidFill>
                  <a:srgbClr val="3333FF"/>
                </a:solidFill>
                <a:sym typeface="Symbol" pitchFamily="18" charset="2"/>
              </a:rPr>
              <a:t></a:t>
            </a:r>
          </a:p>
          <a:p>
            <a:r>
              <a:rPr lang="en-US" sz="2000" b="1" baseline="30000">
                <a:solidFill>
                  <a:srgbClr val="00B0F0"/>
                </a:solidFill>
                <a:sym typeface="Symbol" pitchFamily="18" charset="2"/>
              </a:rPr>
              <a:t> </a:t>
            </a:r>
            <a:r>
              <a:rPr lang="en-US" sz="2000" b="1">
                <a:solidFill>
                  <a:srgbClr val="3333FF"/>
                </a:solidFill>
                <a:sym typeface="Symbol" pitchFamily="18" charset="2"/>
              </a:rPr>
              <a:t>1</a:t>
            </a:r>
            <a:r>
              <a:rPr lang="en-US" sz="2000" b="1" baseline="30000">
                <a:solidFill>
                  <a:srgbClr val="3333FF"/>
                </a:solidFill>
                <a:sym typeface="Symbol" pitchFamily="18" charset="2"/>
              </a:rPr>
              <a:t></a:t>
            </a:r>
            <a:r>
              <a:rPr lang="en-US" sz="2000" b="1" baseline="30000">
                <a:solidFill>
                  <a:srgbClr val="00B0F0"/>
                </a:solidFill>
                <a:sym typeface="Symbol" pitchFamily="18" charset="2"/>
              </a:rPr>
              <a:t>           </a:t>
            </a:r>
            <a:r>
              <a:rPr lang="en-US" sz="2000" b="1">
                <a:solidFill>
                  <a:srgbClr val="FF0000"/>
                </a:solidFill>
              </a:rPr>
              <a:t>1</a:t>
            </a:r>
            <a:r>
              <a:rPr lang="en-US" sz="2000" b="1" baseline="30000">
                <a:solidFill>
                  <a:srgbClr val="FF0000"/>
                </a:solidFill>
                <a:sym typeface="Symbol" pitchFamily="18" charset="2"/>
              </a:rPr>
              <a:t></a:t>
            </a:r>
            <a:r>
              <a:rPr lang="en-US" sz="2000" b="1" baseline="30000">
                <a:solidFill>
                  <a:srgbClr val="00B0F0"/>
                </a:solidFill>
                <a:sym typeface="Symbol" pitchFamily="18" charset="2"/>
              </a:rPr>
              <a:t>         </a:t>
            </a:r>
            <a:r>
              <a:rPr lang="en-US" sz="2000" b="1">
                <a:solidFill>
                  <a:srgbClr val="3333FF"/>
                </a:solidFill>
              </a:rPr>
              <a:t>1</a:t>
            </a:r>
            <a:r>
              <a:rPr lang="en-US" sz="2000" b="1" baseline="30000">
                <a:solidFill>
                  <a:srgbClr val="3333FF"/>
                </a:solidFill>
                <a:sym typeface="Symbol" pitchFamily="18" charset="2"/>
              </a:rPr>
              <a:t></a:t>
            </a:r>
            <a:r>
              <a:rPr lang="en-US" sz="2000" b="1">
                <a:solidFill>
                  <a:srgbClr val="3333FF"/>
                </a:solidFill>
                <a:sym typeface="Symbol" pitchFamily="18" charset="2"/>
              </a:rPr>
              <a:t>      </a:t>
            </a:r>
            <a:r>
              <a:rPr lang="en-US" sz="2000" b="1">
                <a:solidFill>
                  <a:srgbClr val="3333FF"/>
                </a:solidFill>
              </a:rPr>
              <a:t>1</a:t>
            </a:r>
            <a:r>
              <a:rPr lang="en-US" sz="2000" b="1" baseline="30000">
                <a:solidFill>
                  <a:srgbClr val="3333FF"/>
                </a:solidFill>
                <a:sym typeface="Symbol" pitchFamily="18" charset="2"/>
              </a:rPr>
              <a:t></a:t>
            </a:r>
          </a:p>
          <a:p>
            <a:r>
              <a:rPr lang="en-US" sz="2000" b="1" baseline="30000">
                <a:solidFill>
                  <a:srgbClr val="00B0F0"/>
                </a:solidFill>
                <a:sym typeface="Symbol" pitchFamily="18" charset="2"/>
              </a:rPr>
              <a:t> </a:t>
            </a:r>
            <a:r>
              <a:rPr lang="en-US" sz="2000" b="1">
                <a:solidFill>
                  <a:srgbClr val="3333FF"/>
                </a:solidFill>
                <a:sym typeface="Symbol" pitchFamily="18" charset="2"/>
              </a:rPr>
              <a:t>2</a:t>
            </a:r>
            <a:r>
              <a:rPr lang="en-US" sz="2000" b="1" baseline="30000">
                <a:solidFill>
                  <a:srgbClr val="3333FF"/>
                </a:solidFill>
                <a:sym typeface="Symbol" pitchFamily="18" charset="2"/>
              </a:rPr>
              <a:t>           </a:t>
            </a:r>
            <a:r>
              <a:rPr lang="en-US" sz="2000" b="1">
                <a:solidFill>
                  <a:srgbClr val="3333FF"/>
                </a:solidFill>
                <a:sym typeface="Symbol" pitchFamily="18" charset="2"/>
              </a:rPr>
              <a:t>2</a:t>
            </a:r>
            <a:r>
              <a:rPr lang="en-US" sz="2000" b="1" baseline="30000">
                <a:solidFill>
                  <a:srgbClr val="3333FF"/>
                </a:solidFill>
                <a:sym typeface="Symbol" pitchFamily="18" charset="2"/>
              </a:rPr>
              <a:t></a:t>
            </a:r>
            <a:r>
              <a:rPr lang="en-US" sz="2000" b="1" baseline="30000">
                <a:solidFill>
                  <a:srgbClr val="00B0F0"/>
                </a:solidFill>
                <a:sym typeface="Symbol" pitchFamily="18" charset="2"/>
              </a:rPr>
              <a:t>         </a:t>
            </a:r>
            <a:r>
              <a:rPr lang="en-US" sz="2000" b="1">
                <a:solidFill>
                  <a:srgbClr val="FF0000"/>
                </a:solidFill>
                <a:sym typeface="Symbol" pitchFamily="18" charset="2"/>
              </a:rPr>
              <a:t>2</a:t>
            </a:r>
            <a:r>
              <a:rPr lang="en-US" sz="2000" b="1" baseline="30000">
                <a:solidFill>
                  <a:srgbClr val="FF0000"/>
                </a:solidFill>
                <a:sym typeface="Symbol" pitchFamily="18" charset="2"/>
              </a:rPr>
              <a:t>         </a:t>
            </a:r>
            <a:r>
              <a:rPr lang="en-US" sz="2000" b="1">
                <a:solidFill>
                  <a:srgbClr val="3333FF"/>
                </a:solidFill>
                <a:sym typeface="Symbol" pitchFamily="18" charset="2"/>
              </a:rPr>
              <a:t>2</a:t>
            </a:r>
            <a:r>
              <a:rPr lang="en-US" sz="2000" b="1" baseline="30000">
                <a:solidFill>
                  <a:srgbClr val="3333FF"/>
                </a:solidFill>
                <a:sym typeface="Symbol" pitchFamily="18" charset="2"/>
              </a:rPr>
              <a:t></a:t>
            </a:r>
            <a:endParaRPr lang="en-US" sz="2000" b="1">
              <a:solidFill>
                <a:srgbClr val="3333FF"/>
              </a:solidFill>
            </a:endParaRPr>
          </a:p>
        </p:txBody>
      </p:sp>
      <p:grpSp>
        <p:nvGrpSpPr>
          <p:cNvPr id="17422" name="Group 26"/>
          <p:cNvGrpSpPr>
            <a:grpSpLocks/>
          </p:cNvGrpSpPr>
          <p:nvPr/>
        </p:nvGrpSpPr>
        <p:grpSpPr bwMode="auto">
          <a:xfrm>
            <a:off x="1752600" y="3225800"/>
            <a:ext cx="390525" cy="584200"/>
            <a:chOff x="1104" y="2032"/>
            <a:chExt cx="246" cy="368"/>
          </a:xfrm>
        </p:grpSpPr>
        <p:sp>
          <p:nvSpPr>
            <p:cNvPr id="17434" name="TextBox 46"/>
            <p:cNvSpPr txBox="1">
              <a:spLocks noChangeArrowheads="1"/>
            </p:cNvSpPr>
            <p:nvPr/>
          </p:nvSpPr>
          <p:spPr bwMode="auto">
            <a:xfrm>
              <a:off x="1104" y="2032"/>
              <a:ext cx="24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/>
                <a:t>q</a:t>
              </a:r>
            </a:p>
          </p:txBody>
        </p:sp>
        <p:sp>
          <p:nvSpPr>
            <p:cNvPr id="17435" name="Line 24"/>
            <p:cNvSpPr>
              <a:spLocks noChangeShapeType="1"/>
            </p:cNvSpPr>
            <p:nvPr/>
          </p:nvSpPr>
          <p:spPr bwMode="auto">
            <a:xfrm>
              <a:off x="1200" y="21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23" name="Group 27"/>
          <p:cNvGrpSpPr>
            <a:grpSpLocks/>
          </p:cNvGrpSpPr>
          <p:nvPr/>
        </p:nvGrpSpPr>
        <p:grpSpPr bwMode="auto">
          <a:xfrm>
            <a:off x="5784850" y="3124200"/>
            <a:ext cx="387350" cy="579438"/>
            <a:chOff x="1104" y="2032"/>
            <a:chExt cx="244" cy="365"/>
          </a:xfrm>
        </p:grpSpPr>
        <p:sp>
          <p:nvSpPr>
            <p:cNvPr id="17432" name="TextBox 46"/>
            <p:cNvSpPr txBox="1">
              <a:spLocks noChangeArrowheads="1"/>
            </p:cNvSpPr>
            <p:nvPr/>
          </p:nvSpPr>
          <p:spPr bwMode="auto">
            <a:xfrm>
              <a:off x="1104" y="2032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/>
                <a:t>q</a:t>
              </a:r>
            </a:p>
          </p:txBody>
        </p:sp>
        <p:sp>
          <p:nvSpPr>
            <p:cNvPr id="17433" name="Line 29"/>
            <p:cNvSpPr>
              <a:spLocks noChangeShapeType="1"/>
            </p:cNvSpPr>
            <p:nvPr/>
          </p:nvSpPr>
          <p:spPr bwMode="auto">
            <a:xfrm>
              <a:off x="1200" y="21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90" name="TextBox 43"/>
          <p:cNvSpPr txBox="1">
            <a:spLocks noChangeArrowheads="1"/>
          </p:cNvSpPr>
          <p:nvPr/>
        </p:nvSpPr>
        <p:spPr bwMode="auto">
          <a:xfrm>
            <a:off x="3416300" y="5410200"/>
            <a:ext cx="26797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 </a:t>
            </a:r>
            <a:r>
              <a:rPr lang="en-US" b="1">
                <a:solidFill>
                  <a:srgbClr val="FF0000"/>
                </a:solidFill>
              </a:rPr>
              <a:t>     </a:t>
            </a:r>
            <a:r>
              <a:rPr lang="en-US">
                <a:solidFill>
                  <a:srgbClr val="FF0000"/>
                </a:solidFill>
              </a:rPr>
              <a:t>        </a:t>
            </a:r>
            <a:r>
              <a:rPr lang="en-US" sz="2000" b="1">
                <a:solidFill>
                  <a:srgbClr val="3333FF"/>
                </a:solidFill>
              </a:rPr>
              <a:t>0</a:t>
            </a:r>
            <a:r>
              <a:rPr lang="en-US" sz="2000" b="1" baseline="30000">
                <a:solidFill>
                  <a:srgbClr val="3333FF"/>
                </a:solidFill>
                <a:sym typeface="Symbol" pitchFamily="18" charset="2"/>
              </a:rPr>
              <a:t></a:t>
            </a:r>
            <a:r>
              <a:rPr lang="en-US" sz="2000" b="1">
                <a:solidFill>
                  <a:srgbClr val="00B0F0"/>
                </a:solidFill>
                <a:sym typeface="Symbol" pitchFamily="18" charset="2"/>
              </a:rPr>
              <a:t>      </a:t>
            </a:r>
            <a:r>
              <a:rPr lang="en-US" sz="2000" b="1">
                <a:solidFill>
                  <a:srgbClr val="FF0000"/>
                </a:solidFill>
              </a:rPr>
              <a:t>     </a:t>
            </a:r>
            <a:r>
              <a:rPr lang="en-US" sz="2000" b="1">
                <a:solidFill>
                  <a:srgbClr val="FF0000"/>
                </a:solidFill>
                <a:sym typeface="Symbol" pitchFamily="18" charset="2"/>
              </a:rPr>
              <a:t>      </a:t>
            </a:r>
            <a:r>
              <a:rPr lang="en-US" sz="2000" b="1">
                <a:solidFill>
                  <a:srgbClr val="3333FF"/>
                </a:solidFill>
              </a:rPr>
              <a:t>0</a:t>
            </a:r>
            <a:r>
              <a:rPr lang="en-US" sz="2000" b="1" baseline="30000">
                <a:solidFill>
                  <a:srgbClr val="3333FF"/>
                </a:solidFill>
                <a:sym typeface="Symbol" pitchFamily="18" charset="2"/>
              </a:rPr>
              <a:t></a:t>
            </a:r>
          </a:p>
          <a:p>
            <a:r>
              <a:rPr lang="en-US" sz="2000" b="1" baseline="30000">
                <a:solidFill>
                  <a:srgbClr val="00B0F0"/>
                </a:solidFill>
                <a:sym typeface="Symbol" pitchFamily="18" charset="2"/>
              </a:rPr>
              <a:t> </a:t>
            </a:r>
            <a:r>
              <a:rPr lang="en-US" sz="2000" b="1">
                <a:solidFill>
                  <a:srgbClr val="3333FF"/>
                </a:solidFill>
                <a:sym typeface="Symbol" pitchFamily="18" charset="2"/>
              </a:rPr>
              <a:t>1</a:t>
            </a:r>
            <a:r>
              <a:rPr lang="en-US" sz="2000" b="1" baseline="30000">
                <a:solidFill>
                  <a:srgbClr val="3333FF"/>
                </a:solidFill>
                <a:sym typeface="Symbol" pitchFamily="18" charset="2"/>
              </a:rPr>
              <a:t></a:t>
            </a:r>
            <a:r>
              <a:rPr lang="en-US" sz="2000" b="1" baseline="30000">
                <a:solidFill>
                  <a:srgbClr val="00B0F0"/>
                </a:solidFill>
                <a:sym typeface="Symbol" pitchFamily="18" charset="2"/>
              </a:rPr>
              <a:t>           </a:t>
            </a:r>
            <a:r>
              <a:rPr lang="en-US" sz="2000" b="1">
                <a:solidFill>
                  <a:srgbClr val="FF0000"/>
                </a:solidFill>
              </a:rPr>
              <a:t>     </a:t>
            </a:r>
            <a:r>
              <a:rPr lang="en-US" sz="2000" b="1" baseline="30000">
                <a:solidFill>
                  <a:srgbClr val="00B0F0"/>
                </a:solidFill>
                <a:sym typeface="Symbol" pitchFamily="18" charset="2"/>
              </a:rPr>
              <a:t>         </a:t>
            </a:r>
            <a:r>
              <a:rPr lang="en-US" sz="2000" b="1">
                <a:solidFill>
                  <a:srgbClr val="3333FF"/>
                </a:solidFill>
              </a:rPr>
              <a:t>1</a:t>
            </a:r>
            <a:r>
              <a:rPr lang="en-US" sz="2000" b="1" baseline="30000">
                <a:solidFill>
                  <a:srgbClr val="3333FF"/>
                </a:solidFill>
                <a:sym typeface="Symbol" pitchFamily="18" charset="2"/>
              </a:rPr>
              <a:t></a:t>
            </a:r>
            <a:r>
              <a:rPr lang="en-US" sz="2000" b="1">
                <a:solidFill>
                  <a:srgbClr val="3333FF"/>
                </a:solidFill>
                <a:sym typeface="Symbol" pitchFamily="18" charset="2"/>
              </a:rPr>
              <a:t>      </a:t>
            </a:r>
            <a:r>
              <a:rPr lang="en-US" sz="2000" b="1">
                <a:solidFill>
                  <a:srgbClr val="3333FF"/>
                </a:solidFill>
              </a:rPr>
              <a:t>1</a:t>
            </a:r>
            <a:r>
              <a:rPr lang="en-US" sz="2000" b="1" baseline="30000">
                <a:solidFill>
                  <a:srgbClr val="3333FF"/>
                </a:solidFill>
                <a:sym typeface="Symbol" pitchFamily="18" charset="2"/>
              </a:rPr>
              <a:t></a:t>
            </a:r>
          </a:p>
          <a:p>
            <a:r>
              <a:rPr lang="en-US" sz="2000" b="1" baseline="30000">
                <a:solidFill>
                  <a:srgbClr val="00B0F0"/>
                </a:solidFill>
                <a:sym typeface="Symbol" pitchFamily="18" charset="2"/>
              </a:rPr>
              <a:t> </a:t>
            </a:r>
            <a:r>
              <a:rPr lang="en-US" sz="2000" b="1">
                <a:solidFill>
                  <a:srgbClr val="3333FF"/>
                </a:solidFill>
                <a:sym typeface="Symbol" pitchFamily="18" charset="2"/>
              </a:rPr>
              <a:t>2</a:t>
            </a:r>
            <a:r>
              <a:rPr lang="en-US" sz="2000" b="1" baseline="30000">
                <a:solidFill>
                  <a:srgbClr val="3333FF"/>
                </a:solidFill>
                <a:sym typeface="Symbol" pitchFamily="18" charset="2"/>
              </a:rPr>
              <a:t>           </a:t>
            </a:r>
            <a:r>
              <a:rPr lang="en-US" sz="2000" b="1">
                <a:solidFill>
                  <a:srgbClr val="3333FF"/>
                </a:solidFill>
                <a:sym typeface="Symbol" pitchFamily="18" charset="2"/>
              </a:rPr>
              <a:t>2</a:t>
            </a:r>
            <a:r>
              <a:rPr lang="en-US" sz="2000" b="1" baseline="30000">
                <a:solidFill>
                  <a:srgbClr val="3333FF"/>
                </a:solidFill>
                <a:sym typeface="Symbol" pitchFamily="18" charset="2"/>
              </a:rPr>
              <a:t></a:t>
            </a:r>
            <a:r>
              <a:rPr lang="en-US" sz="2000" b="1" baseline="30000">
                <a:solidFill>
                  <a:srgbClr val="00B0F0"/>
                </a:solidFill>
                <a:sym typeface="Symbol" pitchFamily="18" charset="2"/>
              </a:rPr>
              <a:t>         </a:t>
            </a:r>
            <a:r>
              <a:rPr lang="en-US" sz="2000" b="1">
                <a:solidFill>
                  <a:srgbClr val="FF0000"/>
                </a:solidFill>
                <a:sym typeface="Symbol" pitchFamily="18" charset="2"/>
              </a:rPr>
              <a:t>     </a:t>
            </a:r>
            <a:r>
              <a:rPr lang="en-US" sz="2000" b="1" baseline="30000">
                <a:solidFill>
                  <a:srgbClr val="FF0000"/>
                </a:solidFill>
                <a:sym typeface="Symbol" pitchFamily="18" charset="2"/>
              </a:rPr>
              <a:t>         </a:t>
            </a:r>
            <a:r>
              <a:rPr lang="en-US" sz="2000" b="1">
                <a:solidFill>
                  <a:srgbClr val="3333FF"/>
                </a:solidFill>
                <a:sym typeface="Symbol" pitchFamily="18" charset="2"/>
              </a:rPr>
              <a:t>2</a:t>
            </a:r>
            <a:r>
              <a:rPr lang="en-US" sz="2000" b="1" baseline="30000">
                <a:solidFill>
                  <a:srgbClr val="3333FF"/>
                </a:solidFill>
                <a:sym typeface="Symbol" pitchFamily="18" charset="2"/>
              </a:rPr>
              <a:t></a:t>
            </a:r>
            <a:endParaRPr lang="en-US" sz="2000" b="1">
              <a:solidFill>
                <a:srgbClr val="3333FF"/>
              </a:solidFill>
            </a:endParaRPr>
          </a:p>
        </p:txBody>
      </p:sp>
      <p:sp>
        <p:nvSpPr>
          <p:cNvPr id="17426" name="Line 32"/>
          <p:cNvSpPr>
            <a:spLocks noChangeShapeType="1"/>
          </p:cNvSpPr>
          <p:nvPr/>
        </p:nvSpPr>
        <p:spPr bwMode="auto">
          <a:xfrm>
            <a:off x="1600200" y="4114800"/>
            <a:ext cx="1524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27" name="Line 33"/>
          <p:cNvSpPr>
            <a:spLocks noChangeShapeType="1"/>
          </p:cNvSpPr>
          <p:nvPr/>
        </p:nvSpPr>
        <p:spPr bwMode="auto">
          <a:xfrm>
            <a:off x="2209800" y="4114800"/>
            <a:ext cx="1524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28" name="Line 34"/>
          <p:cNvSpPr>
            <a:spLocks noChangeShapeType="1"/>
          </p:cNvSpPr>
          <p:nvPr/>
        </p:nvSpPr>
        <p:spPr bwMode="auto">
          <a:xfrm>
            <a:off x="2590800" y="4114800"/>
            <a:ext cx="1524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5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36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4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37" name="Picture 12" descr="JLab_logo_whit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5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3" grpId="0"/>
      <p:bldP spid="153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82"/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152400"/>
            <a:ext cx="6324600" cy="609600"/>
          </a:xfrm>
        </p:spPr>
        <p:txBody>
          <a:bodyPr/>
          <a:lstStyle/>
          <a:p>
            <a:pPr algn="l">
              <a:defRPr/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Mass Predictions of Hybrid Mesons</a:t>
            </a:r>
          </a:p>
        </p:txBody>
      </p:sp>
      <p:pic>
        <p:nvPicPr>
          <p:cNvPr id="18434" name="Picture 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27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84"/>
          <p:cNvSpPr txBox="1">
            <a:spLocks noChangeArrowheads="1"/>
          </p:cNvSpPr>
          <p:nvPr/>
        </p:nvSpPr>
        <p:spPr bwMode="auto">
          <a:xfrm>
            <a:off x="5105400" y="762000"/>
            <a:ext cx="38735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The mass of J</a:t>
            </a:r>
            <a:r>
              <a:rPr lang="en-US" sz="1400" b="1" baseline="30000"/>
              <a:t>PC</a:t>
            </a:r>
            <a:r>
              <a:rPr lang="en-US" sz="1400" b="1"/>
              <a:t> = </a:t>
            </a:r>
            <a:r>
              <a:rPr lang="en-US" sz="1400" b="1">
                <a:solidFill>
                  <a:srgbClr val="FF0000"/>
                </a:solidFill>
              </a:rPr>
              <a:t>1</a:t>
            </a:r>
            <a:r>
              <a:rPr lang="en-US" sz="1400" b="1" baseline="30000">
                <a:solidFill>
                  <a:srgbClr val="FF0000"/>
                </a:solidFill>
                <a:sym typeface="Symbol" pitchFamily="18" charset="2"/>
              </a:rPr>
              <a:t></a:t>
            </a:r>
            <a:r>
              <a:rPr lang="en-US" sz="1400" b="1">
                <a:sym typeface="Symbol" pitchFamily="18" charset="2"/>
              </a:rPr>
              <a:t> exotic hybrid predicted by </a:t>
            </a:r>
          </a:p>
          <a:p>
            <a:r>
              <a:rPr lang="en-US" sz="1400" b="1">
                <a:sym typeface="Symbol" pitchFamily="18" charset="2"/>
              </a:rPr>
              <a:t>                       lattice calculations</a:t>
            </a:r>
          </a:p>
        </p:txBody>
      </p:sp>
      <p:sp>
        <p:nvSpPr>
          <p:cNvPr id="18436" name="Text Box 85"/>
          <p:cNvSpPr txBox="1">
            <a:spLocks noChangeArrowheads="1"/>
          </p:cNvSpPr>
          <p:nvPr/>
        </p:nvSpPr>
        <p:spPr bwMode="auto">
          <a:xfrm>
            <a:off x="7391400" y="1458913"/>
            <a:ext cx="1579563" cy="293687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arXiv:1004.551, 2010</a:t>
            </a:r>
          </a:p>
        </p:txBody>
      </p:sp>
      <p:sp>
        <p:nvSpPr>
          <p:cNvPr id="18437" name="Text Box 86"/>
          <p:cNvSpPr txBox="1">
            <a:spLocks noChangeArrowheads="1"/>
          </p:cNvSpPr>
          <p:nvPr/>
        </p:nvSpPr>
        <p:spPr bwMode="auto">
          <a:xfrm>
            <a:off x="1066800" y="5943600"/>
            <a:ext cx="7651750" cy="392113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Predicted hybrid meson mass region for experimental search: 1.5 GeV – 2.9 GeV</a:t>
            </a:r>
          </a:p>
        </p:txBody>
      </p:sp>
      <p:sp>
        <p:nvSpPr>
          <p:cNvPr id="18438" name="Text Box 87"/>
          <p:cNvSpPr txBox="1">
            <a:spLocks noChangeArrowheads="1"/>
          </p:cNvSpPr>
          <p:nvPr/>
        </p:nvSpPr>
        <p:spPr bwMode="auto">
          <a:xfrm>
            <a:off x="1295400" y="4572000"/>
            <a:ext cx="69612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 Various model calculations for  hybrid meson masses</a:t>
            </a:r>
          </a:p>
          <a:p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 The lightest hybrid meson </a:t>
            </a:r>
            <a:r>
              <a:rPr lang="en-US" dirty="0" err="1"/>
              <a:t>nonet</a:t>
            </a:r>
            <a:r>
              <a:rPr lang="en-US" dirty="0"/>
              <a:t> predicted by lattice QCD is </a:t>
            </a:r>
            <a:r>
              <a:rPr lang="en-US" b="1" dirty="0">
                <a:solidFill>
                  <a:srgbClr val="FF0000"/>
                </a:solidFill>
              </a:rPr>
              <a:t>J</a:t>
            </a:r>
            <a:r>
              <a:rPr lang="en-US" b="1" baseline="30000" dirty="0">
                <a:solidFill>
                  <a:srgbClr val="FF0000"/>
                </a:solidFill>
              </a:rPr>
              <a:t>PC</a:t>
            </a:r>
            <a:r>
              <a:rPr lang="en-US" b="1" dirty="0">
                <a:solidFill>
                  <a:srgbClr val="FF0000"/>
                </a:solidFill>
              </a:rPr>
              <a:t> = 1</a:t>
            </a:r>
            <a:r>
              <a:rPr lang="en-US" b="1" baseline="30000" dirty="0">
                <a:solidFill>
                  <a:srgbClr val="FF0000"/>
                </a:solidFill>
                <a:sym typeface="Symbol" pitchFamily="18" charset="2"/>
              </a:rPr>
              <a:t></a:t>
            </a:r>
            <a:r>
              <a:rPr lang="en-US" dirty="0">
                <a:sym typeface="Symbol" pitchFamily="18" charset="2"/>
              </a:rPr>
              <a:t> </a:t>
            </a:r>
          </a:p>
        </p:txBody>
      </p:sp>
      <p:pic>
        <p:nvPicPr>
          <p:cNvPr id="18439" name="Picture 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47800"/>
            <a:ext cx="45720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 Box 95"/>
          <p:cNvSpPr txBox="1">
            <a:spLocks noChangeArrowheads="1"/>
          </p:cNvSpPr>
          <p:nvPr/>
        </p:nvSpPr>
        <p:spPr bwMode="auto">
          <a:xfrm>
            <a:off x="2971800" y="1447800"/>
            <a:ext cx="1579563" cy="293688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arXiv:1004.930, 2010</a:t>
            </a:r>
          </a:p>
        </p:txBody>
      </p:sp>
      <p:sp>
        <p:nvSpPr>
          <p:cNvPr id="18441" name="Text Box 96"/>
          <p:cNvSpPr txBox="1">
            <a:spLocks noChangeArrowheads="1"/>
          </p:cNvSpPr>
          <p:nvPr/>
        </p:nvSpPr>
        <p:spPr bwMode="auto">
          <a:xfrm>
            <a:off x="228600" y="990600"/>
            <a:ext cx="4535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ym typeface="Symbol" pitchFamily="18" charset="2"/>
              </a:rPr>
              <a:t>Mass spectrum of exotic meson predicted by lattice QCD </a:t>
            </a:r>
          </a:p>
        </p:txBody>
      </p:sp>
      <p:sp>
        <p:nvSpPr>
          <p:cNvPr id="18442" name="Rectangle 11"/>
          <p:cNvSpPr>
            <a:spLocks noChangeArrowheads="1"/>
          </p:cNvSpPr>
          <p:nvPr/>
        </p:nvSpPr>
        <p:spPr bwMode="auto">
          <a:xfrm>
            <a:off x="1295400" y="1676400"/>
            <a:ext cx="76200" cy="15240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5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18" name="Picture 12" descr="JLab_logo_whit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Initial Exotic Hybrid Search Modes</a:t>
            </a:r>
          </a:p>
        </p:txBody>
      </p:sp>
      <p:graphicFrame>
        <p:nvGraphicFramePr>
          <p:cNvPr id="18470" name="Group 38"/>
          <p:cNvGraphicFramePr>
            <a:graphicFrameLocks noGrp="1"/>
          </p:cNvGraphicFramePr>
          <p:nvPr/>
        </p:nvGraphicFramePr>
        <p:xfrm>
          <a:off x="381000" y="1600200"/>
          <a:ext cx="6477000" cy="3267710"/>
        </p:xfrm>
        <a:graphic>
          <a:graphicData uri="http://schemas.openxmlformats.org/drawingml/2006/table">
            <a:tbl>
              <a:tblPr/>
              <a:tblGrid>
                <a:gridCol w="914400"/>
                <a:gridCol w="1676400"/>
                <a:gridCol w="38862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Exotic Meson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Possible Decays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 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Calibri" pitchFamily="34" charset="0"/>
                          <a:cs typeface="Arial" charset="0"/>
                          <a:sym typeface="Symbol" pitchFamily="18" charset="2"/>
                        </a:rPr>
                        <a:t> 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endParaRPr kumimoji="0" lang="en-US" sz="20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 (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) 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0 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  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0</a:t>
                      </a:r>
                      <a:endParaRPr kumimoji="0" lang="en-US" sz="20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Symbol" pitchFamily="18" charset="2"/>
                        </a:rPr>
                        <a:t></a:t>
                      </a:r>
                      <a:endParaRPr kumimoji="0" lang="en-US" sz="20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</a:t>
                      </a:r>
                      <a:endParaRPr kumimoji="0" lang="en-US" sz="2000" b="1" i="0" u="none" strike="noStrike" cap="none" normalizeH="0" baseline="-25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        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b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       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0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f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       () 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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</a:t>
                      </a:r>
                      <a:endParaRPr kumimoji="0" lang="en-US" sz="2000" b="1" i="0" u="none" strike="noStrike" cap="none" normalizeH="0" baseline="-25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a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       (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) 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  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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2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Symbol" pitchFamily="18" charset="2"/>
                        </a:rPr>
                        <a:t> </a:t>
                      </a:r>
                      <a:endParaRPr kumimoji="0" lang="en-US" sz="20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a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2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</a:t>
                      </a:r>
                      <a:endParaRPr kumimoji="0" lang="en-US" sz="20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</a:t>
                      </a:r>
                      <a:endParaRPr kumimoji="0" lang="en-US" sz="20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b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65" name="TextBox 5"/>
          <p:cNvSpPr txBox="1">
            <a:spLocks noChangeArrowheads="1"/>
          </p:cNvSpPr>
          <p:nvPr/>
        </p:nvSpPr>
        <p:spPr bwMode="auto">
          <a:xfrm>
            <a:off x="1981200" y="5029200"/>
            <a:ext cx="4405313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</a:rPr>
              <a:t>Multiparticle final states:</a:t>
            </a:r>
          </a:p>
          <a:p>
            <a:pPr>
              <a:lnSpc>
                <a:spcPct val="60000"/>
              </a:lnSpc>
              <a:defRPr/>
            </a:pPr>
            <a:endParaRPr lang="en-US" b="1">
              <a:solidFill>
                <a:srgbClr val="3366FF"/>
              </a:solidFill>
            </a:endParaRPr>
          </a:p>
          <a:p>
            <a:pPr>
              <a:lnSpc>
                <a:spcPct val="50000"/>
              </a:lnSpc>
              <a:defRPr/>
            </a:pPr>
            <a:r>
              <a:rPr lang="en-US" b="1">
                <a:solidFill>
                  <a:srgbClr val="FF00FF"/>
                </a:solidFill>
              </a:rPr>
              <a:t>         - (p,n)  +  </a:t>
            </a:r>
            <a:r>
              <a:rPr lang="en-US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,  ,  ,  </a:t>
            </a:r>
          </a:p>
          <a:p>
            <a:pPr>
              <a:lnSpc>
                <a:spcPct val="80000"/>
              </a:lnSpc>
              <a:defRPr/>
            </a:pPr>
            <a:r>
              <a:rPr lang="en-US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 </a:t>
            </a:r>
            <a:endParaRPr lang="en-US" b="1">
              <a:solidFill>
                <a:srgbClr val="FF00FF"/>
              </a:solidFill>
            </a:endParaRPr>
          </a:p>
          <a:p>
            <a:pPr>
              <a:lnSpc>
                <a:spcPct val="50000"/>
              </a:lnSpc>
              <a:defRPr/>
            </a:pPr>
            <a:r>
              <a:rPr lang="en-US" b="1">
                <a:solidFill>
                  <a:srgbClr val="FF00FF"/>
                </a:solidFill>
              </a:rPr>
              <a:t>         - 70% of decays involve at least one </a:t>
            </a:r>
            <a:r>
              <a:rPr lang="en-US" b="1">
                <a:solidFill>
                  <a:srgbClr val="FF00FF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US" b="1" baseline="30000">
                <a:solidFill>
                  <a:srgbClr val="FF00FF"/>
                </a:solidFill>
                <a:cs typeface="Times New Roman" pitchFamily="18" charset="0"/>
                <a:sym typeface="Symbol" pitchFamily="18" charset="2"/>
              </a:rPr>
              <a:t>0</a:t>
            </a:r>
          </a:p>
          <a:p>
            <a:pPr>
              <a:lnSpc>
                <a:spcPct val="30000"/>
              </a:lnSpc>
              <a:defRPr/>
            </a:pPr>
            <a:endParaRPr lang="en-US" b="1" baseline="30000">
              <a:solidFill>
                <a:srgbClr val="FF00FF"/>
              </a:solidFill>
              <a:cs typeface="Times New Roman" pitchFamily="18" charset="0"/>
              <a:sym typeface="Symbol" pitchFamily="18" charset="2"/>
            </a:endParaRPr>
          </a:p>
          <a:p>
            <a:pPr>
              <a:lnSpc>
                <a:spcPct val="80000"/>
              </a:lnSpc>
              <a:defRPr/>
            </a:pPr>
            <a:endParaRPr lang="en-US" b="1" baseline="30000">
              <a:solidFill>
                <a:srgbClr val="FF00FF"/>
              </a:solidFill>
              <a:cs typeface="Times New Roman" pitchFamily="18" charset="0"/>
              <a:sym typeface="Symbol" pitchFamily="18" charset="2"/>
            </a:endParaRPr>
          </a:p>
          <a:p>
            <a:pPr>
              <a:lnSpc>
                <a:spcPct val="30000"/>
              </a:lnSpc>
              <a:defRPr/>
            </a:pPr>
            <a:r>
              <a:rPr lang="en-US" b="1" baseline="30000">
                <a:solidFill>
                  <a:srgbClr val="FF00FF"/>
                </a:solidFill>
                <a:cs typeface="Times New Roman" pitchFamily="18" charset="0"/>
                <a:sym typeface="Symbol" pitchFamily="18" charset="2"/>
              </a:rPr>
              <a:t> </a:t>
            </a:r>
          </a:p>
          <a:p>
            <a:pPr>
              <a:lnSpc>
                <a:spcPct val="30000"/>
              </a:lnSpc>
              <a:defRPr/>
            </a:pPr>
            <a:r>
              <a:rPr lang="en-US" b="1">
                <a:solidFill>
                  <a:srgbClr val="FF00FF"/>
                </a:solidFill>
                <a:cs typeface="Times New Roman" pitchFamily="18" charset="0"/>
                <a:sym typeface="Symbol" pitchFamily="18" charset="2"/>
              </a:rPr>
              <a:t>         - 50% involve more than one </a:t>
            </a:r>
            <a:r>
              <a:rPr lang="en-US" b="1" baseline="30000">
                <a:solidFill>
                  <a:srgbClr val="FF00FF"/>
                </a:solidFill>
                <a:cs typeface="Times New Roman" pitchFamily="18" charset="0"/>
                <a:sym typeface="Symbol" pitchFamily="18" charset="2"/>
              </a:rPr>
              <a:t>0</a:t>
            </a:r>
            <a:endParaRPr lang="en-US" b="1">
              <a:solidFill>
                <a:srgbClr val="FF00FF"/>
              </a:solidFill>
            </a:endParaRPr>
          </a:p>
        </p:txBody>
      </p:sp>
      <p:sp>
        <p:nvSpPr>
          <p:cNvPr id="20513" name="TextBox 5"/>
          <p:cNvSpPr txBox="1">
            <a:spLocks noChangeArrowheads="1"/>
          </p:cNvSpPr>
          <p:nvPr/>
        </p:nvSpPr>
        <p:spPr bwMode="auto">
          <a:xfrm>
            <a:off x="7467600" y="1995488"/>
            <a:ext cx="1562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many photons</a:t>
            </a: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>
            <a:off x="7010400" y="2133600"/>
            <a:ext cx="381000" cy="152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CC"/>
          </a:solidFill>
          <a:ln w="25400" algn="ctr">
            <a:solidFill>
              <a:srgbClr val="0000CC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515" name="TextBox 7"/>
          <p:cNvSpPr txBox="1">
            <a:spLocks noChangeArrowheads="1"/>
          </p:cNvSpPr>
          <p:nvPr/>
        </p:nvSpPr>
        <p:spPr bwMode="auto">
          <a:xfrm>
            <a:off x="7467600" y="3352800"/>
            <a:ext cx="127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990000"/>
                </a:solidFill>
              </a:rPr>
              <a:t>all charged</a:t>
            </a:r>
          </a:p>
        </p:txBody>
      </p:sp>
      <p:sp>
        <p:nvSpPr>
          <p:cNvPr id="9" name="Left Arrow 8"/>
          <p:cNvSpPr>
            <a:spLocks noChangeArrowheads="1"/>
          </p:cNvSpPr>
          <p:nvPr/>
        </p:nvSpPr>
        <p:spPr bwMode="auto">
          <a:xfrm>
            <a:off x="7010400" y="3505200"/>
            <a:ext cx="381000" cy="152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990000"/>
          </a:solidFill>
          <a:ln w="25400" algn="ctr">
            <a:solidFill>
              <a:srgbClr val="99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6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15" name="Picture 12" descr="JLab_logo_white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609600" y="1524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Experimental Status</a:t>
            </a: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609600" y="990600"/>
            <a:ext cx="5775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/>
              <a:t> Exotic mesons have been searched in several experiments:</a:t>
            </a:r>
          </a:p>
          <a:p>
            <a:r>
              <a:rPr lang="en-US"/>
              <a:t>   GAMS, VES, CBAR, E852, COMPASS, CLAS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609600" y="1676400"/>
            <a:ext cx="3781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/>
              <a:t> Exotic Meson Candidates (J</a:t>
            </a:r>
            <a:r>
              <a:rPr lang="en-US" baseline="30000"/>
              <a:t>PC</a:t>
            </a:r>
            <a:r>
              <a:rPr lang="en-US"/>
              <a:t> = 1</a:t>
            </a:r>
            <a:r>
              <a:rPr lang="en-US" baseline="30000">
                <a:sym typeface="Symbol" pitchFamily="18" charset="2"/>
              </a:rPr>
              <a:t></a:t>
            </a:r>
            <a:r>
              <a:rPr lang="en-US">
                <a:sym typeface="Symbol" pitchFamily="18" charset="2"/>
              </a:rPr>
              <a:t>)</a:t>
            </a:r>
          </a:p>
        </p:txBody>
      </p:sp>
      <p:graphicFrame>
        <p:nvGraphicFramePr>
          <p:cNvPr id="20620" name="Group 140"/>
          <p:cNvGraphicFramePr>
            <a:graphicFrameLocks noGrp="1"/>
          </p:cNvGraphicFramePr>
          <p:nvPr/>
        </p:nvGraphicFramePr>
        <p:xfrm>
          <a:off x="685800" y="2286000"/>
          <a:ext cx="1905000" cy="457200"/>
        </p:xfrm>
        <a:graphic>
          <a:graphicData uri="http://schemas.openxmlformats.org/drawingml/2006/table">
            <a:tbl>
              <a:tblPr/>
              <a:tblGrid>
                <a:gridCol w="19050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1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(1400)  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622" name="Group 142"/>
          <p:cNvGraphicFramePr>
            <a:graphicFrameLocks noGrp="1"/>
          </p:cNvGraphicFramePr>
          <p:nvPr/>
        </p:nvGraphicFramePr>
        <p:xfrm>
          <a:off x="685800" y="2971800"/>
          <a:ext cx="1905000" cy="1828800"/>
        </p:xfrm>
        <a:graphic>
          <a:graphicData uri="http://schemas.openxmlformats.org/drawingml/2006/table">
            <a:tbl>
              <a:tblPr/>
              <a:tblGrid>
                <a:gridCol w="19050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1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(1600)  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DDD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1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(1600)  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DDD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1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(1600)  b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1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DDD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1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(1600)  f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1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DDD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625" name="Group 145"/>
          <p:cNvGraphicFramePr>
            <a:graphicFrameLocks noGrp="1"/>
          </p:cNvGraphicFramePr>
          <p:nvPr/>
        </p:nvGraphicFramePr>
        <p:xfrm>
          <a:off x="685800" y="5029200"/>
          <a:ext cx="1905000" cy="838200"/>
        </p:xfrm>
        <a:graphic>
          <a:graphicData uri="http://schemas.openxmlformats.org/drawingml/2006/table">
            <a:tbl>
              <a:tblPr/>
              <a:tblGrid>
                <a:gridCol w="19050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Arial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Arial" charset="0"/>
                          <a:sym typeface="Symbol" pitchFamily="18" charset="2"/>
                        </a:rPr>
                        <a:t>1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Arial" charset="0"/>
                          <a:sym typeface="Symbol" pitchFamily="18" charset="2"/>
                        </a:rPr>
                        <a:t>(2000)  f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Arial" charset="0"/>
                          <a:sym typeface="Symbol" pitchFamily="18" charset="2"/>
                        </a:rPr>
                        <a:t>1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Arial" charset="0"/>
                          <a:sym typeface="Symbol" pitchFamily="18" charset="2"/>
                        </a:rPr>
                        <a:t>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195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Arial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Arial" charset="0"/>
                          <a:sym typeface="Symbol" pitchFamily="18" charset="2"/>
                        </a:rPr>
                        <a:t>1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Arial" charset="0"/>
                          <a:sym typeface="Symbol" pitchFamily="18" charset="2"/>
                        </a:rPr>
                        <a:t>(2000)  b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Arial" charset="0"/>
                          <a:sym typeface="Symbol" pitchFamily="18" charset="2"/>
                        </a:rPr>
                        <a:t>1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Arial" charset="0"/>
                          <a:sym typeface="Symbol" pitchFamily="18" charset="2"/>
                        </a:rPr>
                        <a:t>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558" name="Text Box 146"/>
          <p:cNvSpPr txBox="1">
            <a:spLocks noChangeArrowheads="1"/>
          </p:cNvSpPr>
          <p:nvPr/>
        </p:nvSpPr>
        <p:spPr bwMode="auto">
          <a:xfrm>
            <a:off x="2895600" y="2178050"/>
            <a:ext cx="4946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Seen by several experiments. Interpretation unclear:</a:t>
            </a:r>
          </a:p>
          <a:p>
            <a:r>
              <a:rPr lang="en-US">
                <a:solidFill>
                  <a:srgbClr val="FF0000"/>
                </a:solidFill>
              </a:rPr>
              <a:t>dynamic origin, 4-quark state (?) Not a hybrid. </a:t>
            </a:r>
          </a:p>
        </p:txBody>
      </p:sp>
      <p:sp>
        <p:nvSpPr>
          <p:cNvPr id="22559" name="Text Box 146"/>
          <p:cNvSpPr txBox="1">
            <a:spLocks noChangeArrowheads="1"/>
          </p:cNvSpPr>
          <p:nvPr/>
        </p:nvSpPr>
        <p:spPr bwMode="auto">
          <a:xfrm>
            <a:off x="2860675" y="2862263"/>
            <a:ext cx="62103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0000CC"/>
                </a:solidFill>
              </a:rPr>
              <a:t> First seen by VES, E852, COMPASS 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00CC"/>
                </a:solidFill>
              </a:rPr>
              <a:t> 3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 controversial: </a:t>
            </a:r>
          </a:p>
          <a:p>
            <a:r>
              <a:rPr lang="en-US">
                <a:solidFill>
                  <a:srgbClr val="0000CC"/>
                </a:solidFill>
              </a:rPr>
              <a:t>   - signal disappeared in E852 analysis with about10 times larger </a:t>
            </a:r>
          </a:p>
          <a:p>
            <a:r>
              <a:rPr lang="en-US">
                <a:solidFill>
                  <a:srgbClr val="0000CC"/>
                </a:solidFill>
              </a:rPr>
              <a:t>      statistics. 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 Added  J</a:t>
            </a:r>
            <a:r>
              <a:rPr lang="en-US" baseline="30000">
                <a:solidFill>
                  <a:srgbClr val="0000CC"/>
                </a:solidFill>
                <a:sym typeface="Symbol" pitchFamily="18" charset="2"/>
              </a:rPr>
              <a:t>PC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 = </a:t>
            </a:r>
            <a:r>
              <a:rPr lang="en-US">
                <a:solidFill>
                  <a:srgbClr val="3333FF"/>
                </a:solidFill>
                <a:sym typeface="Symbol" pitchFamily="18" charset="2"/>
              </a:rPr>
              <a:t>2</a:t>
            </a:r>
            <a:r>
              <a:rPr lang="en-US" baseline="30000">
                <a:solidFill>
                  <a:srgbClr val="3333FF"/>
                </a:solidFill>
                <a:sym typeface="Symbol" pitchFamily="18" charset="2"/>
              </a:rPr>
              <a:t></a:t>
            </a:r>
            <a:r>
              <a:rPr lang="en-US">
                <a:sym typeface="Symbol" pitchFamily="18" charset="2"/>
              </a:rPr>
              <a:t> </a:t>
            </a:r>
            <a:r>
              <a:rPr lang="en-US">
                <a:solidFill>
                  <a:srgbClr val="0000CC"/>
                </a:solidFill>
                <a:sym typeface="Symbol" pitchFamily="18" charset="2"/>
              </a:rPr>
              <a:t>wave in the analysis</a:t>
            </a:r>
          </a:p>
          <a:p>
            <a:r>
              <a:rPr lang="en-US">
                <a:solidFill>
                  <a:srgbClr val="0000CC"/>
                </a:solidFill>
                <a:sym typeface="Symbol" pitchFamily="18" charset="2"/>
              </a:rPr>
              <a:t>    - still seen by COMPASS (preliminary) </a:t>
            </a:r>
          </a:p>
          <a:p>
            <a:r>
              <a:rPr lang="en-US">
                <a:solidFill>
                  <a:srgbClr val="0000CC"/>
                </a:solidFill>
                <a:sym typeface="Symbol" pitchFamily="18" charset="2"/>
              </a:rPr>
              <a:t>    - 3 not seen in photoproduction (CLAS)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00CC"/>
                </a:solidFill>
                <a:sym typeface="Symbol" pitchFamily="18" charset="2"/>
              </a:rPr>
              <a:t> May be a hybrid</a:t>
            </a:r>
          </a:p>
        </p:txBody>
      </p:sp>
      <p:sp>
        <p:nvSpPr>
          <p:cNvPr id="22560" name="Text Box 146"/>
          <p:cNvSpPr txBox="1">
            <a:spLocks noChangeArrowheads="1"/>
          </p:cNvSpPr>
          <p:nvPr/>
        </p:nvSpPr>
        <p:spPr bwMode="auto">
          <a:xfrm>
            <a:off x="2911475" y="4953000"/>
            <a:ext cx="37941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0000CC"/>
                </a:solidFill>
              </a:rPr>
              <a:t> Seen by E852 ( but not seen by VES )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00CC"/>
                </a:solidFill>
              </a:rPr>
              <a:t> Statistics is limited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00CC"/>
                </a:solidFill>
              </a:rPr>
              <a:t> May be a hybrid</a:t>
            </a:r>
          </a:p>
        </p:txBody>
      </p:sp>
      <p:sp>
        <p:nvSpPr>
          <p:cNvPr id="22561" name="Text Box 35"/>
          <p:cNvSpPr txBox="1">
            <a:spLocks noChangeArrowheads="1"/>
          </p:cNvSpPr>
          <p:nvPr/>
        </p:nvSpPr>
        <p:spPr bwMode="auto">
          <a:xfrm>
            <a:off x="2108200" y="5943600"/>
            <a:ext cx="6350000" cy="392113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More data is needed to study the nature of exotic meson candidates</a:t>
            </a:r>
          </a:p>
        </p:txBody>
      </p:sp>
      <p:grpSp>
        <p:nvGrpSpPr>
          <p:cNvPr id="16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7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18" name="Picture 12" descr="JLab_logo_whit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2286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Meson Photoproduction</a:t>
            </a:r>
          </a:p>
        </p:txBody>
      </p:sp>
      <p:sp>
        <p:nvSpPr>
          <p:cNvPr id="23554" name="Line 16"/>
          <p:cNvSpPr>
            <a:spLocks noChangeShapeType="1"/>
          </p:cNvSpPr>
          <p:nvPr/>
        </p:nvSpPr>
        <p:spPr bwMode="auto">
          <a:xfrm>
            <a:off x="1193800" y="2509838"/>
            <a:ext cx="1320800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Oval 40"/>
          <p:cNvSpPr/>
          <p:nvPr/>
        </p:nvSpPr>
        <p:spPr>
          <a:xfrm>
            <a:off x="2514600" y="2722563"/>
            <a:ext cx="101600" cy="952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56" name="Line 17"/>
          <p:cNvSpPr>
            <a:spLocks noChangeShapeType="1"/>
          </p:cNvSpPr>
          <p:nvPr/>
        </p:nvSpPr>
        <p:spPr bwMode="auto">
          <a:xfrm>
            <a:off x="2514600" y="3675063"/>
            <a:ext cx="1320800" cy="211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7" name="Line 18"/>
          <p:cNvSpPr>
            <a:spLocks noChangeShapeType="1"/>
          </p:cNvSpPr>
          <p:nvPr/>
        </p:nvSpPr>
        <p:spPr bwMode="auto">
          <a:xfrm flipV="1">
            <a:off x="2514600" y="2563813"/>
            <a:ext cx="1371600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Line 19"/>
          <p:cNvSpPr>
            <a:spLocks noChangeShapeType="1"/>
          </p:cNvSpPr>
          <p:nvPr/>
        </p:nvSpPr>
        <p:spPr bwMode="auto">
          <a:xfrm flipV="1">
            <a:off x="1143000" y="3675063"/>
            <a:ext cx="1371600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3559" name="Group 68"/>
          <p:cNvGrpSpPr>
            <a:grpSpLocks/>
          </p:cNvGrpSpPr>
          <p:nvPr/>
        </p:nvGrpSpPr>
        <p:grpSpPr bwMode="auto">
          <a:xfrm>
            <a:off x="1549400" y="1981200"/>
            <a:ext cx="711200" cy="1217613"/>
            <a:chOff x="1072" y="1152"/>
            <a:chExt cx="448" cy="767"/>
          </a:xfrm>
        </p:grpSpPr>
        <p:sp>
          <p:nvSpPr>
            <p:cNvPr id="23610" name="Oval 34"/>
            <p:cNvSpPr>
              <a:spLocks noChangeArrowheads="1"/>
            </p:cNvSpPr>
            <p:nvPr/>
          </p:nvSpPr>
          <p:spPr bwMode="auto">
            <a:xfrm>
              <a:off x="1072" y="1152"/>
              <a:ext cx="448" cy="76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" name="Right Arrow 41"/>
            <p:cNvSpPr>
              <a:spLocks noChangeArrowheads="1"/>
            </p:cNvSpPr>
            <p:nvPr/>
          </p:nvSpPr>
          <p:spPr bwMode="auto">
            <a:xfrm rot="10800000">
              <a:off x="1136" y="1686"/>
              <a:ext cx="288" cy="66"/>
            </a:xfrm>
            <a:prstGeom prst="rightArrow">
              <a:avLst>
                <a:gd name="adj1" fmla="val 50000"/>
                <a:gd name="adj2" fmla="val 93515"/>
              </a:avLst>
            </a:prstGeom>
            <a:solidFill>
              <a:srgbClr val="0000CC"/>
            </a:solidFill>
            <a:ln w="25400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" name="Right Arrow 41"/>
            <p:cNvSpPr>
              <a:spLocks noChangeArrowheads="1"/>
            </p:cNvSpPr>
            <p:nvPr/>
          </p:nvSpPr>
          <p:spPr bwMode="auto">
            <a:xfrm>
              <a:off x="1168" y="1319"/>
              <a:ext cx="288" cy="66"/>
            </a:xfrm>
            <a:prstGeom prst="rightArrow">
              <a:avLst>
                <a:gd name="adj1" fmla="val 50000"/>
                <a:gd name="adj2" fmla="val 93515"/>
              </a:avLst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3613" name="Oval 22"/>
            <p:cNvSpPr>
              <a:spLocks noChangeArrowheads="1"/>
            </p:cNvSpPr>
            <p:nvPr/>
          </p:nvSpPr>
          <p:spPr bwMode="auto">
            <a:xfrm>
              <a:off x="1264" y="1319"/>
              <a:ext cx="64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4" name="Oval 32"/>
            <p:cNvSpPr>
              <a:spLocks noChangeArrowheads="1"/>
            </p:cNvSpPr>
            <p:nvPr/>
          </p:nvSpPr>
          <p:spPr bwMode="auto">
            <a:xfrm>
              <a:off x="1264" y="1686"/>
              <a:ext cx="64" cy="6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5" name="Line 67"/>
            <p:cNvSpPr>
              <a:spLocks noChangeShapeType="1"/>
            </p:cNvSpPr>
            <p:nvPr/>
          </p:nvSpPr>
          <p:spPr bwMode="auto">
            <a:xfrm>
              <a:off x="1296" y="1392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Oval 70"/>
          <p:cNvSpPr>
            <a:spLocks noChangeArrowheads="1"/>
          </p:cNvSpPr>
          <p:nvPr/>
        </p:nvSpPr>
        <p:spPr bwMode="auto">
          <a:xfrm>
            <a:off x="2971800" y="1981200"/>
            <a:ext cx="711200" cy="1217613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ight Arrow 41"/>
          <p:cNvSpPr>
            <a:spLocks noChangeArrowheads="1"/>
          </p:cNvSpPr>
          <p:nvPr/>
        </p:nvSpPr>
        <p:spPr bwMode="auto">
          <a:xfrm>
            <a:off x="3124200" y="2819400"/>
            <a:ext cx="457200" cy="104775"/>
          </a:xfrm>
          <a:prstGeom prst="rightArrow">
            <a:avLst>
              <a:gd name="adj1" fmla="val 50000"/>
              <a:gd name="adj2" fmla="val 93515"/>
            </a:avLst>
          </a:prstGeom>
          <a:solidFill>
            <a:srgbClr val="0000CC"/>
          </a:solidFill>
          <a:ln w="25400" algn="ctr">
            <a:solidFill>
              <a:srgbClr val="3333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" name="Right Arrow 41"/>
          <p:cNvSpPr>
            <a:spLocks noChangeArrowheads="1"/>
          </p:cNvSpPr>
          <p:nvPr/>
        </p:nvSpPr>
        <p:spPr bwMode="auto">
          <a:xfrm>
            <a:off x="3124200" y="2246313"/>
            <a:ext cx="457200" cy="104775"/>
          </a:xfrm>
          <a:prstGeom prst="rightArrow">
            <a:avLst>
              <a:gd name="adj1" fmla="val 50000"/>
              <a:gd name="adj2" fmla="val 93515"/>
            </a:avLst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3563" name="Oval 73"/>
          <p:cNvSpPr>
            <a:spLocks noChangeArrowheads="1"/>
          </p:cNvSpPr>
          <p:nvPr/>
        </p:nvSpPr>
        <p:spPr bwMode="auto">
          <a:xfrm>
            <a:off x="3276600" y="2246313"/>
            <a:ext cx="101600" cy="104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Oval 74"/>
          <p:cNvSpPr>
            <a:spLocks noChangeArrowheads="1"/>
          </p:cNvSpPr>
          <p:nvPr/>
        </p:nvSpPr>
        <p:spPr bwMode="auto">
          <a:xfrm>
            <a:off x="3276600" y="2819400"/>
            <a:ext cx="101600" cy="104775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5" name="Line 75"/>
          <p:cNvSpPr>
            <a:spLocks noChangeShapeType="1"/>
          </p:cNvSpPr>
          <p:nvPr/>
        </p:nvSpPr>
        <p:spPr bwMode="auto">
          <a:xfrm>
            <a:off x="3327400" y="23622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3566" name="Group 97"/>
          <p:cNvGrpSpPr>
            <a:grpSpLocks/>
          </p:cNvGrpSpPr>
          <p:nvPr/>
        </p:nvGrpSpPr>
        <p:grpSpPr bwMode="auto">
          <a:xfrm>
            <a:off x="5181600" y="1981200"/>
            <a:ext cx="2743200" cy="1905000"/>
            <a:chOff x="3360" y="1152"/>
            <a:chExt cx="1728" cy="1200"/>
          </a:xfrm>
        </p:grpSpPr>
        <p:grpSp>
          <p:nvGrpSpPr>
            <p:cNvPr id="23584" name="Group 29"/>
            <p:cNvGrpSpPr>
              <a:grpSpLocks/>
            </p:cNvGrpSpPr>
            <p:nvPr/>
          </p:nvGrpSpPr>
          <p:grpSpPr bwMode="auto">
            <a:xfrm rot="460881">
              <a:off x="3360" y="1508"/>
              <a:ext cx="867" cy="47"/>
              <a:chOff x="838200" y="3124200"/>
              <a:chExt cx="2731008" cy="228600"/>
            </a:xfrm>
          </p:grpSpPr>
          <p:cxnSp>
            <p:nvCxnSpPr>
              <p:cNvPr id="15" name="Curved Connector 14"/>
              <p:cNvCxnSpPr/>
              <p:nvPr/>
            </p:nvCxnSpPr>
            <p:spPr>
              <a:xfrm>
                <a:off x="833488" y="3123845"/>
                <a:ext cx="292946" cy="228600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urved Connector 17"/>
              <p:cNvCxnSpPr/>
              <p:nvPr/>
            </p:nvCxnSpPr>
            <p:spPr>
              <a:xfrm flipV="1">
                <a:off x="1107068" y="3088787"/>
                <a:ext cx="318144" cy="228597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urved Connector 21"/>
              <p:cNvCxnSpPr/>
              <p:nvPr/>
            </p:nvCxnSpPr>
            <p:spPr>
              <a:xfrm>
                <a:off x="1424837" y="3089362"/>
                <a:ext cx="289795" cy="228600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urved Connector 22"/>
              <p:cNvCxnSpPr/>
              <p:nvPr/>
            </p:nvCxnSpPr>
            <p:spPr>
              <a:xfrm flipV="1">
                <a:off x="1714677" y="3094759"/>
                <a:ext cx="318146" cy="228600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urved Connector 24"/>
              <p:cNvCxnSpPr/>
              <p:nvPr/>
            </p:nvCxnSpPr>
            <p:spPr>
              <a:xfrm>
                <a:off x="2057232" y="3124200"/>
                <a:ext cx="292944" cy="228600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urved Connector 25"/>
              <p:cNvCxnSpPr/>
              <p:nvPr/>
            </p:nvCxnSpPr>
            <p:spPr>
              <a:xfrm flipV="1">
                <a:off x="2362288" y="3122177"/>
                <a:ext cx="314995" cy="228597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urved Connector 26"/>
              <p:cNvCxnSpPr/>
              <p:nvPr/>
            </p:nvCxnSpPr>
            <p:spPr>
              <a:xfrm>
                <a:off x="2642335" y="3091017"/>
                <a:ext cx="289795" cy="228600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urved Connector 27"/>
              <p:cNvCxnSpPr/>
              <p:nvPr/>
            </p:nvCxnSpPr>
            <p:spPr>
              <a:xfrm flipV="1">
                <a:off x="2969462" y="3123005"/>
                <a:ext cx="318146" cy="228597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urved Connector 28"/>
              <p:cNvCxnSpPr/>
              <p:nvPr/>
            </p:nvCxnSpPr>
            <p:spPr>
              <a:xfrm>
                <a:off x="3249511" y="3091844"/>
                <a:ext cx="292944" cy="228600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Oval 40"/>
            <p:cNvSpPr/>
            <p:nvPr/>
          </p:nvSpPr>
          <p:spPr>
            <a:xfrm>
              <a:off x="4224" y="1619"/>
              <a:ext cx="64" cy="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586" name="Line 80"/>
            <p:cNvSpPr>
              <a:spLocks noChangeShapeType="1"/>
            </p:cNvSpPr>
            <p:nvPr/>
          </p:nvSpPr>
          <p:spPr bwMode="auto">
            <a:xfrm>
              <a:off x="4224" y="2219"/>
              <a:ext cx="832" cy="1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7" name="Line 81"/>
            <p:cNvSpPr>
              <a:spLocks noChangeShapeType="1"/>
            </p:cNvSpPr>
            <p:nvPr/>
          </p:nvSpPr>
          <p:spPr bwMode="auto">
            <a:xfrm flipV="1">
              <a:off x="4224" y="1519"/>
              <a:ext cx="864" cy="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Line 82"/>
            <p:cNvSpPr>
              <a:spLocks noChangeShapeType="1"/>
            </p:cNvSpPr>
            <p:nvPr/>
          </p:nvSpPr>
          <p:spPr bwMode="auto">
            <a:xfrm flipV="1">
              <a:off x="3360" y="2219"/>
              <a:ext cx="864" cy="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Oval 84"/>
            <p:cNvSpPr>
              <a:spLocks noChangeArrowheads="1"/>
            </p:cNvSpPr>
            <p:nvPr/>
          </p:nvSpPr>
          <p:spPr bwMode="auto">
            <a:xfrm>
              <a:off x="3600" y="1152"/>
              <a:ext cx="448" cy="76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ight Arrow 41"/>
            <p:cNvSpPr>
              <a:spLocks noChangeArrowheads="1"/>
            </p:cNvSpPr>
            <p:nvPr/>
          </p:nvSpPr>
          <p:spPr bwMode="auto">
            <a:xfrm>
              <a:off x="3696" y="1686"/>
              <a:ext cx="288" cy="66"/>
            </a:xfrm>
            <a:prstGeom prst="rightArrow">
              <a:avLst>
                <a:gd name="adj1" fmla="val 50000"/>
                <a:gd name="adj2" fmla="val 93515"/>
              </a:avLst>
            </a:prstGeom>
            <a:solidFill>
              <a:srgbClr val="0000CC"/>
            </a:solidFill>
            <a:ln w="25400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" name="Right Arrow 41"/>
            <p:cNvSpPr>
              <a:spLocks noChangeArrowheads="1"/>
            </p:cNvSpPr>
            <p:nvPr/>
          </p:nvSpPr>
          <p:spPr bwMode="auto">
            <a:xfrm>
              <a:off x="3696" y="1319"/>
              <a:ext cx="288" cy="66"/>
            </a:xfrm>
            <a:prstGeom prst="rightArrow">
              <a:avLst>
                <a:gd name="adj1" fmla="val 50000"/>
                <a:gd name="adj2" fmla="val 93515"/>
              </a:avLst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3592" name="Oval 87"/>
            <p:cNvSpPr>
              <a:spLocks noChangeArrowheads="1"/>
            </p:cNvSpPr>
            <p:nvPr/>
          </p:nvSpPr>
          <p:spPr bwMode="auto">
            <a:xfrm>
              <a:off x="3792" y="1319"/>
              <a:ext cx="64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3" name="Oval 88"/>
            <p:cNvSpPr>
              <a:spLocks noChangeArrowheads="1"/>
            </p:cNvSpPr>
            <p:nvPr/>
          </p:nvSpPr>
          <p:spPr bwMode="auto">
            <a:xfrm>
              <a:off x="3792" y="1686"/>
              <a:ext cx="64" cy="6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4" name="Line 89"/>
            <p:cNvSpPr>
              <a:spLocks noChangeShapeType="1"/>
            </p:cNvSpPr>
            <p:nvPr/>
          </p:nvSpPr>
          <p:spPr bwMode="auto">
            <a:xfrm>
              <a:off x="3824" y="1392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5" name="Oval 91"/>
            <p:cNvSpPr>
              <a:spLocks noChangeArrowheads="1"/>
            </p:cNvSpPr>
            <p:nvPr/>
          </p:nvSpPr>
          <p:spPr bwMode="auto">
            <a:xfrm>
              <a:off x="4464" y="1152"/>
              <a:ext cx="448" cy="76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ight Arrow 41"/>
            <p:cNvSpPr>
              <a:spLocks noChangeArrowheads="1"/>
            </p:cNvSpPr>
            <p:nvPr/>
          </p:nvSpPr>
          <p:spPr bwMode="auto">
            <a:xfrm>
              <a:off x="4560" y="1680"/>
              <a:ext cx="288" cy="66"/>
            </a:xfrm>
            <a:prstGeom prst="rightArrow">
              <a:avLst>
                <a:gd name="adj1" fmla="val 50000"/>
                <a:gd name="adj2" fmla="val 93515"/>
              </a:avLst>
            </a:prstGeom>
            <a:solidFill>
              <a:srgbClr val="0000CC"/>
            </a:solidFill>
            <a:ln w="25400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" name="Right Arrow 41"/>
            <p:cNvSpPr>
              <a:spLocks noChangeArrowheads="1"/>
            </p:cNvSpPr>
            <p:nvPr/>
          </p:nvSpPr>
          <p:spPr bwMode="auto">
            <a:xfrm>
              <a:off x="4560" y="1319"/>
              <a:ext cx="288" cy="66"/>
            </a:xfrm>
            <a:prstGeom prst="rightArrow">
              <a:avLst>
                <a:gd name="adj1" fmla="val 50000"/>
                <a:gd name="adj2" fmla="val 93515"/>
              </a:avLst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3598" name="Oval 94"/>
            <p:cNvSpPr>
              <a:spLocks noChangeArrowheads="1"/>
            </p:cNvSpPr>
            <p:nvPr/>
          </p:nvSpPr>
          <p:spPr bwMode="auto">
            <a:xfrm>
              <a:off x="4656" y="1319"/>
              <a:ext cx="64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9" name="Oval 95"/>
            <p:cNvSpPr>
              <a:spLocks noChangeArrowheads="1"/>
            </p:cNvSpPr>
            <p:nvPr/>
          </p:nvSpPr>
          <p:spPr bwMode="auto">
            <a:xfrm>
              <a:off x="4656" y="1680"/>
              <a:ext cx="64" cy="6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Line 96"/>
            <p:cNvSpPr>
              <a:spLocks noChangeShapeType="1"/>
            </p:cNvSpPr>
            <p:nvPr/>
          </p:nvSpPr>
          <p:spPr bwMode="auto">
            <a:xfrm>
              <a:off x="4688" y="1392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7" name="Text Box 98"/>
          <p:cNvSpPr txBox="1">
            <a:spLocks noChangeArrowheads="1"/>
          </p:cNvSpPr>
          <p:nvPr/>
        </p:nvSpPr>
        <p:spPr bwMode="auto">
          <a:xfrm>
            <a:off x="2057400" y="1322388"/>
            <a:ext cx="1254125" cy="37623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Pion Beam</a:t>
            </a:r>
          </a:p>
        </p:txBody>
      </p:sp>
      <p:sp>
        <p:nvSpPr>
          <p:cNvPr id="23568" name="Text Box 99"/>
          <p:cNvSpPr txBox="1">
            <a:spLocks noChangeArrowheads="1"/>
          </p:cNvSpPr>
          <p:nvPr/>
        </p:nvSpPr>
        <p:spPr bwMode="auto">
          <a:xfrm>
            <a:off x="6100763" y="1322388"/>
            <a:ext cx="1508125" cy="37623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Photon Beam</a:t>
            </a:r>
          </a:p>
        </p:txBody>
      </p:sp>
      <p:sp>
        <p:nvSpPr>
          <p:cNvPr id="23569" name="Text Box 101"/>
          <p:cNvSpPr txBox="1">
            <a:spLocks noChangeArrowheads="1"/>
          </p:cNvSpPr>
          <p:nvPr/>
        </p:nvSpPr>
        <p:spPr bwMode="auto">
          <a:xfrm>
            <a:off x="762000" y="213360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ym typeface="Symbol" pitchFamily="18" charset="2"/>
              </a:rPr>
              <a:t></a:t>
            </a:r>
          </a:p>
        </p:txBody>
      </p:sp>
      <p:sp>
        <p:nvSpPr>
          <p:cNvPr id="23570" name="Text Box 102"/>
          <p:cNvSpPr txBox="1">
            <a:spLocks noChangeArrowheads="1"/>
          </p:cNvSpPr>
          <p:nvPr/>
        </p:nvSpPr>
        <p:spPr bwMode="auto">
          <a:xfrm>
            <a:off x="685800" y="3595688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ym typeface="Symbol" pitchFamily="18" charset="2"/>
              </a:rPr>
              <a:t>N</a:t>
            </a:r>
          </a:p>
        </p:txBody>
      </p:sp>
      <p:sp>
        <p:nvSpPr>
          <p:cNvPr id="23571" name="Text Box 103"/>
          <p:cNvSpPr txBox="1">
            <a:spLocks noChangeArrowheads="1"/>
          </p:cNvSpPr>
          <p:nvPr/>
        </p:nvSpPr>
        <p:spPr bwMode="auto">
          <a:xfrm>
            <a:off x="3825875" y="365760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ym typeface="Symbol" pitchFamily="18" charset="2"/>
              </a:rPr>
              <a:t>N</a:t>
            </a:r>
          </a:p>
        </p:txBody>
      </p:sp>
      <p:sp>
        <p:nvSpPr>
          <p:cNvPr id="23572" name="Text Box 104"/>
          <p:cNvSpPr txBox="1">
            <a:spLocks noChangeArrowheads="1"/>
          </p:cNvSpPr>
          <p:nvPr/>
        </p:nvSpPr>
        <p:spPr bwMode="auto">
          <a:xfrm>
            <a:off x="3886200" y="228600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ym typeface="Symbol" pitchFamily="18" charset="2"/>
              </a:rPr>
              <a:t>X</a:t>
            </a:r>
          </a:p>
        </p:txBody>
      </p:sp>
      <p:sp>
        <p:nvSpPr>
          <p:cNvPr id="23573" name="Text Box 105"/>
          <p:cNvSpPr txBox="1">
            <a:spLocks noChangeArrowheads="1"/>
          </p:cNvSpPr>
          <p:nvPr/>
        </p:nvSpPr>
        <p:spPr bwMode="auto">
          <a:xfrm>
            <a:off x="7924800" y="228600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ym typeface="Symbol" pitchFamily="18" charset="2"/>
              </a:rPr>
              <a:t>X</a:t>
            </a:r>
          </a:p>
        </p:txBody>
      </p:sp>
      <p:sp>
        <p:nvSpPr>
          <p:cNvPr id="23574" name="Text Box 106"/>
          <p:cNvSpPr txBox="1">
            <a:spLocks noChangeArrowheads="1"/>
          </p:cNvSpPr>
          <p:nvPr/>
        </p:nvSpPr>
        <p:spPr bwMode="auto">
          <a:xfrm>
            <a:off x="7864475" y="365760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ym typeface="Symbol" pitchFamily="18" charset="2"/>
              </a:rPr>
              <a:t>N</a:t>
            </a:r>
          </a:p>
        </p:txBody>
      </p:sp>
      <p:sp>
        <p:nvSpPr>
          <p:cNvPr id="23575" name="Text Box 107"/>
          <p:cNvSpPr txBox="1">
            <a:spLocks noChangeArrowheads="1"/>
          </p:cNvSpPr>
          <p:nvPr/>
        </p:nvSpPr>
        <p:spPr bwMode="auto">
          <a:xfrm>
            <a:off x="4800600" y="3595688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ym typeface="Symbol" pitchFamily="18" charset="2"/>
              </a:rPr>
              <a:t>N</a:t>
            </a:r>
          </a:p>
        </p:txBody>
      </p:sp>
      <p:sp>
        <p:nvSpPr>
          <p:cNvPr id="23576" name="Text Box 108"/>
          <p:cNvSpPr txBox="1">
            <a:spLocks noChangeArrowheads="1"/>
          </p:cNvSpPr>
          <p:nvPr/>
        </p:nvSpPr>
        <p:spPr bwMode="auto">
          <a:xfrm>
            <a:off x="4800600" y="2071688"/>
            <a:ext cx="330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ym typeface="Symbol" pitchFamily="18" charset="2"/>
              </a:rPr>
              <a:t></a:t>
            </a:r>
          </a:p>
        </p:txBody>
      </p:sp>
      <p:sp>
        <p:nvSpPr>
          <p:cNvPr id="23577" name="Text Box 109"/>
          <p:cNvSpPr txBox="1">
            <a:spLocks noChangeArrowheads="1"/>
          </p:cNvSpPr>
          <p:nvPr/>
        </p:nvSpPr>
        <p:spPr bwMode="auto">
          <a:xfrm>
            <a:off x="914400" y="4419600"/>
            <a:ext cx="297709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ym typeface="Symbol" pitchFamily="18" charset="2"/>
              </a:rPr>
              <a:t>  </a:t>
            </a:r>
            <a:r>
              <a:rPr lang="en-US" dirty="0">
                <a:sym typeface="Symbol" pitchFamily="18" charset="2"/>
              </a:rPr>
              <a:t>J</a:t>
            </a:r>
            <a:r>
              <a:rPr lang="en-US" baseline="30000" dirty="0">
                <a:sym typeface="Symbol" pitchFamily="18" charset="2"/>
              </a:rPr>
              <a:t>PC</a:t>
            </a:r>
            <a:r>
              <a:rPr lang="en-US" dirty="0">
                <a:sym typeface="Symbol" pitchFamily="18" charset="2"/>
              </a:rPr>
              <a:t> = 1</a:t>
            </a:r>
            <a:r>
              <a:rPr lang="en-US" baseline="30000" dirty="0">
                <a:sym typeface="Symbol" pitchFamily="18" charset="2"/>
              </a:rPr>
              <a:t> </a:t>
            </a:r>
            <a:r>
              <a:rPr lang="en-US" dirty="0">
                <a:sym typeface="Symbol" pitchFamily="18" charset="2"/>
              </a:rPr>
              <a:t> or </a:t>
            </a:r>
            <a:r>
              <a:rPr lang="en-US" dirty="0"/>
              <a:t>1</a:t>
            </a:r>
            <a:r>
              <a:rPr lang="en-US" baseline="30000" dirty="0">
                <a:sym typeface="Symbol" pitchFamily="18" charset="2"/>
              </a:rPr>
              <a:t></a:t>
            </a:r>
          </a:p>
          <a:p>
            <a:pPr>
              <a:buFontTx/>
              <a:buChar char="•"/>
            </a:pPr>
            <a:r>
              <a:rPr lang="en-US" dirty="0">
                <a:sym typeface="Symbol" pitchFamily="18" charset="2"/>
              </a:rPr>
              <a:t> </a:t>
            </a:r>
            <a:r>
              <a:rPr lang="en-US" b="1" dirty="0">
                <a:solidFill>
                  <a:srgbClr val="FF0000"/>
                </a:solidFill>
                <a:sym typeface="Symbol" pitchFamily="18" charset="2"/>
              </a:rPr>
              <a:t>Spin flip is needed to form </a:t>
            </a:r>
          </a:p>
          <a:p>
            <a:r>
              <a:rPr lang="en-US" b="1" dirty="0">
                <a:solidFill>
                  <a:srgbClr val="FF0000"/>
                </a:solidFill>
                <a:sym typeface="Symbol" pitchFamily="18" charset="2"/>
              </a:rPr>
              <a:t>   exotic quantum numbers</a:t>
            </a:r>
          </a:p>
        </p:txBody>
      </p:sp>
      <p:sp>
        <p:nvSpPr>
          <p:cNvPr id="23578" name="Text Box 110"/>
          <p:cNvSpPr txBox="1">
            <a:spLocks noChangeArrowheads="1"/>
          </p:cNvSpPr>
          <p:nvPr/>
        </p:nvSpPr>
        <p:spPr bwMode="auto">
          <a:xfrm>
            <a:off x="2438400" y="4114800"/>
            <a:ext cx="439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Combine exited glue QN with those of quarks</a:t>
            </a:r>
          </a:p>
        </p:txBody>
      </p:sp>
      <p:sp>
        <p:nvSpPr>
          <p:cNvPr id="23579" name="Text Box 111"/>
          <p:cNvSpPr txBox="1">
            <a:spLocks noChangeArrowheads="1"/>
          </p:cNvSpPr>
          <p:nvPr/>
        </p:nvSpPr>
        <p:spPr bwMode="auto">
          <a:xfrm>
            <a:off x="5410200" y="4572000"/>
            <a:ext cx="30540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ym typeface="Symbol" pitchFamily="18" charset="2"/>
              </a:rPr>
              <a:t>  </a:t>
            </a:r>
            <a:r>
              <a:rPr lang="en-US" dirty="0">
                <a:sym typeface="Symbol" pitchFamily="18" charset="2"/>
              </a:rPr>
              <a:t>J</a:t>
            </a:r>
            <a:r>
              <a:rPr lang="en-US" baseline="30000" dirty="0">
                <a:sym typeface="Symbol" pitchFamily="18" charset="2"/>
              </a:rPr>
              <a:t>PC</a:t>
            </a:r>
            <a:r>
              <a:rPr lang="en-US" dirty="0">
                <a:sym typeface="Symbol" pitchFamily="18" charset="2"/>
              </a:rPr>
              <a:t> = 0</a:t>
            </a:r>
            <a:r>
              <a:rPr lang="en-US" baseline="30000" dirty="0">
                <a:sym typeface="Symbol" pitchFamily="18" charset="2"/>
              </a:rPr>
              <a:t>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0</a:t>
            </a:r>
            <a:r>
              <a:rPr lang="en-US" baseline="30000" dirty="0">
                <a:solidFill>
                  <a:srgbClr val="FF0000"/>
                </a:solidFill>
                <a:sym typeface="Symbol" pitchFamily="18" charset="2"/>
              </a:rPr>
              <a:t>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,  1</a:t>
            </a:r>
            <a:r>
              <a:rPr lang="en-US" baseline="30000" dirty="0">
                <a:solidFill>
                  <a:srgbClr val="FF0000"/>
                </a:solidFill>
                <a:sym typeface="Symbol" pitchFamily="18" charset="2"/>
              </a:rPr>
              <a:t>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/>
              <a:t>1</a:t>
            </a:r>
            <a:r>
              <a:rPr lang="en-US" baseline="30000" dirty="0">
                <a:sym typeface="Symbol" pitchFamily="18" charset="2"/>
              </a:rPr>
              <a:t></a:t>
            </a:r>
            <a:r>
              <a:rPr lang="en-US" dirty="0">
                <a:sym typeface="Symbol" pitchFamily="18" charset="2"/>
              </a:rPr>
              <a:t>,2</a:t>
            </a:r>
            <a:r>
              <a:rPr lang="en-US" baseline="30000" dirty="0">
                <a:sym typeface="Symbol" pitchFamily="18" charset="2"/>
              </a:rPr>
              <a:t></a:t>
            </a:r>
            <a:r>
              <a:rPr lang="en-US" dirty="0">
                <a:sym typeface="Symbol" pitchFamily="18" charset="2"/>
              </a:rPr>
              <a:t>,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2</a:t>
            </a:r>
            <a:r>
              <a:rPr lang="en-US" baseline="30000" dirty="0">
                <a:solidFill>
                  <a:srgbClr val="FF0000"/>
                </a:solidFill>
                <a:sym typeface="Symbol" pitchFamily="18" charset="2"/>
              </a:rPr>
              <a:t></a:t>
            </a:r>
          </a:p>
          <a:p>
            <a:pPr>
              <a:buFontTx/>
              <a:buChar char="•"/>
            </a:pPr>
            <a:r>
              <a:rPr lang="en-US" dirty="0">
                <a:sym typeface="Symbol" pitchFamily="18" charset="2"/>
              </a:rPr>
              <a:t>  </a:t>
            </a:r>
            <a:r>
              <a:rPr lang="en-US" b="1" dirty="0">
                <a:solidFill>
                  <a:srgbClr val="FF0000"/>
                </a:solidFill>
                <a:sym typeface="Symbol" pitchFamily="18" charset="2"/>
              </a:rPr>
              <a:t>No Spin flip needed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33400" y="5410200"/>
            <a:ext cx="7907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Photon Polarization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 helps to determine  the production mechanism (</a:t>
            </a:r>
            <a:r>
              <a:rPr lang="en-US" dirty="0" err="1" smtClean="0"/>
              <a:t>naturality</a:t>
            </a:r>
            <a:r>
              <a:rPr lang="en-US" dirty="0" smtClean="0"/>
              <a:t> of exchanged particle)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 additional constrain in partial wave analysis</a:t>
            </a:r>
          </a:p>
          <a:p>
            <a:endParaRPr lang="en-US" dirty="0"/>
          </a:p>
        </p:txBody>
      </p:sp>
      <p:grpSp>
        <p:nvGrpSpPr>
          <p:cNvPr id="66" name="Group 10"/>
          <p:cNvGrpSpPr>
            <a:grpSpLocks/>
          </p:cNvGrpSpPr>
          <p:nvPr/>
        </p:nvGrpSpPr>
        <p:grpSpPr bwMode="auto">
          <a:xfrm>
            <a:off x="304800" y="6477000"/>
            <a:ext cx="8774113" cy="309563"/>
            <a:chOff x="192" y="4032"/>
            <a:chExt cx="5527" cy="195"/>
          </a:xfrm>
        </p:grpSpPr>
        <p:sp>
          <p:nvSpPr>
            <p:cNvPr id="67" name="Text Box 11"/>
            <p:cNvSpPr txBox="1">
              <a:spLocks noChangeArrowheads="1"/>
            </p:cNvSpPr>
            <p:nvPr/>
          </p:nvSpPr>
          <p:spPr bwMode="auto">
            <a:xfrm>
              <a:off x="864" y="4048"/>
              <a:ext cx="48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3333FF"/>
                  </a:solidFill>
                  <a:latin typeface="Arial" charset="0"/>
                </a:rPr>
                <a:t>A.Somov</a:t>
              </a:r>
              <a:r>
                <a:rPr lang="en-US" sz="1200" b="1" dirty="0">
                  <a:solidFill>
                    <a:srgbClr val="3333FF"/>
                  </a:solidFill>
                  <a:latin typeface="Arial" charset="0"/>
                </a:rPr>
                <a:t>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                            Hall C Summer Workshop, 2013                                                                  </a:t>
              </a:r>
              <a:r>
                <a:rPr lang="en-US" sz="1200" b="1" dirty="0" smtClean="0">
                  <a:solidFill>
                    <a:srgbClr val="3333FF"/>
                  </a:solidFill>
                  <a:latin typeface="Arial" charset="0"/>
                </a:rPr>
                <a:t>8</a:t>
              </a:r>
              <a:endParaRPr lang="de-DE" sz="1200" b="1" dirty="0">
                <a:solidFill>
                  <a:srgbClr val="3333FF"/>
                </a:solidFill>
                <a:latin typeface="Arial" charset="0"/>
              </a:endParaRPr>
            </a:p>
          </p:txBody>
        </p:sp>
        <p:pic>
          <p:nvPicPr>
            <p:cNvPr id="68" name="Picture 12" descr="JLab_logo_whit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4032"/>
              <a:ext cx="624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" name="Line 13"/>
            <p:cNvSpPr>
              <a:spLocks noChangeShapeType="1"/>
            </p:cNvSpPr>
            <p:nvPr/>
          </p:nvSpPr>
          <p:spPr bwMode="auto">
            <a:xfrm>
              <a:off x="192" y="4032"/>
              <a:ext cx="542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18" name="Rectangle 82"/>
          <p:cNvSpPr>
            <a:spLocks noChangeArrowheads="1"/>
          </p:cNvSpPr>
          <p:nvPr/>
        </p:nvSpPr>
        <p:spPr bwMode="auto">
          <a:xfrm>
            <a:off x="152400" y="4191000"/>
            <a:ext cx="5638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600" b="1">
                <a:latin typeface="Arial" charset="0"/>
              </a:rPr>
              <a:t> </a:t>
            </a:r>
            <a:r>
              <a:rPr lang="en-US" b="1">
                <a:cs typeface="Times New Roman" pitchFamily="18" charset="0"/>
              </a:rPr>
              <a:t>Bremsstrahlung beam photons are produced by a </a:t>
            </a:r>
          </a:p>
          <a:p>
            <a:r>
              <a:rPr lang="en-US" b="1">
                <a:cs typeface="Times New Roman" pitchFamily="18" charset="0"/>
              </a:rPr>
              <a:t>  12 GeV electron beam incident on a  20 </a:t>
            </a:r>
            <a:r>
              <a:rPr lang="en-US" b="1">
                <a:cs typeface="Times New Roman" pitchFamily="18" charset="0"/>
                <a:sym typeface="Symbol" pitchFamily="18" charset="2"/>
              </a:rPr>
              <a:t>m thick   </a:t>
            </a:r>
          </a:p>
          <a:p>
            <a:r>
              <a:rPr lang="en-US" b="1">
                <a:cs typeface="Times New Roman" pitchFamily="18" charset="0"/>
              </a:rPr>
              <a:t>  diamond crystal      </a:t>
            </a:r>
            <a:r>
              <a:rPr lang="en-US" b="1">
                <a:solidFill>
                  <a:srgbClr val="3333FF"/>
                </a:solidFill>
                <a:cs typeface="Times New Roman" pitchFamily="18" charset="0"/>
              </a:rPr>
              <a:t>(Tagger Area)</a:t>
            </a:r>
          </a:p>
        </p:txBody>
      </p:sp>
      <p:sp>
        <p:nvSpPr>
          <p:cNvPr id="40019" name="Rectangle 83"/>
          <p:cNvSpPr>
            <a:spLocks noChangeArrowheads="1"/>
          </p:cNvSpPr>
          <p:nvPr/>
        </p:nvSpPr>
        <p:spPr bwMode="auto">
          <a:xfrm>
            <a:off x="152400" y="5181600"/>
            <a:ext cx="5943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600" b="1">
                <a:latin typeface="Arial" charset="0"/>
              </a:rPr>
              <a:t> </a:t>
            </a:r>
            <a:r>
              <a:rPr lang="en-US" b="1">
                <a:cs typeface="Times New Roman" pitchFamily="18" charset="0"/>
              </a:rPr>
              <a:t>Pass bremsstrahlung photons through the collimator</a:t>
            </a:r>
          </a:p>
          <a:p>
            <a:r>
              <a:rPr lang="en-US" b="1">
                <a:cs typeface="Times New Roman" pitchFamily="18" charset="0"/>
              </a:rPr>
              <a:t>   - increase the fraction of  linearly polarized photons  </a:t>
            </a:r>
          </a:p>
          <a:p>
            <a:r>
              <a:rPr lang="en-US" b="1">
                <a:cs typeface="Times New Roman" pitchFamily="18" charset="0"/>
              </a:rPr>
              <a:t>   - main coherent bremsstrahlung peak is 8.4&lt;E</a:t>
            </a:r>
            <a:r>
              <a:rPr lang="en-US" b="1" baseline="-25000">
                <a:cs typeface="Times New Roman" pitchFamily="18" charset="0"/>
                <a:sym typeface="Symbol" pitchFamily="18" charset="2"/>
              </a:rPr>
              <a:t></a:t>
            </a:r>
            <a:r>
              <a:rPr lang="en-US" b="1">
                <a:cs typeface="Times New Roman" pitchFamily="18" charset="0"/>
              </a:rPr>
              <a:t>&lt;9.0 GeV.</a:t>
            </a:r>
          </a:p>
          <a:p>
            <a:r>
              <a:rPr lang="en-US" b="1">
                <a:cs typeface="Times New Roman" pitchFamily="18" charset="0"/>
              </a:rPr>
              <a:t>     Photon flux 10</a:t>
            </a:r>
            <a:r>
              <a:rPr lang="en-US" b="1" baseline="30000">
                <a:cs typeface="Times New Roman" pitchFamily="18" charset="0"/>
              </a:rPr>
              <a:t>8</a:t>
            </a:r>
            <a:r>
              <a:rPr lang="en-US" b="1">
                <a:cs typeface="Times New Roman" pitchFamily="18" charset="0"/>
              </a:rPr>
              <a:t> </a:t>
            </a:r>
            <a:r>
              <a:rPr lang="en-US" b="1">
                <a:cs typeface="Times New Roman" pitchFamily="18" charset="0"/>
                <a:sym typeface="Symbol" pitchFamily="18" charset="2"/>
              </a:rPr>
              <a:t>/sec in the peak   </a:t>
            </a:r>
            <a:r>
              <a:rPr lang="en-US" b="1">
                <a:solidFill>
                  <a:srgbClr val="FF0000"/>
                </a:solidFill>
                <a:cs typeface="Times New Roman" pitchFamily="18" charset="0"/>
              </a:rPr>
              <a:t>(Collimator CAVE)</a:t>
            </a:r>
          </a:p>
        </p:txBody>
      </p:sp>
      <p:pic>
        <p:nvPicPr>
          <p:cNvPr id="26627" name="Picture 3" descr="Tagger Area &amp; Hall D rev2"/>
          <p:cNvPicPr>
            <a:picLocks noChangeAspect="1" noChangeArrowheads="1"/>
          </p:cNvPicPr>
          <p:nvPr/>
        </p:nvPicPr>
        <p:blipFill>
          <a:blip r:embed="rId2" cstate="print"/>
          <a:srcRect t="18130" b="19608"/>
          <a:stretch>
            <a:fillRect/>
          </a:stretch>
        </p:blipFill>
        <p:spPr bwMode="auto">
          <a:xfrm>
            <a:off x="0" y="381000"/>
            <a:ext cx="9144000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228600" y="2438400"/>
            <a:ext cx="422275" cy="455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3333FF"/>
                </a:solidFill>
                <a:latin typeface="Arial" charset="0"/>
              </a:rPr>
              <a:t>e</a:t>
            </a:r>
            <a:r>
              <a:rPr lang="en-US" sz="2400" b="1" baseline="30000">
                <a:solidFill>
                  <a:srgbClr val="3333FF"/>
                </a:solidFill>
                <a:latin typeface="Arial" charset="0"/>
              </a:rPr>
              <a:t>-</a:t>
            </a:r>
            <a:endParaRPr lang="de-DE" sz="2400" b="1" baseline="3000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910415" name="Line 79"/>
          <p:cNvSpPr>
            <a:spLocks noChangeShapeType="1"/>
          </p:cNvSpPr>
          <p:nvPr/>
        </p:nvSpPr>
        <p:spPr bwMode="auto">
          <a:xfrm>
            <a:off x="6954838" y="446088"/>
            <a:ext cx="1303337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910416" name="Line 80"/>
          <p:cNvSpPr>
            <a:spLocks noChangeShapeType="1"/>
          </p:cNvSpPr>
          <p:nvPr/>
        </p:nvSpPr>
        <p:spPr bwMode="auto">
          <a:xfrm>
            <a:off x="8267700" y="436563"/>
            <a:ext cx="0" cy="6683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26631" name="Rectangle 11"/>
          <p:cNvSpPr>
            <a:spLocks noChangeArrowheads="1"/>
          </p:cNvSpPr>
          <p:nvPr/>
        </p:nvSpPr>
        <p:spPr bwMode="auto">
          <a:xfrm>
            <a:off x="6400800" y="381000"/>
            <a:ext cx="2208213" cy="13350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32" name="Rectangle 5"/>
          <p:cNvSpPr>
            <a:spLocks noChangeArrowheads="1"/>
          </p:cNvSpPr>
          <p:nvPr/>
        </p:nvSpPr>
        <p:spPr bwMode="auto">
          <a:xfrm>
            <a:off x="5102225" y="18034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4400">
              <a:solidFill>
                <a:schemeClr val="tx2"/>
              </a:solidFill>
              <a:latin typeface="Comic Sans MS" pitchFamily="66" charset="0"/>
              <a:ea typeface="ＭＳ Ｐゴシック"/>
              <a:cs typeface="ＭＳ Ｐゴシック"/>
            </a:endParaRPr>
          </a:p>
        </p:txBody>
      </p:sp>
      <p:grpSp>
        <p:nvGrpSpPr>
          <p:cNvPr id="26633" name="Group 113"/>
          <p:cNvGrpSpPr>
            <a:grpSpLocks/>
          </p:cNvGrpSpPr>
          <p:nvPr/>
        </p:nvGrpSpPr>
        <p:grpSpPr bwMode="auto">
          <a:xfrm>
            <a:off x="1066800" y="1371600"/>
            <a:ext cx="4638675" cy="411163"/>
            <a:chOff x="1090613" y="3465513"/>
            <a:chExt cx="4641850" cy="422275"/>
          </a:xfrm>
        </p:grpSpPr>
        <p:sp>
          <p:nvSpPr>
            <p:cNvPr id="910343" name="Line 7"/>
            <p:cNvSpPr>
              <a:spLocks noChangeShapeType="1"/>
            </p:cNvSpPr>
            <p:nvPr/>
          </p:nvSpPr>
          <p:spPr bwMode="auto">
            <a:xfrm flipH="1">
              <a:off x="1092202" y="3566598"/>
              <a:ext cx="7942" cy="2755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endParaRPr>
            </a:p>
          </p:txBody>
        </p:sp>
        <p:sp>
          <p:nvSpPr>
            <p:cNvPr id="910344" name="Line 8"/>
            <p:cNvSpPr>
              <a:spLocks noChangeShapeType="1"/>
            </p:cNvSpPr>
            <p:nvPr/>
          </p:nvSpPr>
          <p:spPr bwMode="auto">
            <a:xfrm flipH="1">
              <a:off x="5724521" y="3558447"/>
              <a:ext cx="7942" cy="2755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endParaRPr>
            </a:p>
          </p:txBody>
        </p:sp>
        <p:sp>
          <p:nvSpPr>
            <p:cNvPr id="910345" name="Line 9"/>
            <p:cNvSpPr>
              <a:spLocks noChangeShapeType="1"/>
            </p:cNvSpPr>
            <p:nvPr/>
          </p:nvSpPr>
          <p:spPr bwMode="auto">
            <a:xfrm>
              <a:off x="1090613" y="3695400"/>
              <a:ext cx="4627553" cy="11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endParaRPr>
            </a:p>
          </p:txBody>
        </p:sp>
        <p:grpSp>
          <p:nvGrpSpPr>
            <p:cNvPr id="26719" name="Group 10"/>
            <p:cNvGrpSpPr>
              <a:grpSpLocks/>
            </p:cNvGrpSpPr>
            <p:nvPr/>
          </p:nvGrpSpPr>
          <p:grpSpPr bwMode="auto">
            <a:xfrm>
              <a:off x="4742378" y="3465513"/>
              <a:ext cx="719462" cy="422275"/>
              <a:chOff x="2178" y="3539"/>
              <a:chExt cx="436" cy="266"/>
            </a:xfrm>
          </p:grpSpPr>
          <p:sp>
            <p:nvSpPr>
              <p:cNvPr id="910347" name="Rectangle 11"/>
              <p:cNvSpPr>
                <a:spLocks noChangeArrowheads="1"/>
              </p:cNvSpPr>
              <p:nvPr/>
            </p:nvSpPr>
            <p:spPr bwMode="auto">
              <a:xfrm>
                <a:off x="2178" y="3539"/>
                <a:ext cx="443" cy="26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MS PGothic" pitchFamily="34" charset="-128"/>
                </a:endParaRPr>
              </a:p>
            </p:txBody>
          </p:sp>
          <p:grpSp>
            <p:nvGrpSpPr>
              <p:cNvPr id="26721" name="Group 12"/>
              <p:cNvGrpSpPr>
                <a:grpSpLocks/>
              </p:cNvGrpSpPr>
              <p:nvPr/>
            </p:nvGrpSpPr>
            <p:grpSpPr bwMode="auto">
              <a:xfrm>
                <a:off x="2178" y="3612"/>
                <a:ext cx="436" cy="145"/>
                <a:chOff x="533" y="3321"/>
                <a:chExt cx="2952" cy="580"/>
              </a:xfrm>
            </p:grpSpPr>
            <p:sp>
              <p:nvSpPr>
                <p:cNvPr id="910349" name="Line 13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430" y="3609"/>
                  <a:ext cx="288" cy="29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2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  <a:cs typeface="+mn-cs"/>
                  </a:endParaRPr>
                </a:p>
              </p:txBody>
            </p:sp>
            <p:sp>
              <p:nvSpPr>
                <p:cNvPr id="910350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721" y="3321"/>
                  <a:ext cx="580" cy="57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2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  <a:cs typeface="+mn-cs"/>
                  </a:endParaRPr>
                </a:p>
              </p:txBody>
            </p:sp>
            <p:sp>
              <p:nvSpPr>
                <p:cNvPr id="910351" name="Line 15"/>
                <p:cNvSpPr>
                  <a:spLocks noChangeShapeType="1"/>
                </p:cNvSpPr>
                <p:nvPr/>
              </p:nvSpPr>
              <p:spPr bwMode="auto">
                <a:xfrm>
                  <a:off x="535" y="3612"/>
                  <a:ext cx="89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2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  <a:cs typeface="+mn-cs"/>
                  </a:endParaRPr>
                </a:p>
              </p:txBody>
            </p:sp>
            <p:sp>
              <p:nvSpPr>
                <p:cNvPr id="910352" name="Line 16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2304" y="3318"/>
                  <a:ext cx="288" cy="29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2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  <a:cs typeface="+mn-cs"/>
                  </a:endParaRPr>
                </a:p>
              </p:txBody>
            </p:sp>
            <p:sp>
              <p:nvSpPr>
                <p:cNvPr id="910353" name="Line 17"/>
                <p:cNvSpPr>
                  <a:spLocks noChangeShapeType="1"/>
                </p:cNvSpPr>
                <p:nvPr/>
              </p:nvSpPr>
              <p:spPr bwMode="auto">
                <a:xfrm>
                  <a:off x="2594" y="3612"/>
                  <a:ext cx="89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2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  <a:cs typeface="+mn-cs"/>
                  </a:endParaRPr>
                </a:p>
              </p:txBody>
            </p:sp>
          </p:grpSp>
        </p:grpSp>
      </p:grpSp>
      <p:sp>
        <p:nvSpPr>
          <p:cNvPr id="910354" name="Rectangle 18"/>
          <p:cNvSpPr>
            <a:spLocks noChangeArrowheads="1"/>
          </p:cNvSpPr>
          <p:nvPr/>
        </p:nvSpPr>
        <p:spPr bwMode="auto">
          <a:xfrm>
            <a:off x="4446588" y="2100263"/>
            <a:ext cx="488950" cy="16827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26635" name="Text Box 19"/>
          <p:cNvSpPr txBox="1">
            <a:spLocks noChangeArrowheads="1"/>
          </p:cNvSpPr>
          <p:nvPr/>
        </p:nvSpPr>
        <p:spPr bwMode="auto">
          <a:xfrm>
            <a:off x="3832225" y="1676400"/>
            <a:ext cx="73977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latin typeface="Comic Sans MS" pitchFamily="66" charset="0"/>
                <a:ea typeface="ＭＳ Ｐゴシック"/>
                <a:cs typeface="ＭＳ Ｐゴシック"/>
              </a:rPr>
              <a:t>75 m</a:t>
            </a:r>
          </a:p>
        </p:txBody>
      </p:sp>
      <p:sp>
        <p:nvSpPr>
          <p:cNvPr id="28697" name="Text Box 22"/>
          <p:cNvSpPr txBox="1">
            <a:spLocks noChangeArrowheads="1"/>
          </p:cNvSpPr>
          <p:nvPr/>
        </p:nvSpPr>
        <p:spPr bwMode="auto">
          <a:xfrm>
            <a:off x="838200" y="3429000"/>
            <a:ext cx="1862138" cy="485775"/>
          </a:xfrm>
          <a:prstGeom prst="rect">
            <a:avLst/>
          </a:prstGeom>
          <a:solidFill>
            <a:srgbClr val="FFFF00"/>
          </a:solidFill>
          <a:ln w="2857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3333FF"/>
                </a:solidFill>
                <a:ea typeface="ＭＳ Ｐゴシック"/>
                <a:cs typeface="Times New Roman" pitchFamily="18" charset="0"/>
              </a:rPr>
              <a:t>Tagger Area</a:t>
            </a:r>
          </a:p>
        </p:txBody>
      </p:sp>
      <p:sp>
        <p:nvSpPr>
          <p:cNvPr id="26637" name="Text Box 25"/>
          <p:cNvSpPr txBox="1">
            <a:spLocks noChangeArrowheads="1"/>
          </p:cNvSpPr>
          <p:nvPr/>
        </p:nvSpPr>
        <p:spPr bwMode="auto">
          <a:xfrm>
            <a:off x="1497013" y="2968625"/>
            <a:ext cx="2165350" cy="33655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3333FF"/>
                </a:solidFill>
                <a:latin typeface="Comic Sans MS" pitchFamily="66" charset="0"/>
                <a:ea typeface="ＭＳ Ｐゴシック"/>
                <a:cs typeface="ＭＳ Ｐゴシック"/>
              </a:rPr>
              <a:t>Electron beam dump</a:t>
            </a:r>
          </a:p>
        </p:txBody>
      </p:sp>
      <p:sp>
        <p:nvSpPr>
          <p:cNvPr id="28699" name="Text Box 26"/>
          <p:cNvSpPr txBox="1">
            <a:spLocks noChangeArrowheads="1"/>
          </p:cNvSpPr>
          <p:nvPr/>
        </p:nvSpPr>
        <p:spPr bwMode="auto">
          <a:xfrm>
            <a:off x="1752600" y="914400"/>
            <a:ext cx="2646363" cy="58102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FF0000"/>
                </a:solidFill>
                <a:latin typeface="Comic Sans MS" pitchFamily="66" charset="0"/>
                <a:ea typeface="ＭＳ Ｐゴシック"/>
                <a:cs typeface="ＭＳ Ｐゴシック"/>
              </a:rPr>
              <a:t>Coherent Bremsstrahlung</a:t>
            </a:r>
          </a:p>
          <a:p>
            <a:pPr algn="ctr" eaLnBrk="0" hangingPunct="0"/>
            <a:r>
              <a:rPr lang="en-US" sz="1600" b="1">
                <a:solidFill>
                  <a:srgbClr val="FF0000"/>
                </a:solidFill>
                <a:latin typeface="Comic Sans MS" pitchFamily="66" charset="0"/>
                <a:ea typeface="ＭＳ Ｐゴシック"/>
                <a:cs typeface="ＭＳ Ｐゴシック"/>
              </a:rPr>
              <a:t>photon beam</a:t>
            </a:r>
          </a:p>
        </p:txBody>
      </p:sp>
      <p:sp>
        <p:nvSpPr>
          <p:cNvPr id="28700" name="Line 27"/>
          <p:cNvSpPr>
            <a:spLocks noChangeShapeType="1"/>
          </p:cNvSpPr>
          <p:nvPr/>
        </p:nvSpPr>
        <p:spPr bwMode="auto">
          <a:xfrm>
            <a:off x="3124200" y="1447800"/>
            <a:ext cx="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6640" name="Group 116"/>
          <p:cNvGrpSpPr>
            <a:grpSpLocks/>
          </p:cNvGrpSpPr>
          <p:nvPr/>
        </p:nvGrpSpPr>
        <p:grpSpPr bwMode="auto">
          <a:xfrm>
            <a:off x="7110413" y="1906588"/>
            <a:ext cx="1042987" cy="684212"/>
            <a:chOff x="6802432" y="3902075"/>
            <a:chExt cx="1044581" cy="701676"/>
          </a:xfrm>
        </p:grpSpPr>
        <p:sp>
          <p:nvSpPr>
            <p:cNvPr id="910366" name="Rectangle 30"/>
            <p:cNvSpPr>
              <a:spLocks noChangeArrowheads="1"/>
            </p:cNvSpPr>
            <p:nvPr/>
          </p:nvSpPr>
          <p:spPr bwMode="auto">
            <a:xfrm>
              <a:off x="6802432" y="3902075"/>
              <a:ext cx="745675" cy="182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PGothic" pitchFamily="34" charset="-128"/>
              </a:endParaRPr>
            </a:p>
          </p:txBody>
        </p:sp>
        <p:sp>
          <p:nvSpPr>
            <p:cNvPr id="910367" name="Rectangle 31"/>
            <p:cNvSpPr>
              <a:spLocks noChangeArrowheads="1"/>
            </p:cNvSpPr>
            <p:nvPr/>
          </p:nvSpPr>
          <p:spPr bwMode="auto">
            <a:xfrm>
              <a:off x="6818331" y="4099065"/>
              <a:ext cx="729776" cy="40701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PGothic" pitchFamily="34" charset="-128"/>
              </a:endParaRPr>
            </a:p>
          </p:txBody>
        </p:sp>
        <p:sp>
          <p:nvSpPr>
            <p:cNvPr id="910368" name="Rectangle 32"/>
            <p:cNvSpPr>
              <a:spLocks noChangeArrowheads="1"/>
            </p:cNvSpPr>
            <p:nvPr/>
          </p:nvSpPr>
          <p:spPr bwMode="auto">
            <a:xfrm>
              <a:off x="6818331" y="4154418"/>
              <a:ext cx="357733" cy="7000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PGothic" pitchFamily="34" charset="-128"/>
              </a:endParaRPr>
            </a:p>
          </p:txBody>
        </p:sp>
        <p:sp>
          <p:nvSpPr>
            <p:cNvPr id="910371" name="Rectangle 35"/>
            <p:cNvSpPr>
              <a:spLocks noChangeArrowheads="1"/>
            </p:cNvSpPr>
            <p:nvPr/>
          </p:nvSpPr>
          <p:spPr bwMode="auto">
            <a:xfrm>
              <a:off x="7727769" y="4029061"/>
              <a:ext cx="14309" cy="44770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PGothic" pitchFamily="34" charset="-128"/>
              </a:endParaRPr>
            </a:p>
          </p:txBody>
        </p:sp>
        <p:sp>
          <p:nvSpPr>
            <p:cNvPr id="910372" name="Rectangle 36"/>
            <p:cNvSpPr>
              <a:spLocks noChangeArrowheads="1"/>
            </p:cNvSpPr>
            <p:nvPr/>
          </p:nvSpPr>
          <p:spPr bwMode="auto">
            <a:xfrm>
              <a:off x="7757977" y="4029061"/>
              <a:ext cx="89036" cy="447705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PGothic" pitchFamily="34" charset="-128"/>
              </a:endParaRPr>
            </a:p>
          </p:txBody>
        </p:sp>
        <p:sp>
          <p:nvSpPr>
            <p:cNvPr id="910373" name="Rectangle 37"/>
            <p:cNvSpPr>
              <a:spLocks noChangeArrowheads="1"/>
            </p:cNvSpPr>
            <p:nvPr/>
          </p:nvSpPr>
          <p:spPr bwMode="auto">
            <a:xfrm>
              <a:off x="6818331" y="4266751"/>
              <a:ext cx="357733" cy="7000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PGothic" pitchFamily="34" charset="-128"/>
              </a:endParaRPr>
            </a:p>
          </p:txBody>
        </p:sp>
        <p:sp>
          <p:nvSpPr>
            <p:cNvPr id="910374" name="Rectangle 38"/>
            <p:cNvSpPr>
              <a:spLocks noChangeArrowheads="1"/>
            </p:cNvSpPr>
            <p:nvPr/>
          </p:nvSpPr>
          <p:spPr bwMode="auto">
            <a:xfrm>
              <a:off x="6818331" y="4366060"/>
              <a:ext cx="729776" cy="40701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PGothic" pitchFamily="34" charset="-128"/>
              </a:endParaRPr>
            </a:p>
          </p:txBody>
        </p:sp>
        <p:grpSp>
          <p:nvGrpSpPr>
            <p:cNvPr id="26702" name="Group 114"/>
            <p:cNvGrpSpPr>
              <a:grpSpLocks/>
            </p:cNvGrpSpPr>
            <p:nvPr/>
          </p:nvGrpSpPr>
          <p:grpSpPr bwMode="auto">
            <a:xfrm>
              <a:off x="7191236" y="4154386"/>
              <a:ext cx="327267" cy="182728"/>
              <a:chOff x="7191236" y="4154386"/>
              <a:chExt cx="327267" cy="182728"/>
            </a:xfrm>
          </p:grpSpPr>
          <p:sp>
            <p:nvSpPr>
              <p:cNvPr id="910376" name="Rectangle 40"/>
              <p:cNvSpPr>
                <a:spLocks noChangeArrowheads="1"/>
              </p:cNvSpPr>
              <p:nvPr/>
            </p:nvSpPr>
            <p:spPr bwMode="auto">
              <a:xfrm>
                <a:off x="7296898" y="4154418"/>
                <a:ext cx="14310" cy="84657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MS PGothic" pitchFamily="34" charset="-128"/>
                </a:endParaRPr>
              </a:p>
            </p:txBody>
          </p:sp>
          <p:sp>
            <p:nvSpPr>
              <p:cNvPr id="910377" name="Rectangle 41"/>
              <p:cNvSpPr>
                <a:spLocks noChangeArrowheads="1"/>
              </p:cNvSpPr>
              <p:nvPr/>
            </p:nvSpPr>
            <p:spPr bwMode="auto">
              <a:xfrm>
                <a:off x="7191963" y="4154418"/>
                <a:ext cx="14310" cy="84657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MS PGothic" pitchFamily="34" charset="-128"/>
                </a:endParaRPr>
              </a:p>
            </p:txBody>
          </p:sp>
          <p:sp>
            <p:nvSpPr>
              <p:cNvPr id="910378" name="Rectangle 42"/>
              <p:cNvSpPr>
                <a:spLocks noChangeArrowheads="1"/>
              </p:cNvSpPr>
              <p:nvPr/>
            </p:nvSpPr>
            <p:spPr bwMode="auto">
              <a:xfrm>
                <a:off x="7412963" y="4154418"/>
                <a:ext cx="15899" cy="84657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MS PGothic" pitchFamily="34" charset="-128"/>
                </a:endParaRPr>
              </a:p>
            </p:txBody>
          </p:sp>
          <p:sp>
            <p:nvSpPr>
              <p:cNvPr id="910379" name="Rectangle 43"/>
              <p:cNvSpPr>
                <a:spLocks noChangeArrowheads="1"/>
              </p:cNvSpPr>
              <p:nvPr/>
            </p:nvSpPr>
            <p:spPr bwMode="auto">
              <a:xfrm>
                <a:off x="7503588" y="4154418"/>
                <a:ext cx="14310" cy="84657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MS PGothic" pitchFamily="34" charset="-128"/>
                </a:endParaRPr>
              </a:p>
            </p:txBody>
          </p:sp>
          <p:sp>
            <p:nvSpPr>
              <p:cNvPr id="910380" name="Rectangle 44"/>
              <p:cNvSpPr>
                <a:spLocks noChangeArrowheads="1"/>
              </p:cNvSpPr>
              <p:nvPr/>
            </p:nvSpPr>
            <p:spPr bwMode="auto">
              <a:xfrm>
                <a:off x="7296898" y="4252099"/>
                <a:ext cx="14310" cy="84657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MS PGothic" pitchFamily="34" charset="-128"/>
                </a:endParaRPr>
              </a:p>
            </p:txBody>
          </p:sp>
          <p:sp>
            <p:nvSpPr>
              <p:cNvPr id="910381" name="Rectangle 45"/>
              <p:cNvSpPr>
                <a:spLocks noChangeArrowheads="1"/>
              </p:cNvSpPr>
              <p:nvPr/>
            </p:nvSpPr>
            <p:spPr bwMode="auto">
              <a:xfrm>
                <a:off x="7191963" y="4252099"/>
                <a:ext cx="14310" cy="84657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MS PGothic" pitchFamily="34" charset="-128"/>
                </a:endParaRPr>
              </a:p>
            </p:txBody>
          </p:sp>
          <p:sp>
            <p:nvSpPr>
              <p:cNvPr id="910382" name="Rectangle 46"/>
              <p:cNvSpPr>
                <a:spLocks noChangeArrowheads="1"/>
              </p:cNvSpPr>
              <p:nvPr/>
            </p:nvSpPr>
            <p:spPr bwMode="auto">
              <a:xfrm>
                <a:off x="7412963" y="4252099"/>
                <a:ext cx="15899" cy="84657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MS PGothic" pitchFamily="34" charset="-128"/>
                </a:endParaRPr>
              </a:p>
            </p:txBody>
          </p:sp>
          <p:sp>
            <p:nvSpPr>
              <p:cNvPr id="910383" name="Rectangle 47"/>
              <p:cNvSpPr>
                <a:spLocks noChangeArrowheads="1"/>
              </p:cNvSpPr>
              <p:nvPr/>
            </p:nvSpPr>
            <p:spPr bwMode="auto">
              <a:xfrm>
                <a:off x="7503588" y="4252099"/>
                <a:ext cx="14310" cy="84657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MS PGothic" pitchFamily="34" charset="-128"/>
                </a:endParaRPr>
              </a:p>
            </p:txBody>
          </p:sp>
        </p:grpSp>
        <p:sp>
          <p:nvSpPr>
            <p:cNvPr id="910384" name="Rectangle 48"/>
            <p:cNvSpPr>
              <a:spLocks noChangeArrowheads="1"/>
            </p:cNvSpPr>
            <p:nvPr/>
          </p:nvSpPr>
          <p:spPr bwMode="auto">
            <a:xfrm>
              <a:off x="6802432" y="4421413"/>
              <a:ext cx="745675" cy="182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PGothic" pitchFamily="34" charset="-128"/>
              </a:endParaRPr>
            </a:p>
          </p:txBody>
        </p:sp>
        <p:grpSp>
          <p:nvGrpSpPr>
            <p:cNvPr id="26704" name="Group 115"/>
            <p:cNvGrpSpPr>
              <a:grpSpLocks/>
            </p:cNvGrpSpPr>
            <p:nvPr/>
          </p:nvGrpSpPr>
          <p:grpSpPr bwMode="auto">
            <a:xfrm>
              <a:off x="6832579" y="4238587"/>
              <a:ext cx="88887" cy="14326"/>
              <a:chOff x="6832579" y="4238587"/>
              <a:chExt cx="88887" cy="14326"/>
            </a:xfrm>
          </p:grpSpPr>
          <p:sp>
            <p:nvSpPr>
              <p:cNvPr id="910386" name="Line 50"/>
              <p:cNvSpPr>
                <a:spLocks noChangeShapeType="1"/>
              </p:cNvSpPr>
              <p:nvPr/>
            </p:nvSpPr>
            <p:spPr bwMode="auto">
              <a:xfrm>
                <a:off x="6832640" y="4239074"/>
                <a:ext cx="89036" cy="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910387" name="Rectangle 51"/>
              <p:cNvSpPr>
                <a:spLocks noChangeArrowheads="1"/>
              </p:cNvSpPr>
              <p:nvPr/>
            </p:nvSpPr>
            <p:spPr bwMode="auto">
              <a:xfrm>
                <a:off x="6846950" y="4239074"/>
                <a:ext cx="60417" cy="2604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MS PGothic" pitchFamily="34" charset="-128"/>
                </a:endParaRPr>
              </a:p>
            </p:txBody>
          </p:sp>
          <p:sp>
            <p:nvSpPr>
              <p:cNvPr id="910388" name="Line 52"/>
              <p:cNvSpPr>
                <a:spLocks noChangeShapeType="1"/>
              </p:cNvSpPr>
              <p:nvPr/>
            </p:nvSpPr>
            <p:spPr bwMode="auto">
              <a:xfrm>
                <a:off x="6832640" y="4265123"/>
                <a:ext cx="89036" cy="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+mn-cs"/>
                </a:endParaRPr>
              </a:p>
            </p:txBody>
          </p:sp>
        </p:grpSp>
      </p:grpSp>
      <p:sp>
        <p:nvSpPr>
          <p:cNvPr id="28702" name="Text Box 54"/>
          <p:cNvSpPr txBox="1">
            <a:spLocks noChangeArrowheads="1"/>
          </p:cNvSpPr>
          <p:nvPr/>
        </p:nvSpPr>
        <p:spPr bwMode="auto">
          <a:xfrm>
            <a:off x="3733800" y="3429000"/>
            <a:ext cx="2590800" cy="485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0000"/>
                </a:solidFill>
                <a:ea typeface="ＭＳ Ｐゴシック"/>
                <a:cs typeface="Times New Roman" pitchFamily="18" charset="0"/>
              </a:rPr>
              <a:t>Collimator Cave</a:t>
            </a:r>
          </a:p>
        </p:txBody>
      </p:sp>
      <p:sp>
        <p:nvSpPr>
          <p:cNvPr id="28703" name="Line 55"/>
          <p:cNvSpPr>
            <a:spLocks noChangeShapeType="1"/>
          </p:cNvSpPr>
          <p:nvPr/>
        </p:nvSpPr>
        <p:spPr bwMode="auto">
          <a:xfrm flipH="1" flipV="1">
            <a:off x="5943600" y="2438400"/>
            <a:ext cx="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0393" name="Line 57"/>
          <p:cNvSpPr>
            <a:spLocks noChangeShapeType="1"/>
          </p:cNvSpPr>
          <p:nvPr/>
        </p:nvSpPr>
        <p:spPr bwMode="auto">
          <a:xfrm>
            <a:off x="8763000" y="1600200"/>
            <a:ext cx="109538" cy="5429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26644" name="Line 58"/>
          <p:cNvSpPr>
            <a:spLocks noChangeShapeType="1"/>
          </p:cNvSpPr>
          <p:nvPr/>
        </p:nvSpPr>
        <p:spPr bwMode="auto">
          <a:xfrm flipV="1">
            <a:off x="3082925" y="2743200"/>
            <a:ext cx="346075" cy="276225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0395" name="Rectangle 59"/>
          <p:cNvSpPr>
            <a:spLocks noChangeArrowheads="1"/>
          </p:cNvSpPr>
          <p:nvPr/>
        </p:nvSpPr>
        <p:spPr bwMode="auto">
          <a:xfrm>
            <a:off x="1219200" y="2133600"/>
            <a:ext cx="282575" cy="150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910404" name="Rectangle 68"/>
          <p:cNvSpPr>
            <a:spLocks noChangeArrowheads="1"/>
          </p:cNvSpPr>
          <p:nvPr/>
        </p:nvSpPr>
        <p:spPr bwMode="auto">
          <a:xfrm rot="687221">
            <a:off x="1552575" y="2271713"/>
            <a:ext cx="609600" cy="96837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910417" name="AutoShape 81"/>
          <p:cNvSpPr>
            <a:spLocks noChangeAspect="1" noChangeArrowheads="1" noTextEdit="1"/>
          </p:cNvSpPr>
          <p:nvPr/>
        </p:nvSpPr>
        <p:spPr bwMode="auto">
          <a:xfrm>
            <a:off x="8153400" y="2362200"/>
            <a:ext cx="37465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910418" name="Freeform 82"/>
          <p:cNvSpPr>
            <a:spLocks/>
          </p:cNvSpPr>
          <p:nvPr/>
        </p:nvSpPr>
        <p:spPr bwMode="auto">
          <a:xfrm>
            <a:off x="8159750" y="2382838"/>
            <a:ext cx="374650" cy="388937"/>
          </a:xfrm>
          <a:custGeom>
            <a:avLst/>
            <a:gdLst/>
            <a:ahLst/>
            <a:cxnLst>
              <a:cxn ang="0">
                <a:pos x="1538" y="855"/>
              </a:cxn>
              <a:cxn ang="0">
                <a:pos x="1530" y="750"/>
              </a:cxn>
              <a:cxn ang="0">
                <a:pos x="1506" y="649"/>
              </a:cxn>
              <a:cxn ang="0">
                <a:pos x="1469" y="553"/>
              </a:cxn>
              <a:cxn ang="0">
                <a:pos x="1417" y="464"/>
              </a:cxn>
              <a:cxn ang="0">
                <a:pos x="1354" y="381"/>
              </a:cxn>
              <a:cxn ang="0">
                <a:pos x="1277" y="308"/>
              </a:cxn>
              <a:cxn ang="0">
                <a:pos x="1191" y="248"/>
              </a:cxn>
              <a:cxn ang="0">
                <a:pos x="1098" y="201"/>
              </a:cxn>
              <a:cxn ang="0">
                <a:pos x="998" y="168"/>
              </a:cxn>
              <a:cxn ang="0">
                <a:pos x="895" y="150"/>
              </a:cxn>
              <a:cxn ang="0">
                <a:pos x="824" y="147"/>
              </a:cxn>
              <a:cxn ang="0">
                <a:pos x="824" y="147"/>
              </a:cxn>
              <a:cxn ang="0">
                <a:pos x="752" y="151"/>
              </a:cxn>
              <a:cxn ang="0">
                <a:pos x="649" y="168"/>
              </a:cxn>
              <a:cxn ang="0">
                <a:pos x="553" y="200"/>
              </a:cxn>
              <a:cxn ang="0">
                <a:pos x="464" y="245"/>
              </a:cxn>
              <a:cxn ang="0">
                <a:pos x="382" y="300"/>
              </a:cxn>
              <a:cxn ang="0">
                <a:pos x="310" y="367"/>
              </a:cxn>
              <a:cxn ang="0">
                <a:pos x="246" y="443"/>
              </a:cxn>
              <a:cxn ang="0">
                <a:pos x="194" y="528"/>
              </a:cxn>
              <a:cxn ang="0">
                <a:pos x="153" y="619"/>
              </a:cxn>
              <a:cxn ang="0">
                <a:pos x="125" y="717"/>
              </a:cxn>
              <a:cxn ang="0">
                <a:pos x="112" y="819"/>
              </a:cxn>
              <a:cxn ang="0">
                <a:pos x="111" y="885"/>
              </a:cxn>
              <a:cxn ang="0">
                <a:pos x="121" y="985"/>
              </a:cxn>
              <a:cxn ang="0">
                <a:pos x="146" y="1082"/>
              </a:cxn>
              <a:cxn ang="0">
                <a:pos x="183" y="1175"/>
              </a:cxn>
              <a:cxn ang="0">
                <a:pos x="234" y="1261"/>
              </a:cxn>
              <a:cxn ang="0">
                <a:pos x="296" y="1340"/>
              </a:cxn>
              <a:cxn ang="0">
                <a:pos x="368" y="1409"/>
              </a:cxn>
              <a:cxn ang="0">
                <a:pos x="447" y="1467"/>
              </a:cxn>
              <a:cxn ang="0">
                <a:pos x="533" y="1512"/>
              </a:cxn>
              <a:cxn ang="0">
                <a:pos x="623" y="1546"/>
              </a:cxn>
              <a:cxn ang="0">
                <a:pos x="718" y="1566"/>
              </a:cxn>
              <a:cxn ang="0">
                <a:pos x="806" y="1761"/>
              </a:cxn>
              <a:cxn ang="0">
                <a:pos x="897" y="1570"/>
              </a:cxn>
              <a:cxn ang="0">
                <a:pos x="999" y="1552"/>
              </a:cxn>
              <a:cxn ang="0">
                <a:pos x="1099" y="1519"/>
              </a:cxn>
              <a:cxn ang="0">
                <a:pos x="1191" y="1473"/>
              </a:cxn>
              <a:cxn ang="0">
                <a:pos x="1277" y="1412"/>
              </a:cxn>
              <a:cxn ang="0">
                <a:pos x="1353" y="1340"/>
              </a:cxn>
              <a:cxn ang="0">
                <a:pos x="1415" y="1261"/>
              </a:cxn>
              <a:cxn ang="0">
                <a:pos x="1466" y="1175"/>
              </a:cxn>
              <a:cxn ang="0">
                <a:pos x="1503" y="1083"/>
              </a:cxn>
              <a:cxn ang="0">
                <a:pos x="1528" y="986"/>
              </a:cxn>
              <a:cxn ang="0">
                <a:pos x="1538" y="885"/>
              </a:cxn>
            </a:cxnLst>
            <a:rect l="0" t="0" r="r" b="b"/>
            <a:pathLst>
              <a:path w="1652" h="1761">
                <a:moveTo>
                  <a:pt x="1538" y="885"/>
                </a:moveTo>
                <a:lnTo>
                  <a:pt x="1652" y="869"/>
                </a:lnTo>
                <a:lnTo>
                  <a:pt x="1538" y="855"/>
                </a:lnTo>
                <a:lnTo>
                  <a:pt x="1537" y="819"/>
                </a:lnTo>
                <a:lnTo>
                  <a:pt x="1534" y="785"/>
                </a:lnTo>
                <a:lnTo>
                  <a:pt x="1530" y="750"/>
                </a:lnTo>
                <a:lnTo>
                  <a:pt x="1524" y="716"/>
                </a:lnTo>
                <a:lnTo>
                  <a:pt x="1515" y="683"/>
                </a:lnTo>
                <a:lnTo>
                  <a:pt x="1506" y="649"/>
                </a:lnTo>
                <a:lnTo>
                  <a:pt x="1495" y="617"/>
                </a:lnTo>
                <a:lnTo>
                  <a:pt x="1483" y="585"/>
                </a:lnTo>
                <a:lnTo>
                  <a:pt x="1469" y="553"/>
                </a:lnTo>
                <a:lnTo>
                  <a:pt x="1453" y="523"/>
                </a:lnTo>
                <a:lnTo>
                  <a:pt x="1437" y="492"/>
                </a:lnTo>
                <a:lnTo>
                  <a:pt x="1417" y="464"/>
                </a:lnTo>
                <a:lnTo>
                  <a:pt x="1398" y="436"/>
                </a:lnTo>
                <a:lnTo>
                  <a:pt x="1376" y="408"/>
                </a:lnTo>
                <a:lnTo>
                  <a:pt x="1354" y="381"/>
                </a:lnTo>
                <a:lnTo>
                  <a:pt x="1329" y="356"/>
                </a:lnTo>
                <a:lnTo>
                  <a:pt x="1303" y="332"/>
                </a:lnTo>
                <a:lnTo>
                  <a:pt x="1277" y="308"/>
                </a:lnTo>
                <a:lnTo>
                  <a:pt x="1248" y="287"/>
                </a:lnTo>
                <a:lnTo>
                  <a:pt x="1220" y="267"/>
                </a:lnTo>
                <a:lnTo>
                  <a:pt x="1191" y="248"/>
                </a:lnTo>
                <a:lnTo>
                  <a:pt x="1160" y="230"/>
                </a:lnTo>
                <a:lnTo>
                  <a:pt x="1129" y="215"/>
                </a:lnTo>
                <a:lnTo>
                  <a:pt x="1098" y="201"/>
                </a:lnTo>
                <a:lnTo>
                  <a:pt x="1065" y="188"/>
                </a:lnTo>
                <a:lnTo>
                  <a:pt x="1032" y="177"/>
                </a:lnTo>
                <a:lnTo>
                  <a:pt x="998" y="168"/>
                </a:lnTo>
                <a:lnTo>
                  <a:pt x="964" y="161"/>
                </a:lnTo>
                <a:lnTo>
                  <a:pt x="930" y="155"/>
                </a:lnTo>
                <a:lnTo>
                  <a:pt x="895" y="150"/>
                </a:lnTo>
                <a:lnTo>
                  <a:pt x="860" y="148"/>
                </a:lnTo>
                <a:lnTo>
                  <a:pt x="824" y="147"/>
                </a:lnTo>
                <a:lnTo>
                  <a:pt x="824" y="147"/>
                </a:lnTo>
                <a:lnTo>
                  <a:pt x="824" y="147"/>
                </a:lnTo>
                <a:lnTo>
                  <a:pt x="824" y="147"/>
                </a:lnTo>
                <a:lnTo>
                  <a:pt x="824" y="147"/>
                </a:lnTo>
                <a:lnTo>
                  <a:pt x="806" y="0"/>
                </a:lnTo>
                <a:lnTo>
                  <a:pt x="786" y="148"/>
                </a:lnTo>
                <a:lnTo>
                  <a:pt x="752" y="151"/>
                </a:lnTo>
                <a:lnTo>
                  <a:pt x="717" y="155"/>
                </a:lnTo>
                <a:lnTo>
                  <a:pt x="683" y="161"/>
                </a:lnTo>
                <a:lnTo>
                  <a:pt x="649" y="168"/>
                </a:lnTo>
                <a:lnTo>
                  <a:pt x="617" y="177"/>
                </a:lnTo>
                <a:lnTo>
                  <a:pt x="585" y="188"/>
                </a:lnTo>
                <a:lnTo>
                  <a:pt x="553" y="200"/>
                </a:lnTo>
                <a:lnTo>
                  <a:pt x="523" y="213"/>
                </a:lnTo>
                <a:lnTo>
                  <a:pt x="494" y="228"/>
                </a:lnTo>
                <a:lnTo>
                  <a:pt x="464" y="245"/>
                </a:lnTo>
                <a:lnTo>
                  <a:pt x="436" y="262"/>
                </a:lnTo>
                <a:lnTo>
                  <a:pt x="409" y="281"/>
                </a:lnTo>
                <a:lnTo>
                  <a:pt x="382" y="300"/>
                </a:lnTo>
                <a:lnTo>
                  <a:pt x="357" y="322"/>
                </a:lnTo>
                <a:lnTo>
                  <a:pt x="333" y="344"/>
                </a:lnTo>
                <a:lnTo>
                  <a:pt x="310" y="367"/>
                </a:lnTo>
                <a:lnTo>
                  <a:pt x="287" y="391"/>
                </a:lnTo>
                <a:lnTo>
                  <a:pt x="266" y="417"/>
                </a:lnTo>
                <a:lnTo>
                  <a:pt x="246" y="443"/>
                </a:lnTo>
                <a:lnTo>
                  <a:pt x="228" y="470"/>
                </a:lnTo>
                <a:lnTo>
                  <a:pt x="210" y="499"/>
                </a:lnTo>
                <a:lnTo>
                  <a:pt x="194" y="528"/>
                </a:lnTo>
                <a:lnTo>
                  <a:pt x="179" y="557"/>
                </a:lnTo>
                <a:lnTo>
                  <a:pt x="165" y="588"/>
                </a:lnTo>
                <a:lnTo>
                  <a:pt x="153" y="619"/>
                </a:lnTo>
                <a:lnTo>
                  <a:pt x="143" y="651"/>
                </a:lnTo>
                <a:lnTo>
                  <a:pt x="134" y="684"/>
                </a:lnTo>
                <a:lnTo>
                  <a:pt x="125" y="717"/>
                </a:lnTo>
                <a:lnTo>
                  <a:pt x="119" y="750"/>
                </a:lnTo>
                <a:lnTo>
                  <a:pt x="115" y="785"/>
                </a:lnTo>
                <a:lnTo>
                  <a:pt x="112" y="819"/>
                </a:lnTo>
                <a:lnTo>
                  <a:pt x="111" y="855"/>
                </a:lnTo>
                <a:lnTo>
                  <a:pt x="0" y="869"/>
                </a:lnTo>
                <a:lnTo>
                  <a:pt x="111" y="885"/>
                </a:lnTo>
                <a:lnTo>
                  <a:pt x="113" y="918"/>
                </a:lnTo>
                <a:lnTo>
                  <a:pt x="116" y="953"/>
                </a:lnTo>
                <a:lnTo>
                  <a:pt x="121" y="985"/>
                </a:lnTo>
                <a:lnTo>
                  <a:pt x="128" y="1018"/>
                </a:lnTo>
                <a:lnTo>
                  <a:pt x="137" y="1051"/>
                </a:lnTo>
                <a:lnTo>
                  <a:pt x="146" y="1082"/>
                </a:lnTo>
                <a:lnTo>
                  <a:pt x="157" y="1114"/>
                </a:lnTo>
                <a:lnTo>
                  <a:pt x="170" y="1145"/>
                </a:lnTo>
                <a:lnTo>
                  <a:pt x="183" y="1175"/>
                </a:lnTo>
                <a:lnTo>
                  <a:pt x="199" y="1205"/>
                </a:lnTo>
                <a:lnTo>
                  <a:pt x="215" y="1233"/>
                </a:lnTo>
                <a:lnTo>
                  <a:pt x="234" y="1261"/>
                </a:lnTo>
                <a:lnTo>
                  <a:pt x="253" y="1289"/>
                </a:lnTo>
                <a:lnTo>
                  <a:pt x="274" y="1315"/>
                </a:lnTo>
                <a:lnTo>
                  <a:pt x="296" y="1340"/>
                </a:lnTo>
                <a:lnTo>
                  <a:pt x="320" y="1364"/>
                </a:lnTo>
                <a:lnTo>
                  <a:pt x="344" y="1388"/>
                </a:lnTo>
                <a:lnTo>
                  <a:pt x="368" y="1409"/>
                </a:lnTo>
                <a:lnTo>
                  <a:pt x="394" y="1429"/>
                </a:lnTo>
                <a:lnTo>
                  <a:pt x="421" y="1448"/>
                </a:lnTo>
                <a:lnTo>
                  <a:pt x="447" y="1467"/>
                </a:lnTo>
                <a:lnTo>
                  <a:pt x="475" y="1483"/>
                </a:lnTo>
                <a:lnTo>
                  <a:pt x="504" y="1498"/>
                </a:lnTo>
                <a:lnTo>
                  <a:pt x="533" y="1512"/>
                </a:lnTo>
                <a:lnTo>
                  <a:pt x="562" y="1524"/>
                </a:lnTo>
                <a:lnTo>
                  <a:pt x="593" y="1535"/>
                </a:lnTo>
                <a:lnTo>
                  <a:pt x="623" y="1546"/>
                </a:lnTo>
                <a:lnTo>
                  <a:pt x="655" y="1554"/>
                </a:lnTo>
                <a:lnTo>
                  <a:pt x="686" y="1561"/>
                </a:lnTo>
                <a:lnTo>
                  <a:pt x="718" y="1566"/>
                </a:lnTo>
                <a:lnTo>
                  <a:pt x="751" y="1570"/>
                </a:lnTo>
                <a:lnTo>
                  <a:pt x="783" y="1573"/>
                </a:lnTo>
                <a:lnTo>
                  <a:pt x="806" y="1761"/>
                </a:lnTo>
                <a:lnTo>
                  <a:pt x="827" y="1574"/>
                </a:lnTo>
                <a:lnTo>
                  <a:pt x="862" y="1573"/>
                </a:lnTo>
                <a:lnTo>
                  <a:pt x="897" y="1570"/>
                </a:lnTo>
                <a:lnTo>
                  <a:pt x="932" y="1566"/>
                </a:lnTo>
                <a:lnTo>
                  <a:pt x="966" y="1560"/>
                </a:lnTo>
                <a:lnTo>
                  <a:pt x="999" y="1552"/>
                </a:lnTo>
                <a:lnTo>
                  <a:pt x="1033" y="1542"/>
                </a:lnTo>
                <a:lnTo>
                  <a:pt x="1066" y="1531"/>
                </a:lnTo>
                <a:lnTo>
                  <a:pt x="1099" y="1519"/>
                </a:lnTo>
                <a:lnTo>
                  <a:pt x="1130" y="1505"/>
                </a:lnTo>
                <a:lnTo>
                  <a:pt x="1161" y="1490"/>
                </a:lnTo>
                <a:lnTo>
                  <a:pt x="1191" y="1473"/>
                </a:lnTo>
                <a:lnTo>
                  <a:pt x="1221" y="1453"/>
                </a:lnTo>
                <a:lnTo>
                  <a:pt x="1249" y="1433"/>
                </a:lnTo>
                <a:lnTo>
                  <a:pt x="1277" y="1412"/>
                </a:lnTo>
                <a:lnTo>
                  <a:pt x="1304" y="1389"/>
                </a:lnTo>
                <a:lnTo>
                  <a:pt x="1329" y="1364"/>
                </a:lnTo>
                <a:lnTo>
                  <a:pt x="1353" y="1340"/>
                </a:lnTo>
                <a:lnTo>
                  <a:pt x="1375" y="1315"/>
                </a:lnTo>
                <a:lnTo>
                  <a:pt x="1396" y="1289"/>
                </a:lnTo>
                <a:lnTo>
                  <a:pt x="1415" y="1261"/>
                </a:lnTo>
                <a:lnTo>
                  <a:pt x="1433" y="1233"/>
                </a:lnTo>
                <a:lnTo>
                  <a:pt x="1450" y="1205"/>
                </a:lnTo>
                <a:lnTo>
                  <a:pt x="1466" y="1175"/>
                </a:lnTo>
                <a:lnTo>
                  <a:pt x="1479" y="1145"/>
                </a:lnTo>
                <a:lnTo>
                  <a:pt x="1492" y="1115"/>
                </a:lnTo>
                <a:lnTo>
                  <a:pt x="1503" y="1083"/>
                </a:lnTo>
                <a:lnTo>
                  <a:pt x="1512" y="1051"/>
                </a:lnTo>
                <a:lnTo>
                  <a:pt x="1520" y="1018"/>
                </a:lnTo>
                <a:lnTo>
                  <a:pt x="1528" y="986"/>
                </a:lnTo>
                <a:lnTo>
                  <a:pt x="1533" y="953"/>
                </a:lnTo>
                <a:lnTo>
                  <a:pt x="1536" y="919"/>
                </a:lnTo>
                <a:lnTo>
                  <a:pt x="1538" y="88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910419" name="Freeform 83"/>
          <p:cNvSpPr>
            <a:spLocks/>
          </p:cNvSpPr>
          <p:nvPr/>
        </p:nvSpPr>
        <p:spPr bwMode="auto">
          <a:xfrm>
            <a:off x="8348663" y="2427288"/>
            <a:ext cx="147637" cy="144462"/>
          </a:xfrm>
          <a:custGeom>
            <a:avLst/>
            <a:gdLst/>
            <a:ahLst/>
            <a:cxnLst>
              <a:cxn ang="0">
                <a:pos x="481" y="216"/>
              </a:cxn>
              <a:cxn ang="0">
                <a:pos x="522" y="264"/>
              </a:cxn>
              <a:cxn ang="0">
                <a:pos x="557" y="317"/>
              </a:cxn>
              <a:cxn ang="0">
                <a:pos x="587" y="371"/>
              </a:cxn>
              <a:cxn ang="0">
                <a:pos x="612" y="429"/>
              </a:cxn>
              <a:cxn ang="0">
                <a:pos x="631" y="489"/>
              </a:cxn>
              <a:cxn ang="0">
                <a:pos x="644" y="550"/>
              </a:cxn>
              <a:cxn ang="0">
                <a:pos x="651" y="613"/>
              </a:cxn>
              <a:cxn ang="0">
                <a:pos x="567" y="635"/>
              </a:cxn>
              <a:cxn ang="0">
                <a:pos x="563" y="582"/>
              </a:cxn>
              <a:cxn ang="0">
                <a:pos x="553" y="529"/>
              </a:cxn>
              <a:cxn ang="0">
                <a:pos x="539" y="478"/>
              </a:cxn>
              <a:cxn ang="0">
                <a:pos x="520" y="428"/>
              </a:cxn>
              <a:cxn ang="0">
                <a:pos x="496" y="381"/>
              </a:cxn>
              <a:cxn ang="0">
                <a:pos x="468" y="335"/>
              </a:cxn>
              <a:cxn ang="0">
                <a:pos x="436" y="293"/>
              </a:cxn>
              <a:cxn ang="0">
                <a:pos x="399" y="252"/>
              </a:cxn>
              <a:cxn ang="0">
                <a:pos x="359" y="215"/>
              </a:cxn>
              <a:cxn ang="0">
                <a:pos x="315" y="182"/>
              </a:cxn>
              <a:cxn ang="0">
                <a:pos x="269" y="154"/>
              </a:cxn>
              <a:cxn ang="0">
                <a:pos x="220" y="131"/>
              </a:cxn>
              <a:cxn ang="0">
                <a:pos x="171" y="111"/>
              </a:cxn>
              <a:cxn ang="0">
                <a:pos x="118" y="97"/>
              </a:cxn>
              <a:cxn ang="0">
                <a:pos x="65" y="88"/>
              </a:cxn>
              <a:cxn ang="0">
                <a:pos x="11" y="84"/>
              </a:cxn>
              <a:cxn ang="0">
                <a:pos x="32" y="1"/>
              </a:cxn>
              <a:cxn ang="0">
                <a:pos x="96" y="8"/>
              </a:cxn>
              <a:cxn ang="0">
                <a:pos x="158" y="20"/>
              </a:cxn>
              <a:cxn ang="0">
                <a:pos x="219" y="40"/>
              </a:cxn>
              <a:cxn ang="0">
                <a:pos x="277" y="64"/>
              </a:cxn>
              <a:cxn ang="0">
                <a:pos x="333" y="94"/>
              </a:cxn>
              <a:cxn ang="0">
                <a:pos x="386" y="130"/>
              </a:cxn>
              <a:cxn ang="0">
                <a:pos x="436" y="170"/>
              </a:cxn>
            </a:cxnLst>
            <a:rect l="0" t="0" r="r" b="b"/>
            <a:pathLst>
              <a:path w="652" h="646">
                <a:moveTo>
                  <a:pt x="459" y="192"/>
                </a:moveTo>
                <a:lnTo>
                  <a:pt x="481" y="216"/>
                </a:lnTo>
                <a:lnTo>
                  <a:pt x="502" y="240"/>
                </a:lnTo>
                <a:lnTo>
                  <a:pt x="522" y="264"/>
                </a:lnTo>
                <a:lnTo>
                  <a:pt x="540" y="290"/>
                </a:lnTo>
                <a:lnTo>
                  <a:pt x="557" y="317"/>
                </a:lnTo>
                <a:lnTo>
                  <a:pt x="572" y="344"/>
                </a:lnTo>
                <a:lnTo>
                  <a:pt x="587" y="371"/>
                </a:lnTo>
                <a:lnTo>
                  <a:pt x="599" y="401"/>
                </a:lnTo>
                <a:lnTo>
                  <a:pt x="612" y="429"/>
                </a:lnTo>
                <a:lnTo>
                  <a:pt x="622" y="459"/>
                </a:lnTo>
                <a:lnTo>
                  <a:pt x="631" y="489"/>
                </a:lnTo>
                <a:lnTo>
                  <a:pt x="638" y="520"/>
                </a:lnTo>
                <a:lnTo>
                  <a:pt x="644" y="550"/>
                </a:lnTo>
                <a:lnTo>
                  <a:pt x="648" y="582"/>
                </a:lnTo>
                <a:lnTo>
                  <a:pt x="651" y="613"/>
                </a:lnTo>
                <a:lnTo>
                  <a:pt x="652" y="646"/>
                </a:lnTo>
                <a:lnTo>
                  <a:pt x="567" y="635"/>
                </a:lnTo>
                <a:lnTo>
                  <a:pt x="565" y="608"/>
                </a:lnTo>
                <a:lnTo>
                  <a:pt x="563" y="582"/>
                </a:lnTo>
                <a:lnTo>
                  <a:pt x="559" y="556"/>
                </a:lnTo>
                <a:lnTo>
                  <a:pt x="553" y="529"/>
                </a:lnTo>
                <a:lnTo>
                  <a:pt x="547" y="503"/>
                </a:lnTo>
                <a:lnTo>
                  <a:pt x="539" y="478"/>
                </a:lnTo>
                <a:lnTo>
                  <a:pt x="530" y="452"/>
                </a:lnTo>
                <a:lnTo>
                  <a:pt x="520" y="428"/>
                </a:lnTo>
                <a:lnTo>
                  <a:pt x="508" y="404"/>
                </a:lnTo>
                <a:lnTo>
                  <a:pt x="496" y="381"/>
                </a:lnTo>
                <a:lnTo>
                  <a:pt x="483" y="357"/>
                </a:lnTo>
                <a:lnTo>
                  <a:pt x="468" y="335"/>
                </a:lnTo>
                <a:lnTo>
                  <a:pt x="453" y="314"/>
                </a:lnTo>
                <a:lnTo>
                  <a:pt x="436" y="293"/>
                </a:lnTo>
                <a:lnTo>
                  <a:pt x="418" y="271"/>
                </a:lnTo>
                <a:lnTo>
                  <a:pt x="399" y="252"/>
                </a:lnTo>
                <a:lnTo>
                  <a:pt x="379" y="233"/>
                </a:lnTo>
                <a:lnTo>
                  <a:pt x="359" y="215"/>
                </a:lnTo>
                <a:lnTo>
                  <a:pt x="337" y="198"/>
                </a:lnTo>
                <a:lnTo>
                  <a:pt x="315" y="182"/>
                </a:lnTo>
                <a:lnTo>
                  <a:pt x="292" y="168"/>
                </a:lnTo>
                <a:lnTo>
                  <a:pt x="269" y="154"/>
                </a:lnTo>
                <a:lnTo>
                  <a:pt x="245" y="142"/>
                </a:lnTo>
                <a:lnTo>
                  <a:pt x="220" y="131"/>
                </a:lnTo>
                <a:lnTo>
                  <a:pt x="196" y="121"/>
                </a:lnTo>
                <a:lnTo>
                  <a:pt x="171" y="111"/>
                </a:lnTo>
                <a:lnTo>
                  <a:pt x="144" y="104"/>
                </a:lnTo>
                <a:lnTo>
                  <a:pt x="118" y="97"/>
                </a:lnTo>
                <a:lnTo>
                  <a:pt x="92" y="92"/>
                </a:lnTo>
                <a:lnTo>
                  <a:pt x="65" y="88"/>
                </a:lnTo>
                <a:lnTo>
                  <a:pt x="38" y="85"/>
                </a:lnTo>
                <a:lnTo>
                  <a:pt x="11" y="84"/>
                </a:lnTo>
                <a:lnTo>
                  <a:pt x="0" y="0"/>
                </a:lnTo>
                <a:lnTo>
                  <a:pt x="32" y="1"/>
                </a:lnTo>
                <a:lnTo>
                  <a:pt x="64" y="3"/>
                </a:lnTo>
                <a:lnTo>
                  <a:pt x="96" y="8"/>
                </a:lnTo>
                <a:lnTo>
                  <a:pt x="127" y="13"/>
                </a:lnTo>
                <a:lnTo>
                  <a:pt x="158" y="20"/>
                </a:lnTo>
                <a:lnTo>
                  <a:pt x="189" y="29"/>
                </a:lnTo>
                <a:lnTo>
                  <a:pt x="219" y="40"/>
                </a:lnTo>
                <a:lnTo>
                  <a:pt x="248" y="51"/>
                </a:lnTo>
                <a:lnTo>
                  <a:pt x="277" y="64"/>
                </a:lnTo>
                <a:lnTo>
                  <a:pt x="305" y="78"/>
                </a:lnTo>
                <a:lnTo>
                  <a:pt x="333" y="94"/>
                </a:lnTo>
                <a:lnTo>
                  <a:pt x="360" y="110"/>
                </a:lnTo>
                <a:lnTo>
                  <a:pt x="386" y="130"/>
                </a:lnTo>
                <a:lnTo>
                  <a:pt x="411" y="149"/>
                </a:lnTo>
                <a:lnTo>
                  <a:pt x="436" y="170"/>
                </a:lnTo>
                <a:lnTo>
                  <a:pt x="459" y="192"/>
                </a:lnTo>
                <a:close/>
              </a:path>
            </a:pathLst>
          </a:custGeom>
          <a:solidFill>
            <a:srgbClr val="0099D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910420" name="Freeform 84"/>
          <p:cNvSpPr>
            <a:spLocks/>
          </p:cNvSpPr>
          <p:nvPr/>
        </p:nvSpPr>
        <p:spPr bwMode="auto">
          <a:xfrm>
            <a:off x="8229600" y="2460625"/>
            <a:ext cx="103188" cy="106363"/>
          </a:xfrm>
          <a:custGeom>
            <a:avLst/>
            <a:gdLst/>
            <a:ahLst/>
            <a:cxnLst>
              <a:cxn ang="0">
                <a:pos x="370" y="438"/>
              </a:cxn>
              <a:cxn ang="0">
                <a:pos x="0" y="485"/>
              </a:cxn>
              <a:cxn ang="0">
                <a:pos x="5" y="438"/>
              </a:cxn>
              <a:cxn ang="0">
                <a:pos x="14" y="391"/>
              </a:cxn>
              <a:cxn ang="0">
                <a:pos x="27" y="347"/>
              </a:cxn>
              <a:cxn ang="0">
                <a:pos x="44" y="302"/>
              </a:cxn>
              <a:cxn ang="0">
                <a:pos x="65" y="261"/>
              </a:cxn>
              <a:cxn ang="0">
                <a:pos x="91" y="220"/>
              </a:cxn>
              <a:cxn ang="0">
                <a:pos x="119" y="183"/>
              </a:cxn>
              <a:cxn ang="0">
                <a:pos x="151" y="147"/>
              </a:cxn>
              <a:cxn ang="0">
                <a:pos x="166" y="132"/>
              </a:cxn>
              <a:cxn ang="0">
                <a:pos x="183" y="118"/>
              </a:cxn>
              <a:cxn ang="0">
                <a:pos x="200" y="105"/>
              </a:cxn>
              <a:cxn ang="0">
                <a:pos x="217" y="92"/>
              </a:cxn>
              <a:cxn ang="0">
                <a:pos x="234" y="80"/>
              </a:cxn>
              <a:cxn ang="0">
                <a:pos x="252" y="69"/>
              </a:cxn>
              <a:cxn ang="0">
                <a:pos x="272" y="58"/>
              </a:cxn>
              <a:cxn ang="0">
                <a:pos x="291" y="48"/>
              </a:cxn>
              <a:cxn ang="0">
                <a:pos x="310" y="39"/>
              </a:cxn>
              <a:cxn ang="0">
                <a:pos x="329" y="31"/>
              </a:cxn>
              <a:cxn ang="0">
                <a:pos x="350" y="24"/>
              </a:cxn>
              <a:cxn ang="0">
                <a:pos x="370" y="17"/>
              </a:cxn>
              <a:cxn ang="0">
                <a:pos x="390" y="12"/>
              </a:cxn>
              <a:cxn ang="0">
                <a:pos x="411" y="7"/>
              </a:cxn>
              <a:cxn ang="0">
                <a:pos x="432" y="3"/>
              </a:cxn>
              <a:cxn ang="0">
                <a:pos x="454" y="0"/>
              </a:cxn>
              <a:cxn ang="0">
                <a:pos x="407" y="343"/>
              </a:cxn>
              <a:cxn ang="0">
                <a:pos x="201" y="198"/>
              </a:cxn>
              <a:cxn ang="0">
                <a:pos x="370" y="438"/>
              </a:cxn>
            </a:cxnLst>
            <a:rect l="0" t="0" r="r" b="b"/>
            <a:pathLst>
              <a:path w="454" h="485">
                <a:moveTo>
                  <a:pt x="370" y="438"/>
                </a:moveTo>
                <a:lnTo>
                  <a:pt x="0" y="485"/>
                </a:lnTo>
                <a:lnTo>
                  <a:pt x="5" y="438"/>
                </a:lnTo>
                <a:lnTo>
                  <a:pt x="14" y="391"/>
                </a:lnTo>
                <a:lnTo>
                  <a:pt x="27" y="347"/>
                </a:lnTo>
                <a:lnTo>
                  <a:pt x="44" y="302"/>
                </a:lnTo>
                <a:lnTo>
                  <a:pt x="65" y="261"/>
                </a:lnTo>
                <a:lnTo>
                  <a:pt x="91" y="220"/>
                </a:lnTo>
                <a:lnTo>
                  <a:pt x="119" y="183"/>
                </a:lnTo>
                <a:lnTo>
                  <a:pt x="151" y="147"/>
                </a:lnTo>
                <a:lnTo>
                  <a:pt x="166" y="132"/>
                </a:lnTo>
                <a:lnTo>
                  <a:pt x="183" y="118"/>
                </a:lnTo>
                <a:lnTo>
                  <a:pt x="200" y="105"/>
                </a:lnTo>
                <a:lnTo>
                  <a:pt x="217" y="92"/>
                </a:lnTo>
                <a:lnTo>
                  <a:pt x="234" y="80"/>
                </a:lnTo>
                <a:lnTo>
                  <a:pt x="252" y="69"/>
                </a:lnTo>
                <a:lnTo>
                  <a:pt x="272" y="58"/>
                </a:lnTo>
                <a:lnTo>
                  <a:pt x="291" y="48"/>
                </a:lnTo>
                <a:lnTo>
                  <a:pt x="310" y="39"/>
                </a:lnTo>
                <a:lnTo>
                  <a:pt x="329" y="31"/>
                </a:lnTo>
                <a:lnTo>
                  <a:pt x="350" y="24"/>
                </a:lnTo>
                <a:lnTo>
                  <a:pt x="370" y="17"/>
                </a:lnTo>
                <a:lnTo>
                  <a:pt x="390" y="12"/>
                </a:lnTo>
                <a:lnTo>
                  <a:pt x="411" y="7"/>
                </a:lnTo>
                <a:lnTo>
                  <a:pt x="432" y="3"/>
                </a:lnTo>
                <a:lnTo>
                  <a:pt x="454" y="0"/>
                </a:lnTo>
                <a:lnTo>
                  <a:pt x="407" y="343"/>
                </a:lnTo>
                <a:lnTo>
                  <a:pt x="201" y="198"/>
                </a:lnTo>
                <a:lnTo>
                  <a:pt x="370" y="438"/>
                </a:lnTo>
                <a:close/>
              </a:path>
            </a:pathLst>
          </a:custGeom>
          <a:solidFill>
            <a:srgbClr val="E5FF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910421" name="Freeform 85"/>
          <p:cNvSpPr>
            <a:spLocks/>
          </p:cNvSpPr>
          <p:nvPr/>
        </p:nvSpPr>
        <p:spPr bwMode="auto">
          <a:xfrm>
            <a:off x="8229600" y="2584450"/>
            <a:ext cx="103188" cy="103188"/>
          </a:xfrm>
          <a:custGeom>
            <a:avLst/>
            <a:gdLst/>
            <a:ahLst/>
            <a:cxnLst>
              <a:cxn ang="0">
                <a:pos x="348" y="49"/>
              </a:cxn>
              <a:cxn ang="0">
                <a:pos x="193" y="273"/>
              </a:cxn>
              <a:cxn ang="0">
                <a:pos x="410" y="121"/>
              </a:cxn>
              <a:cxn ang="0">
                <a:pos x="453" y="464"/>
              </a:cxn>
              <a:cxn ang="0">
                <a:pos x="431" y="461"/>
              </a:cxn>
              <a:cxn ang="0">
                <a:pos x="410" y="457"/>
              </a:cxn>
              <a:cxn ang="0">
                <a:pos x="389" y="451"/>
              </a:cxn>
              <a:cxn ang="0">
                <a:pos x="369" y="446"/>
              </a:cxn>
              <a:cxn ang="0">
                <a:pos x="349" y="439"/>
              </a:cxn>
              <a:cxn ang="0">
                <a:pos x="328" y="432"/>
              </a:cxn>
              <a:cxn ang="0">
                <a:pos x="309" y="424"/>
              </a:cxn>
              <a:cxn ang="0">
                <a:pos x="290" y="416"/>
              </a:cxn>
              <a:cxn ang="0">
                <a:pos x="271" y="406"/>
              </a:cxn>
              <a:cxn ang="0">
                <a:pos x="251" y="396"/>
              </a:cxn>
              <a:cxn ang="0">
                <a:pos x="233" y="385"/>
              </a:cxn>
              <a:cxn ang="0">
                <a:pos x="216" y="373"/>
              </a:cxn>
              <a:cxn ang="0">
                <a:pos x="199" y="359"/>
              </a:cxn>
              <a:cxn ang="0">
                <a:pos x="182" y="346"/>
              </a:cxn>
              <a:cxn ang="0">
                <a:pos x="165" y="332"/>
              </a:cxn>
              <a:cxn ang="0">
                <a:pos x="150" y="317"/>
              </a:cxn>
              <a:cxn ang="0">
                <a:pos x="120" y="284"/>
              </a:cxn>
              <a:cxn ang="0">
                <a:pos x="93" y="248"/>
              </a:cxn>
              <a:cxn ang="0">
                <a:pos x="68" y="211"/>
              </a:cxn>
              <a:cxn ang="0">
                <a:pos x="47" y="171"/>
              </a:cxn>
              <a:cxn ang="0">
                <a:pos x="30" y="130"/>
              </a:cxn>
              <a:cxn ang="0">
                <a:pos x="16" y="88"/>
              </a:cxn>
              <a:cxn ang="0">
                <a:pos x="6" y="45"/>
              </a:cxn>
              <a:cxn ang="0">
                <a:pos x="0" y="0"/>
              </a:cxn>
              <a:cxn ang="0">
                <a:pos x="348" y="49"/>
              </a:cxn>
            </a:cxnLst>
            <a:rect l="0" t="0" r="r" b="b"/>
            <a:pathLst>
              <a:path w="453" h="464">
                <a:moveTo>
                  <a:pt x="348" y="49"/>
                </a:moveTo>
                <a:lnTo>
                  <a:pt x="193" y="273"/>
                </a:lnTo>
                <a:lnTo>
                  <a:pt x="410" y="121"/>
                </a:lnTo>
                <a:lnTo>
                  <a:pt x="453" y="464"/>
                </a:lnTo>
                <a:lnTo>
                  <a:pt x="431" y="461"/>
                </a:lnTo>
                <a:lnTo>
                  <a:pt x="410" y="457"/>
                </a:lnTo>
                <a:lnTo>
                  <a:pt x="389" y="451"/>
                </a:lnTo>
                <a:lnTo>
                  <a:pt x="369" y="446"/>
                </a:lnTo>
                <a:lnTo>
                  <a:pt x="349" y="439"/>
                </a:lnTo>
                <a:lnTo>
                  <a:pt x="328" y="432"/>
                </a:lnTo>
                <a:lnTo>
                  <a:pt x="309" y="424"/>
                </a:lnTo>
                <a:lnTo>
                  <a:pt x="290" y="416"/>
                </a:lnTo>
                <a:lnTo>
                  <a:pt x="271" y="406"/>
                </a:lnTo>
                <a:lnTo>
                  <a:pt x="251" y="396"/>
                </a:lnTo>
                <a:lnTo>
                  <a:pt x="233" y="385"/>
                </a:lnTo>
                <a:lnTo>
                  <a:pt x="216" y="373"/>
                </a:lnTo>
                <a:lnTo>
                  <a:pt x="199" y="359"/>
                </a:lnTo>
                <a:lnTo>
                  <a:pt x="182" y="346"/>
                </a:lnTo>
                <a:lnTo>
                  <a:pt x="165" y="332"/>
                </a:lnTo>
                <a:lnTo>
                  <a:pt x="150" y="317"/>
                </a:lnTo>
                <a:lnTo>
                  <a:pt x="120" y="284"/>
                </a:lnTo>
                <a:lnTo>
                  <a:pt x="93" y="248"/>
                </a:lnTo>
                <a:lnTo>
                  <a:pt x="68" y="211"/>
                </a:lnTo>
                <a:lnTo>
                  <a:pt x="47" y="171"/>
                </a:lnTo>
                <a:lnTo>
                  <a:pt x="30" y="130"/>
                </a:lnTo>
                <a:lnTo>
                  <a:pt x="16" y="88"/>
                </a:lnTo>
                <a:lnTo>
                  <a:pt x="6" y="45"/>
                </a:lnTo>
                <a:lnTo>
                  <a:pt x="0" y="0"/>
                </a:lnTo>
                <a:lnTo>
                  <a:pt x="348" y="49"/>
                </a:lnTo>
                <a:close/>
              </a:path>
            </a:pathLst>
          </a:custGeom>
          <a:solidFill>
            <a:srgbClr val="E5FF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910422" name="Freeform 86"/>
          <p:cNvSpPr>
            <a:spLocks/>
          </p:cNvSpPr>
          <p:nvPr/>
        </p:nvSpPr>
        <p:spPr bwMode="auto">
          <a:xfrm>
            <a:off x="8351838" y="2584450"/>
            <a:ext cx="112712" cy="104775"/>
          </a:xfrm>
          <a:custGeom>
            <a:avLst/>
            <a:gdLst/>
            <a:ahLst/>
            <a:cxnLst>
              <a:cxn ang="0">
                <a:pos x="142" y="48"/>
              </a:cxn>
              <a:cxn ang="0">
                <a:pos x="492" y="0"/>
              </a:cxn>
              <a:cxn ang="0">
                <a:pos x="485" y="48"/>
              </a:cxn>
              <a:cxn ang="0">
                <a:pos x="475" y="93"/>
              </a:cxn>
              <a:cxn ang="0">
                <a:pos x="460" y="137"/>
              </a:cxn>
              <a:cxn ang="0">
                <a:pos x="442" y="179"/>
              </a:cxn>
              <a:cxn ang="0">
                <a:pos x="420" y="219"/>
              </a:cxn>
              <a:cxn ang="0">
                <a:pos x="394" y="257"/>
              </a:cxn>
              <a:cxn ang="0">
                <a:pos x="365" y="293"/>
              </a:cxn>
              <a:cxn ang="0">
                <a:pos x="334" y="325"/>
              </a:cxn>
              <a:cxn ang="0">
                <a:pos x="299" y="354"/>
              </a:cxn>
              <a:cxn ang="0">
                <a:pos x="263" y="382"/>
              </a:cxn>
              <a:cxn ang="0">
                <a:pos x="223" y="405"/>
              </a:cxn>
              <a:cxn ang="0">
                <a:pos x="182" y="425"/>
              </a:cxn>
              <a:cxn ang="0">
                <a:pos x="139" y="442"/>
              </a:cxn>
              <a:cxn ang="0">
                <a:pos x="94" y="454"/>
              </a:cxn>
              <a:cxn ang="0">
                <a:pos x="47" y="464"/>
              </a:cxn>
              <a:cxn ang="0">
                <a:pos x="0" y="468"/>
              </a:cxn>
              <a:cxn ang="0">
                <a:pos x="40" y="92"/>
              </a:cxn>
              <a:cxn ang="0">
                <a:pos x="314" y="273"/>
              </a:cxn>
              <a:cxn ang="0">
                <a:pos x="142" y="48"/>
              </a:cxn>
            </a:cxnLst>
            <a:rect l="0" t="0" r="r" b="b"/>
            <a:pathLst>
              <a:path w="492" h="468">
                <a:moveTo>
                  <a:pt x="142" y="48"/>
                </a:moveTo>
                <a:lnTo>
                  <a:pt x="492" y="0"/>
                </a:lnTo>
                <a:lnTo>
                  <a:pt x="485" y="48"/>
                </a:lnTo>
                <a:lnTo>
                  <a:pt x="475" y="93"/>
                </a:lnTo>
                <a:lnTo>
                  <a:pt x="460" y="137"/>
                </a:lnTo>
                <a:lnTo>
                  <a:pt x="442" y="179"/>
                </a:lnTo>
                <a:lnTo>
                  <a:pt x="420" y="219"/>
                </a:lnTo>
                <a:lnTo>
                  <a:pt x="394" y="257"/>
                </a:lnTo>
                <a:lnTo>
                  <a:pt x="365" y="293"/>
                </a:lnTo>
                <a:lnTo>
                  <a:pt x="334" y="325"/>
                </a:lnTo>
                <a:lnTo>
                  <a:pt x="299" y="354"/>
                </a:lnTo>
                <a:lnTo>
                  <a:pt x="263" y="382"/>
                </a:lnTo>
                <a:lnTo>
                  <a:pt x="223" y="405"/>
                </a:lnTo>
                <a:lnTo>
                  <a:pt x="182" y="425"/>
                </a:lnTo>
                <a:lnTo>
                  <a:pt x="139" y="442"/>
                </a:lnTo>
                <a:lnTo>
                  <a:pt x="94" y="454"/>
                </a:lnTo>
                <a:lnTo>
                  <a:pt x="47" y="464"/>
                </a:lnTo>
                <a:lnTo>
                  <a:pt x="0" y="468"/>
                </a:lnTo>
                <a:lnTo>
                  <a:pt x="40" y="92"/>
                </a:lnTo>
                <a:lnTo>
                  <a:pt x="314" y="273"/>
                </a:lnTo>
                <a:lnTo>
                  <a:pt x="142" y="48"/>
                </a:lnTo>
                <a:close/>
              </a:path>
            </a:pathLst>
          </a:custGeom>
          <a:solidFill>
            <a:srgbClr val="E5FF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910423" name="Freeform 87"/>
          <p:cNvSpPr>
            <a:spLocks/>
          </p:cNvSpPr>
          <p:nvPr/>
        </p:nvSpPr>
        <p:spPr bwMode="auto">
          <a:xfrm>
            <a:off x="8351838" y="2459038"/>
            <a:ext cx="112712" cy="107950"/>
          </a:xfrm>
          <a:custGeom>
            <a:avLst/>
            <a:gdLst/>
            <a:ahLst/>
            <a:cxnLst>
              <a:cxn ang="0">
                <a:pos x="122" y="443"/>
              </a:cxn>
              <a:cxn ang="0">
                <a:pos x="293" y="202"/>
              </a:cxn>
              <a:cxn ang="0">
                <a:pos x="45" y="376"/>
              </a:cxn>
              <a:cxn ang="0">
                <a:pos x="0" y="0"/>
              </a:cxn>
              <a:cxn ang="0">
                <a:pos x="24" y="2"/>
              </a:cxn>
              <a:cxn ang="0">
                <a:pos x="48" y="4"/>
              </a:cxn>
              <a:cxn ang="0">
                <a:pos x="72" y="8"/>
              </a:cxn>
              <a:cxn ang="0">
                <a:pos x="95" y="13"/>
              </a:cxn>
              <a:cxn ang="0">
                <a:pos x="118" y="19"/>
              </a:cxn>
              <a:cxn ang="0">
                <a:pos x="141" y="26"/>
              </a:cxn>
              <a:cxn ang="0">
                <a:pos x="164" y="34"/>
              </a:cxn>
              <a:cxn ang="0">
                <a:pos x="186" y="43"/>
              </a:cxn>
              <a:cxn ang="0">
                <a:pos x="207" y="53"/>
              </a:cxn>
              <a:cxn ang="0">
                <a:pos x="228" y="64"/>
              </a:cxn>
              <a:cxn ang="0">
                <a:pos x="249" y="77"/>
              </a:cxn>
              <a:cxn ang="0">
                <a:pos x="269" y="90"/>
              </a:cxn>
              <a:cxn ang="0">
                <a:pos x="288" y="104"/>
              </a:cxn>
              <a:cxn ang="0">
                <a:pos x="307" y="119"/>
              </a:cxn>
              <a:cxn ang="0">
                <a:pos x="325" y="134"/>
              </a:cxn>
              <a:cxn ang="0">
                <a:pos x="344" y="151"/>
              </a:cxn>
              <a:cxn ang="0">
                <a:pos x="376" y="187"/>
              </a:cxn>
              <a:cxn ang="0">
                <a:pos x="404" y="224"/>
              </a:cxn>
              <a:cxn ang="0">
                <a:pos x="430" y="265"/>
              </a:cxn>
              <a:cxn ang="0">
                <a:pos x="451" y="306"/>
              </a:cxn>
              <a:cxn ang="0">
                <a:pos x="468" y="351"/>
              </a:cxn>
              <a:cxn ang="0">
                <a:pos x="481" y="395"/>
              </a:cxn>
              <a:cxn ang="0">
                <a:pos x="490" y="442"/>
              </a:cxn>
              <a:cxn ang="0">
                <a:pos x="495" y="489"/>
              </a:cxn>
              <a:cxn ang="0">
                <a:pos x="122" y="443"/>
              </a:cxn>
            </a:cxnLst>
            <a:rect l="0" t="0" r="r" b="b"/>
            <a:pathLst>
              <a:path w="495" h="489">
                <a:moveTo>
                  <a:pt x="122" y="443"/>
                </a:moveTo>
                <a:lnTo>
                  <a:pt x="293" y="202"/>
                </a:lnTo>
                <a:lnTo>
                  <a:pt x="45" y="376"/>
                </a:lnTo>
                <a:lnTo>
                  <a:pt x="0" y="0"/>
                </a:lnTo>
                <a:lnTo>
                  <a:pt x="24" y="2"/>
                </a:lnTo>
                <a:lnTo>
                  <a:pt x="48" y="4"/>
                </a:lnTo>
                <a:lnTo>
                  <a:pt x="72" y="8"/>
                </a:lnTo>
                <a:lnTo>
                  <a:pt x="95" y="13"/>
                </a:lnTo>
                <a:lnTo>
                  <a:pt x="118" y="19"/>
                </a:lnTo>
                <a:lnTo>
                  <a:pt x="141" y="26"/>
                </a:lnTo>
                <a:lnTo>
                  <a:pt x="164" y="34"/>
                </a:lnTo>
                <a:lnTo>
                  <a:pt x="186" y="43"/>
                </a:lnTo>
                <a:lnTo>
                  <a:pt x="207" y="53"/>
                </a:lnTo>
                <a:lnTo>
                  <a:pt x="228" y="64"/>
                </a:lnTo>
                <a:lnTo>
                  <a:pt x="249" y="77"/>
                </a:lnTo>
                <a:lnTo>
                  <a:pt x="269" y="90"/>
                </a:lnTo>
                <a:lnTo>
                  <a:pt x="288" y="104"/>
                </a:lnTo>
                <a:lnTo>
                  <a:pt x="307" y="119"/>
                </a:lnTo>
                <a:lnTo>
                  <a:pt x="325" y="134"/>
                </a:lnTo>
                <a:lnTo>
                  <a:pt x="344" y="151"/>
                </a:lnTo>
                <a:lnTo>
                  <a:pt x="376" y="187"/>
                </a:lnTo>
                <a:lnTo>
                  <a:pt x="404" y="224"/>
                </a:lnTo>
                <a:lnTo>
                  <a:pt x="430" y="265"/>
                </a:lnTo>
                <a:lnTo>
                  <a:pt x="451" y="306"/>
                </a:lnTo>
                <a:lnTo>
                  <a:pt x="468" y="351"/>
                </a:lnTo>
                <a:lnTo>
                  <a:pt x="481" y="395"/>
                </a:lnTo>
                <a:lnTo>
                  <a:pt x="490" y="442"/>
                </a:lnTo>
                <a:lnTo>
                  <a:pt x="495" y="489"/>
                </a:lnTo>
                <a:lnTo>
                  <a:pt x="122" y="443"/>
                </a:lnTo>
                <a:close/>
              </a:path>
            </a:pathLst>
          </a:custGeom>
          <a:solidFill>
            <a:srgbClr val="E5FF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910424" name="Freeform 88"/>
          <p:cNvSpPr>
            <a:spLocks/>
          </p:cNvSpPr>
          <p:nvPr/>
        </p:nvSpPr>
        <p:spPr bwMode="auto">
          <a:xfrm>
            <a:off x="8197850" y="2427288"/>
            <a:ext cx="138113" cy="144462"/>
          </a:xfrm>
          <a:custGeom>
            <a:avLst/>
            <a:gdLst/>
            <a:ahLst/>
            <a:cxnLst>
              <a:cxn ang="0">
                <a:pos x="193" y="191"/>
              </a:cxn>
              <a:cxn ang="0">
                <a:pos x="214" y="171"/>
              </a:cxn>
              <a:cxn ang="0">
                <a:pos x="238" y="151"/>
              </a:cxn>
              <a:cxn ang="0">
                <a:pos x="260" y="133"/>
              </a:cxn>
              <a:cxn ang="0">
                <a:pos x="284" y="115"/>
              </a:cxn>
              <a:cxn ang="0">
                <a:pos x="308" y="99"/>
              </a:cxn>
              <a:cxn ang="0">
                <a:pos x="334" y="84"/>
              </a:cxn>
              <a:cxn ang="0">
                <a:pos x="360" y="70"/>
              </a:cxn>
              <a:cxn ang="0">
                <a:pos x="386" y="58"/>
              </a:cxn>
              <a:cxn ang="0">
                <a:pos x="413" y="46"/>
              </a:cxn>
              <a:cxn ang="0">
                <a:pos x="440" y="36"/>
              </a:cxn>
              <a:cxn ang="0">
                <a:pos x="468" y="26"/>
              </a:cxn>
              <a:cxn ang="0">
                <a:pos x="497" y="18"/>
              </a:cxn>
              <a:cxn ang="0">
                <a:pos x="525" y="12"/>
              </a:cxn>
              <a:cxn ang="0">
                <a:pos x="554" y="7"/>
              </a:cxn>
              <a:cxn ang="0">
                <a:pos x="584" y="3"/>
              </a:cxn>
              <a:cxn ang="0">
                <a:pos x="613" y="0"/>
              </a:cxn>
              <a:cxn ang="0">
                <a:pos x="601" y="86"/>
              </a:cxn>
              <a:cxn ang="0">
                <a:pos x="548" y="94"/>
              </a:cxn>
              <a:cxn ang="0">
                <a:pos x="498" y="106"/>
              </a:cxn>
              <a:cxn ang="0">
                <a:pos x="449" y="123"/>
              </a:cxn>
              <a:cxn ang="0">
                <a:pos x="403" y="144"/>
              </a:cxn>
              <a:cxn ang="0">
                <a:pos x="358" y="168"/>
              </a:cxn>
              <a:cxn ang="0">
                <a:pos x="317" y="196"/>
              </a:cxn>
              <a:cxn ang="0">
                <a:pos x="277" y="228"/>
              </a:cxn>
              <a:cxn ang="0">
                <a:pos x="242" y="263"/>
              </a:cxn>
              <a:cxn ang="0">
                <a:pos x="208" y="302"/>
              </a:cxn>
              <a:cxn ang="0">
                <a:pos x="179" y="342"/>
              </a:cxn>
              <a:cxn ang="0">
                <a:pos x="153" y="386"/>
              </a:cxn>
              <a:cxn ang="0">
                <a:pos x="130" y="431"/>
              </a:cxn>
              <a:cxn ang="0">
                <a:pos x="112" y="480"/>
              </a:cxn>
              <a:cxn ang="0">
                <a:pos x="99" y="529"/>
              </a:cxn>
              <a:cxn ang="0">
                <a:pos x="89" y="581"/>
              </a:cxn>
              <a:cxn ang="0">
                <a:pos x="85" y="634"/>
              </a:cxn>
              <a:cxn ang="0">
                <a:pos x="0" y="645"/>
              </a:cxn>
              <a:cxn ang="0">
                <a:pos x="1" y="612"/>
              </a:cxn>
              <a:cxn ang="0">
                <a:pos x="4" y="581"/>
              </a:cxn>
              <a:cxn ang="0">
                <a:pos x="8" y="549"/>
              </a:cxn>
              <a:cxn ang="0">
                <a:pos x="14" y="519"/>
              </a:cxn>
              <a:cxn ang="0">
                <a:pos x="21" y="488"/>
              </a:cxn>
              <a:cxn ang="0">
                <a:pos x="30" y="458"/>
              </a:cxn>
              <a:cxn ang="0">
                <a:pos x="40" y="428"/>
              </a:cxn>
              <a:cxn ang="0">
                <a:pos x="52" y="400"/>
              </a:cxn>
              <a:cxn ang="0">
                <a:pos x="65" y="370"/>
              </a:cxn>
              <a:cxn ang="0">
                <a:pos x="79" y="343"/>
              </a:cxn>
              <a:cxn ang="0">
                <a:pos x="95" y="316"/>
              </a:cxn>
              <a:cxn ang="0">
                <a:pos x="112" y="289"/>
              </a:cxn>
              <a:cxn ang="0">
                <a:pos x="130" y="263"/>
              </a:cxn>
              <a:cxn ang="0">
                <a:pos x="150" y="239"/>
              </a:cxn>
              <a:cxn ang="0">
                <a:pos x="171" y="215"/>
              </a:cxn>
              <a:cxn ang="0">
                <a:pos x="193" y="191"/>
              </a:cxn>
            </a:cxnLst>
            <a:rect l="0" t="0" r="r" b="b"/>
            <a:pathLst>
              <a:path w="613" h="645">
                <a:moveTo>
                  <a:pt x="193" y="191"/>
                </a:moveTo>
                <a:lnTo>
                  <a:pt x="214" y="171"/>
                </a:lnTo>
                <a:lnTo>
                  <a:pt x="238" y="151"/>
                </a:lnTo>
                <a:lnTo>
                  <a:pt x="260" y="133"/>
                </a:lnTo>
                <a:lnTo>
                  <a:pt x="284" y="115"/>
                </a:lnTo>
                <a:lnTo>
                  <a:pt x="308" y="99"/>
                </a:lnTo>
                <a:lnTo>
                  <a:pt x="334" y="84"/>
                </a:lnTo>
                <a:lnTo>
                  <a:pt x="360" y="70"/>
                </a:lnTo>
                <a:lnTo>
                  <a:pt x="386" y="58"/>
                </a:lnTo>
                <a:lnTo>
                  <a:pt x="413" y="46"/>
                </a:lnTo>
                <a:lnTo>
                  <a:pt x="440" y="36"/>
                </a:lnTo>
                <a:lnTo>
                  <a:pt x="468" y="26"/>
                </a:lnTo>
                <a:lnTo>
                  <a:pt x="497" y="18"/>
                </a:lnTo>
                <a:lnTo>
                  <a:pt x="525" y="12"/>
                </a:lnTo>
                <a:lnTo>
                  <a:pt x="554" y="7"/>
                </a:lnTo>
                <a:lnTo>
                  <a:pt x="584" y="3"/>
                </a:lnTo>
                <a:lnTo>
                  <a:pt x="613" y="0"/>
                </a:lnTo>
                <a:lnTo>
                  <a:pt x="601" y="86"/>
                </a:lnTo>
                <a:lnTo>
                  <a:pt x="548" y="94"/>
                </a:lnTo>
                <a:lnTo>
                  <a:pt x="498" y="106"/>
                </a:lnTo>
                <a:lnTo>
                  <a:pt x="449" y="123"/>
                </a:lnTo>
                <a:lnTo>
                  <a:pt x="403" y="144"/>
                </a:lnTo>
                <a:lnTo>
                  <a:pt x="358" y="168"/>
                </a:lnTo>
                <a:lnTo>
                  <a:pt x="317" y="196"/>
                </a:lnTo>
                <a:lnTo>
                  <a:pt x="277" y="228"/>
                </a:lnTo>
                <a:lnTo>
                  <a:pt x="242" y="263"/>
                </a:lnTo>
                <a:lnTo>
                  <a:pt x="208" y="302"/>
                </a:lnTo>
                <a:lnTo>
                  <a:pt x="179" y="342"/>
                </a:lnTo>
                <a:lnTo>
                  <a:pt x="153" y="386"/>
                </a:lnTo>
                <a:lnTo>
                  <a:pt x="130" y="431"/>
                </a:lnTo>
                <a:lnTo>
                  <a:pt x="112" y="480"/>
                </a:lnTo>
                <a:lnTo>
                  <a:pt x="99" y="529"/>
                </a:lnTo>
                <a:lnTo>
                  <a:pt x="89" y="581"/>
                </a:lnTo>
                <a:lnTo>
                  <a:pt x="85" y="634"/>
                </a:lnTo>
                <a:lnTo>
                  <a:pt x="0" y="645"/>
                </a:lnTo>
                <a:lnTo>
                  <a:pt x="1" y="612"/>
                </a:lnTo>
                <a:lnTo>
                  <a:pt x="4" y="581"/>
                </a:lnTo>
                <a:lnTo>
                  <a:pt x="8" y="549"/>
                </a:lnTo>
                <a:lnTo>
                  <a:pt x="14" y="519"/>
                </a:lnTo>
                <a:lnTo>
                  <a:pt x="21" y="488"/>
                </a:lnTo>
                <a:lnTo>
                  <a:pt x="30" y="458"/>
                </a:lnTo>
                <a:lnTo>
                  <a:pt x="40" y="428"/>
                </a:lnTo>
                <a:lnTo>
                  <a:pt x="52" y="400"/>
                </a:lnTo>
                <a:lnTo>
                  <a:pt x="65" y="370"/>
                </a:lnTo>
                <a:lnTo>
                  <a:pt x="79" y="343"/>
                </a:lnTo>
                <a:lnTo>
                  <a:pt x="95" y="316"/>
                </a:lnTo>
                <a:lnTo>
                  <a:pt x="112" y="289"/>
                </a:lnTo>
                <a:lnTo>
                  <a:pt x="130" y="263"/>
                </a:lnTo>
                <a:lnTo>
                  <a:pt x="150" y="239"/>
                </a:lnTo>
                <a:lnTo>
                  <a:pt x="171" y="215"/>
                </a:lnTo>
                <a:lnTo>
                  <a:pt x="193" y="191"/>
                </a:lnTo>
                <a:close/>
              </a:path>
            </a:pathLst>
          </a:custGeom>
          <a:solidFill>
            <a:srgbClr val="0099D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910425" name="Freeform 89"/>
          <p:cNvSpPr>
            <a:spLocks/>
          </p:cNvSpPr>
          <p:nvPr/>
        </p:nvSpPr>
        <p:spPr bwMode="auto">
          <a:xfrm>
            <a:off x="8197850" y="2579688"/>
            <a:ext cx="138113" cy="138112"/>
          </a:xfrm>
          <a:custGeom>
            <a:avLst/>
            <a:gdLst/>
            <a:ahLst/>
            <a:cxnLst>
              <a:cxn ang="0">
                <a:pos x="172" y="412"/>
              </a:cxn>
              <a:cxn ang="0">
                <a:pos x="132" y="365"/>
              </a:cxn>
              <a:cxn ang="0">
                <a:pos x="98" y="315"/>
              </a:cxn>
              <a:cxn ang="0">
                <a:pos x="69" y="262"/>
              </a:cxn>
              <a:cxn ang="0">
                <a:pos x="44" y="207"/>
              </a:cxn>
              <a:cxn ang="0">
                <a:pos x="24" y="151"/>
              </a:cxn>
              <a:cxn ang="0">
                <a:pos x="11" y="91"/>
              </a:cxn>
              <a:cxn ang="0">
                <a:pos x="2" y="30"/>
              </a:cxn>
              <a:cxn ang="0">
                <a:pos x="86" y="12"/>
              </a:cxn>
              <a:cxn ang="0">
                <a:pos x="92" y="63"/>
              </a:cxn>
              <a:cxn ang="0">
                <a:pos x="102" y="113"/>
              </a:cxn>
              <a:cxn ang="0">
                <a:pos x="117" y="162"/>
              </a:cxn>
              <a:cxn ang="0">
                <a:pos x="135" y="208"/>
              </a:cxn>
              <a:cxn ang="0">
                <a:pos x="159" y="253"/>
              </a:cxn>
              <a:cxn ang="0">
                <a:pos x="186" y="296"/>
              </a:cxn>
              <a:cxn ang="0">
                <a:pos x="217" y="337"/>
              </a:cxn>
              <a:cxn ang="0">
                <a:pos x="252" y="374"/>
              </a:cxn>
              <a:cxn ang="0">
                <a:pos x="288" y="409"/>
              </a:cxn>
              <a:cxn ang="0">
                <a:pos x="328" y="438"/>
              </a:cxn>
              <a:cxn ang="0">
                <a:pos x="369" y="465"/>
              </a:cxn>
              <a:cxn ang="0">
                <a:pos x="413" y="488"/>
              </a:cxn>
              <a:cxn ang="0">
                <a:pos x="457" y="507"/>
              </a:cxn>
              <a:cxn ang="0">
                <a:pos x="504" y="522"/>
              </a:cxn>
              <a:cxn ang="0">
                <a:pos x="551" y="533"/>
              </a:cxn>
              <a:cxn ang="0">
                <a:pos x="600" y="540"/>
              </a:cxn>
              <a:cxn ang="0">
                <a:pos x="581" y="622"/>
              </a:cxn>
              <a:cxn ang="0">
                <a:pos x="523" y="613"/>
              </a:cxn>
              <a:cxn ang="0">
                <a:pos x="466" y="599"/>
              </a:cxn>
              <a:cxn ang="0">
                <a:pos x="411" y="580"/>
              </a:cxn>
              <a:cxn ang="0">
                <a:pos x="358" y="555"/>
              </a:cxn>
              <a:cxn ang="0">
                <a:pos x="307" y="526"/>
              </a:cxn>
              <a:cxn ang="0">
                <a:pos x="260" y="493"/>
              </a:cxn>
              <a:cxn ang="0">
                <a:pos x="214" y="454"/>
              </a:cxn>
            </a:cxnLst>
            <a:rect l="0" t="0" r="r" b="b"/>
            <a:pathLst>
              <a:path w="610" h="625">
                <a:moveTo>
                  <a:pt x="193" y="434"/>
                </a:moveTo>
                <a:lnTo>
                  <a:pt x="172" y="412"/>
                </a:lnTo>
                <a:lnTo>
                  <a:pt x="152" y="388"/>
                </a:lnTo>
                <a:lnTo>
                  <a:pt x="132" y="365"/>
                </a:lnTo>
                <a:lnTo>
                  <a:pt x="114" y="340"/>
                </a:lnTo>
                <a:lnTo>
                  <a:pt x="98" y="315"/>
                </a:lnTo>
                <a:lnTo>
                  <a:pt x="83" y="289"/>
                </a:lnTo>
                <a:lnTo>
                  <a:pt x="69" y="262"/>
                </a:lnTo>
                <a:lnTo>
                  <a:pt x="56" y="235"/>
                </a:lnTo>
                <a:lnTo>
                  <a:pt x="44" y="207"/>
                </a:lnTo>
                <a:lnTo>
                  <a:pt x="33" y="179"/>
                </a:lnTo>
                <a:lnTo>
                  <a:pt x="24" y="151"/>
                </a:lnTo>
                <a:lnTo>
                  <a:pt x="17" y="121"/>
                </a:lnTo>
                <a:lnTo>
                  <a:pt x="11" y="91"/>
                </a:lnTo>
                <a:lnTo>
                  <a:pt x="6" y="62"/>
                </a:lnTo>
                <a:lnTo>
                  <a:pt x="2" y="30"/>
                </a:lnTo>
                <a:lnTo>
                  <a:pt x="0" y="0"/>
                </a:lnTo>
                <a:lnTo>
                  <a:pt x="86" y="12"/>
                </a:lnTo>
                <a:lnTo>
                  <a:pt x="88" y="37"/>
                </a:lnTo>
                <a:lnTo>
                  <a:pt x="92" y="63"/>
                </a:lnTo>
                <a:lnTo>
                  <a:pt x="97" y="88"/>
                </a:lnTo>
                <a:lnTo>
                  <a:pt x="102" y="113"/>
                </a:lnTo>
                <a:lnTo>
                  <a:pt x="109" y="138"/>
                </a:lnTo>
                <a:lnTo>
                  <a:pt x="117" y="162"/>
                </a:lnTo>
                <a:lnTo>
                  <a:pt x="126" y="185"/>
                </a:lnTo>
                <a:lnTo>
                  <a:pt x="135" y="208"/>
                </a:lnTo>
                <a:lnTo>
                  <a:pt x="147" y="231"/>
                </a:lnTo>
                <a:lnTo>
                  <a:pt x="159" y="253"/>
                </a:lnTo>
                <a:lnTo>
                  <a:pt x="172" y="275"/>
                </a:lnTo>
                <a:lnTo>
                  <a:pt x="186" y="296"/>
                </a:lnTo>
                <a:lnTo>
                  <a:pt x="201" y="317"/>
                </a:lnTo>
                <a:lnTo>
                  <a:pt x="217" y="337"/>
                </a:lnTo>
                <a:lnTo>
                  <a:pt x="234" y="356"/>
                </a:lnTo>
                <a:lnTo>
                  <a:pt x="252" y="374"/>
                </a:lnTo>
                <a:lnTo>
                  <a:pt x="270" y="392"/>
                </a:lnTo>
                <a:lnTo>
                  <a:pt x="288" y="409"/>
                </a:lnTo>
                <a:lnTo>
                  <a:pt x="308" y="424"/>
                </a:lnTo>
                <a:lnTo>
                  <a:pt x="328" y="438"/>
                </a:lnTo>
                <a:lnTo>
                  <a:pt x="348" y="452"/>
                </a:lnTo>
                <a:lnTo>
                  <a:pt x="369" y="465"/>
                </a:lnTo>
                <a:lnTo>
                  <a:pt x="390" y="478"/>
                </a:lnTo>
                <a:lnTo>
                  <a:pt x="413" y="488"/>
                </a:lnTo>
                <a:lnTo>
                  <a:pt x="434" y="498"/>
                </a:lnTo>
                <a:lnTo>
                  <a:pt x="457" y="507"/>
                </a:lnTo>
                <a:lnTo>
                  <a:pt x="480" y="515"/>
                </a:lnTo>
                <a:lnTo>
                  <a:pt x="504" y="522"/>
                </a:lnTo>
                <a:lnTo>
                  <a:pt x="527" y="528"/>
                </a:lnTo>
                <a:lnTo>
                  <a:pt x="551" y="533"/>
                </a:lnTo>
                <a:lnTo>
                  <a:pt x="576" y="537"/>
                </a:lnTo>
                <a:lnTo>
                  <a:pt x="600" y="540"/>
                </a:lnTo>
                <a:lnTo>
                  <a:pt x="610" y="625"/>
                </a:lnTo>
                <a:lnTo>
                  <a:pt x="581" y="622"/>
                </a:lnTo>
                <a:lnTo>
                  <a:pt x="551" y="618"/>
                </a:lnTo>
                <a:lnTo>
                  <a:pt x="523" y="613"/>
                </a:lnTo>
                <a:lnTo>
                  <a:pt x="494" y="607"/>
                </a:lnTo>
                <a:lnTo>
                  <a:pt x="466" y="599"/>
                </a:lnTo>
                <a:lnTo>
                  <a:pt x="438" y="590"/>
                </a:lnTo>
                <a:lnTo>
                  <a:pt x="411" y="580"/>
                </a:lnTo>
                <a:lnTo>
                  <a:pt x="384" y="568"/>
                </a:lnTo>
                <a:lnTo>
                  <a:pt x="358" y="555"/>
                </a:lnTo>
                <a:lnTo>
                  <a:pt x="333" y="541"/>
                </a:lnTo>
                <a:lnTo>
                  <a:pt x="307" y="526"/>
                </a:lnTo>
                <a:lnTo>
                  <a:pt x="283" y="510"/>
                </a:lnTo>
                <a:lnTo>
                  <a:pt x="260" y="493"/>
                </a:lnTo>
                <a:lnTo>
                  <a:pt x="237" y="474"/>
                </a:lnTo>
                <a:lnTo>
                  <a:pt x="214" y="454"/>
                </a:lnTo>
                <a:lnTo>
                  <a:pt x="193" y="434"/>
                </a:lnTo>
                <a:close/>
              </a:path>
            </a:pathLst>
          </a:custGeom>
          <a:solidFill>
            <a:srgbClr val="0099D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910426" name="Freeform 90"/>
          <p:cNvSpPr>
            <a:spLocks/>
          </p:cNvSpPr>
          <p:nvPr/>
        </p:nvSpPr>
        <p:spPr bwMode="auto">
          <a:xfrm>
            <a:off x="8348663" y="2579688"/>
            <a:ext cx="147637" cy="138112"/>
          </a:xfrm>
          <a:custGeom>
            <a:avLst/>
            <a:gdLst/>
            <a:ahLst/>
            <a:cxnLst>
              <a:cxn ang="0">
                <a:pos x="0" y="627"/>
              </a:cxn>
              <a:cxn ang="0">
                <a:pos x="10" y="542"/>
              </a:cxn>
              <a:cxn ang="0">
                <a:pos x="37" y="541"/>
              </a:cxn>
              <a:cxn ang="0">
                <a:pos x="64" y="538"/>
              </a:cxn>
              <a:cxn ang="0">
                <a:pos x="91" y="534"/>
              </a:cxn>
              <a:cxn ang="0">
                <a:pos x="117" y="529"/>
              </a:cxn>
              <a:cxn ang="0">
                <a:pos x="143" y="522"/>
              </a:cxn>
              <a:cxn ang="0">
                <a:pos x="169" y="515"/>
              </a:cxn>
              <a:cxn ang="0">
                <a:pos x="194" y="506"/>
              </a:cxn>
              <a:cxn ang="0">
                <a:pos x="219" y="496"/>
              </a:cxn>
              <a:cxn ang="0">
                <a:pos x="243" y="485"/>
              </a:cxn>
              <a:cxn ang="0">
                <a:pos x="268" y="472"/>
              </a:cxn>
              <a:cxn ang="0">
                <a:pos x="291" y="458"/>
              </a:cxn>
              <a:cxn ang="0">
                <a:pos x="313" y="444"/>
              </a:cxn>
              <a:cxn ang="0">
                <a:pos x="335" y="428"/>
              </a:cxn>
              <a:cxn ang="0">
                <a:pos x="357" y="412"/>
              </a:cxn>
              <a:cxn ang="0">
                <a:pos x="377" y="394"/>
              </a:cxn>
              <a:cxn ang="0">
                <a:pos x="397" y="374"/>
              </a:cxn>
              <a:cxn ang="0">
                <a:pos x="415" y="356"/>
              </a:cxn>
              <a:cxn ang="0">
                <a:pos x="433" y="337"/>
              </a:cxn>
              <a:cxn ang="0">
                <a:pos x="449" y="317"/>
              </a:cxn>
              <a:cxn ang="0">
                <a:pos x="464" y="296"/>
              </a:cxn>
              <a:cxn ang="0">
                <a:pos x="478" y="275"/>
              </a:cxn>
              <a:cxn ang="0">
                <a:pos x="491" y="253"/>
              </a:cxn>
              <a:cxn ang="0">
                <a:pos x="503" y="231"/>
              </a:cxn>
              <a:cxn ang="0">
                <a:pos x="514" y="208"/>
              </a:cxn>
              <a:cxn ang="0">
                <a:pos x="524" y="185"/>
              </a:cxn>
              <a:cxn ang="0">
                <a:pos x="533" y="162"/>
              </a:cxn>
              <a:cxn ang="0">
                <a:pos x="541" y="138"/>
              </a:cxn>
              <a:cxn ang="0">
                <a:pos x="548" y="113"/>
              </a:cxn>
              <a:cxn ang="0">
                <a:pos x="553" y="88"/>
              </a:cxn>
              <a:cxn ang="0">
                <a:pos x="558" y="63"/>
              </a:cxn>
              <a:cxn ang="0">
                <a:pos x="562" y="37"/>
              </a:cxn>
              <a:cxn ang="0">
                <a:pos x="564" y="12"/>
              </a:cxn>
              <a:cxn ang="0">
                <a:pos x="649" y="0"/>
              </a:cxn>
              <a:cxn ang="0">
                <a:pos x="643" y="64"/>
              </a:cxn>
              <a:cxn ang="0">
                <a:pos x="631" y="126"/>
              </a:cxn>
              <a:cxn ang="0">
                <a:pos x="613" y="186"/>
              </a:cxn>
              <a:cxn ang="0">
                <a:pos x="589" y="244"/>
              </a:cxn>
              <a:cxn ang="0">
                <a:pos x="561" y="298"/>
              </a:cxn>
              <a:cxn ang="0">
                <a:pos x="529" y="350"/>
              </a:cxn>
              <a:cxn ang="0">
                <a:pos x="491" y="398"/>
              </a:cxn>
              <a:cxn ang="0">
                <a:pos x="449" y="442"/>
              </a:cxn>
              <a:cxn ang="0">
                <a:pos x="403" y="483"/>
              </a:cxn>
              <a:cxn ang="0">
                <a:pos x="355" y="519"/>
              </a:cxn>
              <a:cxn ang="0">
                <a:pos x="302" y="550"/>
              </a:cxn>
              <a:cxn ang="0">
                <a:pos x="246" y="577"/>
              </a:cxn>
              <a:cxn ang="0">
                <a:pos x="188" y="598"/>
              </a:cxn>
              <a:cxn ang="0">
                <a:pos x="127" y="613"/>
              </a:cxn>
              <a:cxn ang="0">
                <a:pos x="64" y="623"/>
              </a:cxn>
              <a:cxn ang="0">
                <a:pos x="0" y="627"/>
              </a:cxn>
            </a:cxnLst>
            <a:rect l="0" t="0" r="r" b="b"/>
            <a:pathLst>
              <a:path w="649" h="627">
                <a:moveTo>
                  <a:pt x="0" y="627"/>
                </a:moveTo>
                <a:lnTo>
                  <a:pt x="10" y="542"/>
                </a:lnTo>
                <a:lnTo>
                  <a:pt x="37" y="541"/>
                </a:lnTo>
                <a:lnTo>
                  <a:pt x="64" y="538"/>
                </a:lnTo>
                <a:lnTo>
                  <a:pt x="91" y="534"/>
                </a:lnTo>
                <a:lnTo>
                  <a:pt x="117" y="529"/>
                </a:lnTo>
                <a:lnTo>
                  <a:pt x="143" y="522"/>
                </a:lnTo>
                <a:lnTo>
                  <a:pt x="169" y="515"/>
                </a:lnTo>
                <a:lnTo>
                  <a:pt x="194" y="506"/>
                </a:lnTo>
                <a:lnTo>
                  <a:pt x="219" y="496"/>
                </a:lnTo>
                <a:lnTo>
                  <a:pt x="243" y="485"/>
                </a:lnTo>
                <a:lnTo>
                  <a:pt x="268" y="472"/>
                </a:lnTo>
                <a:lnTo>
                  <a:pt x="291" y="458"/>
                </a:lnTo>
                <a:lnTo>
                  <a:pt x="313" y="444"/>
                </a:lnTo>
                <a:lnTo>
                  <a:pt x="335" y="428"/>
                </a:lnTo>
                <a:lnTo>
                  <a:pt x="357" y="412"/>
                </a:lnTo>
                <a:lnTo>
                  <a:pt x="377" y="394"/>
                </a:lnTo>
                <a:lnTo>
                  <a:pt x="397" y="374"/>
                </a:lnTo>
                <a:lnTo>
                  <a:pt x="415" y="356"/>
                </a:lnTo>
                <a:lnTo>
                  <a:pt x="433" y="337"/>
                </a:lnTo>
                <a:lnTo>
                  <a:pt x="449" y="317"/>
                </a:lnTo>
                <a:lnTo>
                  <a:pt x="464" y="296"/>
                </a:lnTo>
                <a:lnTo>
                  <a:pt x="478" y="275"/>
                </a:lnTo>
                <a:lnTo>
                  <a:pt x="491" y="253"/>
                </a:lnTo>
                <a:lnTo>
                  <a:pt x="503" y="231"/>
                </a:lnTo>
                <a:lnTo>
                  <a:pt x="514" y="208"/>
                </a:lnTo>
                <a:lnTo>
                  <a:pt x="524" y="185"/>
                </a:lnTo>
                <a:lnTo>
                  <a:pt x="533" y="162"/>
                </a:lnTo>
                <a:lnTo>
                  <a:pt x="541" y="138"/>
                </a:lnTo>
                <a:lnTo>
                  <a:pt x="548" y="113"/>
                </a:lnTo>
                <a:lnTo>
                  <a:pt x="553" y="88"/>
                </a:lnTo>
                <a:lnTo>
                  <a:pt x="558" y="63"/>
                </a:lnTo>
                <a:lnTo>
                  <a:pt x="562" y="37"/>
                </a:lnTo>
                <a:lnTo>
                  <a:pt x="564" y="12"/>
                </a:lnTo>
                <a:lnTo>
                  <a:pt x="649" y="0"/>
                </a:lnTo>
                <a:lnTo>
                  <a:pt x="643" y="64"/>
                </a:lnTo>
                <a:lnTo>
                  <a:pt x="631" y="126"/>
                </a:lnTo>
                <a:lnTo>
                  <a:pt x="613" y="186"/>
                </a:lnTo>
                <a:lnTo>
                  <a:pt x="589" y="244"/>
                </a:lnTo>
                <a:lnTo>
                  <a:pt x="561" y="298"/>
                </a:lnTo>
                <a:lnTo>
                  <a:pt x="529" y="350"/>
                </a:lnTo>
                <a:lnTo>
                  <a:pt x="491" y="398"/>
                </a:lnTo>
                <a:lnTo>
                  <a:pt x="449" y="442"/>
                </a:lnTo>
                <a:lnTo>
                  <a:pt x="403" y="483"/>
                </a:lnTo>
                <a:lnTo>
                  <a:pt x="355" y="519"/>
                </a:lnTo>
                <a:lnTo>
                  <a:pt x="302" y="550"/>
                </a:lnTo>
                <a:lnTo>
                  <a:pt x="246" y="577"/>
                </a:lnTo>
                <a:lnTo>
                  <a:pt x="188" y="598"/>
                </a:lnTo>
                <a:lnTo>
                  <a:pt x="127" y="613"/>
                </a:lnTo>
                <a:lnTo>
                  <a:pt x="64" y="623"/>
                </a:lnTo>
                <a:lnTo>
                  <a:pt x="0" y="627"/>
                </a:lnTo>
                <a:close/>
              </a:path>
            </a:pathLst>
          </a:custGeom>
          <a:solidFill>
            <a:srgbClr val="0099D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910427" name="Freeform 91"/>
          <p:cNvSpPr>
            <a:spLocks/>
          </p:cNvSpPr>
          <p:nvPr/>
        </p:nvSpPr>
        <p:spPr bwMode="auto">
          <a:xfrm>
            <a:off x="8320088" y="2551113"/>
            <a:ext cx="46037" cy="44450"/>
          </a:xfrm>
          <a:custGeom>
            <a:avLst/>
            <a:gdLst/>
            <a:ahLst/>
            <a:cxnLst>
              <a:cxn ang="0">
                <a:pos x="101" y="203"/>
              </a:cxn>
              <a:cxn ang="0">
                <a:pos x="122" y="201"/>
              </a:cxn>
              <a:cxn ang="0">
                <a:pos x="141" y="195"/>
              </a:cxn>
              <a:cxn ang="0">
                <a:pos x="158" y="186"/>
              </a:cxn>
              <a:cxn ang="0">
                <a:pos x="173" y="173"/>
              </a:cxn>
              <a:cxn ang="0">
                <a:pos x="185" y="158"/>
              </a:cxn>
              <a:cxn ang="0">
                <a:pos x="194" y="140"/>
              </a:cxn>
              <a:cxn ang="0">
                <a:pos x="200" y="121"/>
              </a:cxn>
              <a:cxn ang="0">
                <a:pos x="202" y="101"/>
              </a:cxn>
              <a:cxn ang="0">
                <a:pos x="200" y="80"/>
              </a:cxn>
              <a:cxn ang="0">
                <a:pos x="194" y="61"/>
              </a:cxn>
              <a:cxn ang="0">
                <a:pos x="185" y="44"/>
              </a:cxn>
              <a:cxn ang="0">
                <a:pos x="173" y="29"/>
              </a:cxn>
              <a:cxn ang="0">
                <a:pos x="158" y="17"/>
              </a:cxn>
              <a:cxn ang="0">
                <a:pos x="141" y="8"/>
              </a:cxn>
              <a:cxn ang="0">
                <a:pos x="122" y="2"/>
              </a:cxn>
              <a:cxn ang="0">
                <a:pos x="101" y="0"/>
              </a:cxn>
              <a:cxn ang="0">
                <a:pos x="81" y="2"/>
              </a:cxn>
              <a:cxn ang="0">
                <a:pos x="62" y="8"/>
              </a:cxn>
              <a:cxn ang="0">
                <a:pos x="45" y="17"/>
              </a:cxn>
              <a:cxn ang="0">
                <a:pos x="29" y="29"/>
              </a:cxn>
              <a:cxn ang="0">
                <a:pos x="17" y="44"/>
              </a:cxn>
              <a:cxn ang="0">
                <a:pos x="8" y="61"/>
              </a:cxn>
              <a:cxn ang="0">
                <a:pos x="2" y="80"/>
              </a:cxn>
              <a:cxn ang="0">
                <a:pos x="0" y="101"/>
              </a:cxn>
              <a:cxn ang="0">
                <a:pos x="2" y="121"/>
              </a:cxn>
              <a:cxn ang="0">
                <a:pos x="8" y="140"/>
              </a:cxn>
              <a:cxn ang="0">
                <a:pos x="17" y="158"/>
              </a:cxn>
              <a:cxn ang="0">
                <a:pos x="29" y="173"/>
              </a:cxn>
              <a:cxn ang="0">
                <a:pos x="45" y="186"/>
              </a:cxn>
              <a:cxn ang="0">
                <a:pos x="62" y="195"/>
              </a:cxn>
              <a:cxn ang="0">
                <a:pos x="81" y="201"/>
              </a:cxn>
              <a:cxn ang="0">
                <a:pos x="101" y="203"/>
              </a:cxn>
            </a:cxnLst>
            <a:rect l="0" t="0" r="r" b="b"/>
            <a:pathLst>
              <a:path w="202" h="203">
                <a:moveTo>
                  <a:pt x="101" y="203"/>
                </a:moveTo>
                <a:lnTo>
                  <a:pt x="122" y="201"/>
                </a:lnTo>
                <a:lnTo>
                  <a:pt x="141" y="195"/>
                </a:lnTo>
                <a:lnTo>
                  <a:pt x="158" y="186"/>
                </a:lnTo>
                <a:lnTo>
                  <a:pt x="173" y="173"/>
                </a:lnTo>
                <a:lnTo>
                  <a:pt x="185" y="158"/>
                </a:lnTo>
                <a:lnTo>
                  <a:pt x="194" y="140"/>
                </a:lnTo>
                <a:lnTo>
                  <a:pt x="200" y="121"/>
                </a:lnTo>
                <a:lnTo>
                  <a:pt x="202" y="101"/>
                </a:lnTo>
                <a:lnTo>
                  <a:pt x="200" y="80"/>
                </a:lnTo>
                <a:lnTo>
                  <a:pt x="194" y="61"/>
                </a:lnTo>
                <a:lnTo>
                  <a:pt x="185" y="44"/>
                </a:lnTo>
                <a:lnTo>
                  <a:pt x="173" y="29"/>
                </a:lnTo>
                <a:lnTo>
                  <a:pt x="158" y="17"/>
                </a:lnTo>
                <a:lnTo>
                  <a:pt x="141" y="8"/>
                </a:lnTo>
                <a:lnTo>
                  <a:pt x="122" y="2"/>
                </a:lnTo>
                <a:lnTo>
                  <a:pt x="101" y="0"/>
                </a:lnTo>
                <a:lnTo>
                  <a:pt x="81" y="2"/>
                </a:lnTo>
                <a:lnTo>
                  <a:pt x="62" y="8"/>
                </a:lnTo>
                <a:lnTo>
                  <a:pt x="45" y="17"/>
                </a:lnTo>
                <a:lnTo>
                  <a:pt x="29" y="29"/>
                </a:lnTo>
                <a:lnTo>
                  <a:pt x="17" y="44"/>
                </a:lnTo>
                <a:lnTo>
                  <a:pt x="8" y="61"/>
                </a:lnTo>
                <a:lnTo>
                  <a:pt x="2" y="80"/>
                </a:lnTo>
                <a:lnTo>
                  <a:pt x="0" y="101"/>
                </a:lnTo>
                <a:lnTo>
                  <a:pt x="2" y="121"/>
                </a:lnTo>
                <a:lnTo>
                  <a:pt x="8" y="140"/>
                </a:lnTo>
                <a:lnTo>
                  <a:pt x="17" y="158"/>
                </a:lnTo>
                <a:lnTo>
                  <a:pt x="29" y="173"/>
                </a:lnTo>
                <a:lnTo>
                  <a:pt x="45" y="186"/>
                </a:lnTo>
                <a:lnTo>
                  <a:pt x="62" y="195"/>
                </a:lnTo>
                <a:lnTo>
                  <a:pt x="81" y="201"/>
                </a:lnTo>
                <a:lnTo>
                  <a:pt x="101" y="203"/>
                </a:lnTo>
                <a:close/>
              </a:path>
            </a:pathLst>
          </a:custGeom>
          <a:solidFill>
            <a:srgbClr val="0099D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910428" name="Freeform 92"/>
          <p:cNvSpPr>
            <a:spLocks/>
          </p:cNvSpPr>
          <p:nvPr/>
        </p:nvSpPr>
        <p:spPr bwMode="auto">
          <a:xfrm>
            <a:off x="8315325" y="2328863"/>
            <a:ext cx="55563" cy="63500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1" y="23"/>
              </a:cxn>
              <a:cxn ang="0">
                <a:pos x="2" y="17"/>
              </a:cxn>
              <a:cxn ang="0">
                <a:pos x="5" y="12"/>
              </a:cxn>
              <a:cxn ang="0">
                <a:pos x="9" y="8"/>
              </a:cxn>
              <a:cxn ang="0">
                <a:pos x="13" y="4"/>
              </a:cxn>
              <a:cxn ang="0">
                <a:pos x="18" y="2"/>
              </a:cxn>
              <a:cxn ang="0">
                <a:pos x="24" y="1"/>
              </a:cxn>
              <a:cxn ang="0">
                <a:pos x="30" y="0"/>
              </a:cxn>
              <a:cxn ang="0">
                <a:pos x="36" y="1"/>
              </a:cxn>
              <a:cxn ang="0">
                <a:pos x="43" y="4"/>
              </a:cxn>
              <a:cxn ang="0">
                <a:pos x="50" y="8"/>
              </a:cxn>
              <a:cxn ang="0">
                <a:pos x="56" y="13"/>
              </a:cxn>
              <a:cxn ang="0">
                <a:pos x="182" y="182"/>
              </a:cxn>
              <a:cxn ang="0">
                <a:pos x="183" y="182"/>
              </a:cxn>
              <a:cxn ang="0">
                <a:pos x="183" y="30"/>
              </a:cxn>
              <a:cxn ang="0">
                <a:pos x="185" y="17"/>
              </a:cxn>
              <a:cxn ang="0">
                <a:pos x="192" y="8"/>
              </a:cxn>
              <a:cxn ang="0">
                <a:pos x="201" y="2"/>
              </a:cxn>
              <a:cxn ang="0">
                <a:pos x="212" y="0"/>
              </a:cxn>
              <a:cxn ang="0">
                <a:pos x="218" y="1"/>
              </a:cxn>
              <a:cxn ang="0">
                <a:pos x="224" y="2"/>
              </a:cxn>
              <a:cxn ang="0">
                <a:pos x="230" y="4"/>
              </a:cxn>
              <a:cxn ang="0">
                <a:pos x="234" y="8"/>
              </a:cxn>
              <a:cxn ang="0">
                <a:pos x="238" y="12"/>
              </a:cxn>
              <a:cxn ang="0">
                <a:pos x="241" y="17"/>
              </a:cxn>
              <a:cxn ang="0">
                <a:pos x="242" y="23"/>
              </a:cxn>
              <a:cxn ang="0">
                <a:pos x="243" y="30"/>
              </a:cxn>
              <a:cxn ang="0">
                <a:pos x="243" y="258"/>
              </a:cxn>
              <a:cxn ang="0">
                <a:pos x="242" y="265"/>
              </a:cxn>
              <a:cxn ang="0">
                <a:pos x="241" y="271"/>
              </a:cxn>
              <a:cxn ang="0">
                <a:pos x="238" y="277"/>
              </a:cxn>
              <a:cxn ang="0">
                <a:pos x="234" y="281"/>
              </a:cxn>
              <a:cxn ang="0">
                <a:pos x="230" y="284"/>
              </a:cxn>
              <a:cxn ang="0">
                <a:pos x="224" y="287"/>
              </a:cxn>
              <a:cxn ang="0">
                <a:pos x="218" y="288"/>
              </a:cxn>
              <a:cxn ang="0">
                <a:pos x="212" y="289"/>
              </a:cxn>
              <a:cxn ang="0">
                <a:pos x="206" y="288"/>
              </a:cxn>
              <a:cxn ang="0">
                <a:pos x="199" y="285"/>
              </a:cxn>
              <a:cxn ang="0">
                <a:pos x="193" y="281"/>
              </a:cxn>
              <a:cxn ang="0">
                <a:pos x="188" y="276"/>
              </a:cxn>
              <a:cxn ang="0">
                <a:pos x="61" y="109"/>
              </a:cxn>
              <a:cxn ang="0">
                <a:pos x="61" y="109"/>
              </a:cxn>
              <a:cxn ang="0">
                <a:pos x="61" y="258"/>
              </a:cxn>
              <a:cxn ang="0">
                <a:pos x="60" y="265"/>
              </a:cxn>
              <a:cxn ang="0">
                <a:pos x="59" y="271"/>
              </a:cxn>
              <a:cxn ang="0">
                <a:pos x="56" y="277"/>
              </a:cxn>
              <a:cxn ang="0">
                <a:pos x="51" y="281"/>
              </a:cxn>
              <a:cxn ang="0">
                <a:pos x="47" y="284"/>
              </a:cxn>
              <a:cxn ang="0">
                <a:pos x="42" y="287"/>
              </a:cxn>
              <a:cxn ang="0">
                <a:pos x="36" y="288"/>
              </a:cxn>
              <a:cxn ang="0">
                <a:pos x="30" y="289"/>
              </a:cxn>
              <a:cxn ang="0">
                <a:pos x="24" y="288"/>
              </a:cxn>
              <a:cxn ang="0">
                <a:pos x="18" y="287"/>
              </a:cxn>
              <a:cxn ang="0">
                <a:pos x="13" y="284"/>
              </a:cxn>
              <a:cxn ang="0">
                <a:pos x="9" y="281"/>
              </a:cxn>
              <a:cxn ang="0">
                <a:pos x="5" y="277"/>
              </a:cxn>
              <a:cxn ang="0">
                <a:pos x="2" y="271"/>
              </a:cxn>
              <a:cxn ang="0">
                <a:pos x="1" y="265"/>
              </a:cxn>
              <a:cxn ang="0">
                <a:pos x="0" y="258"/>
              </a:cxn>
              <a:cxn ang="0">
                <a:pos x="0" y="30"/>
              </a:cxn>
            </a:cxnLst>
            <a:rect l="0" t="0" r="r" b="b"/>
            <a:pathLst>
              <a:path w="243" h="289">
                <a:moveTo>
                  <a:pt x="0" y="30"/>
                </a:moveTo>
                <a:lnTo>
                  <a:pt x="1" y="23"/>
                </a:lnTo>
                <a:lnTo>
                  <a:pt x="2" y="17"/>
                </a:lnTo>
                <a:lnTo>
                  <a:pt x="5" y="12"/>
                </a:lnTo>
                <a:lnTo>
                  <a:pt x="9" y="8"/>
                </a:lnTo>
                <a:lnTo>
                  <a:pt x="13" y="4"/>
                </a:lnTo>
                <a:lnTo>
                  <a:pt x="18" y="2"/>
                </a:lnTo>
                <a:lnTo>
                  <a:pt x="24" y="1"/>
                </a:lnTo>
                <a:lnTo>
                  <a:pt x="30" y="0"/>
                </a:lnTo>
                <a:lnTo>
                  <a:pt x="36" y="1"/>
                </a:lnTo>
                <a:lnTo>
                  <a:pt x="43" y="4"/>
                </a:lnTo>
                <a:lnTo>
                  <a:pt x="50" y="8"/>
                </a:lnTo>
                <a:lnTo>
                  <a:pt x="56" y="13"/>
                </a:lnTo>
                <a:lnTo>
                  <a:pt x="182" y="182"/>
                </a:lnTo>
                <a:lnTo>
                  <a:pt x="183" y="182"/>
                </a:lnTo>
                <a:lnTo>
                  <a:pt x="183" y="30"/>
                </a:lnTo>
                <a:lnTo>
                  <a:pt x="185" y="17"/>
                </a:lnTo>
                <a:lnTo>
                  <a:pt x="192" y="8"/>
                </a:lnTo>
                <a:lnTo>
                  <a:pt x="201" y="2"/>
                </a:lnTo>
                <a:lnTo>
                  <a:pt x="212" y="0"/>
                </a:lnTo>
                <a:lnTo>
                  <a:pt x="218" y="1"/>
                </a:lnTo>
                <a:lnTo>
                  <a:pt x="224" y="2"/>
                </a:lnTo>
                <a:lnTo>
                  <a:pt x="230" y="4"/>
                </a:lnTo>
                <a:lnTo>
                  <a:pt x="234" y="8"/>
                </a:lnTo>
                <a:lnTo>
                  <a:pt x="238" y="12"/>
                </a:lnTo>
                <a:lnTo>
                  <a:pt x="241" y="17"/>
                </a:lnTo>
                <a:lnTo>
                  <a:pt x="242" y="23"/>
                </a:lnTo>
                <a:lnTo>
                  <a:pt x="243" y="30"/>
                </a:lnTo>
                <a:lnTo>
                  <a:pt x="243" y="258"/>
                </a:lnTo>
                <a:lnTo>
                  <a:pt x="242" y="265"/>
                </a:lnTo>
                <a:lnTo>
                  <a:pt x="241" y="271"/>
                </a:lnTo>
                <a:lnTo>
                  <a:pt x="238" y="277"/>
                </a:lnTo>
                <a:lnTo>
                  <a:pt x="234" y="281"/>
                </a:lnTo>
                <a:lnTo>
                  <a:pt x="230" y="284"/>
                </a:lnTo>
                <a:lnTo>
                  <a:pt x="224" y="287"/>
                </a:lnTo>
                <a:lnTo>
                  <a:pt x="218" y="288"/>
                </a:lnTo>
                <a:lnTo>
                  <a:pt x="212" y="289"/>
                </a:lnTo>
                <a:lnTo>
                  <a:pt x="206" y="288"/>
                </a:lnTo>
                <a:lnTo>
                  <a:pt x="199" y="285"/>
                </a:lnTo>
                <a:lnTo>
                  <a:pt x="193" y="281"/>
                </a:lnTo>
                <a:lnTo>
                  <a:pt x="188" y="276"/>
                </a:lnTo>
                <a:lnTo>
                  <a:pt x="61" y="109"/>
                </a:lnTo>
                <a:lnTo>
                  <a:pt x="61" y="109"/>
                </a:lnTo>
                <a:lnTo>
                  <a:pt x="61" y="258"/>
                </a:lnTo>
                <a:lnTo>
                  <a:pt x="60" y="265"/>
                </a:lnTo>
                <a:lnTo>
                  <a:pt x="59" y="271"/>
                </a:lnTo>
                <a:lnTo>
                  <a:pt x="56" y="277"/>
                </a:lnTo>
                <a:lnTo>
                  <a:pt x="51" y="281"/>
                </a:lnTo>
                <a:lnTo>
                  <a:pt x="47" y="284"/>
                </a:lnTo>
                <a:lnTo>
                  <a:pt x="42" y="287"/>
                </a:lnTo>
                <a:lnTo>
                  <a:pt x="36" y="288"/>
                </a:lnTo>
                <a:lnTo>
                  <a:pt x="30" y="289"/>
                </a:lnTo>
                <a:lnTo>
                  <a:pt x="24" y="288"/>
                </a:lnTo>
                <a:lnTo>
                  <a:pt x="18" y="287"/>
                </a:lnTo>
                <a:lnTo>
                  <a:pt x="13" y="284"/>
                </a:lnTo>
                <a:lnTo>
                  <a:pt x="9" y="281"/>
                </a:lnTo>
                <a:lnTo>
                  <a:pt x="5" y="277"/>
                </a:lnTo>
                <a:lnTo>
                  <a:pt x="2" y="271"/>
                </a:lnTo>
                <a:lnTo>
                  <a:pt x="1" y="265"/>
                </a:lnTo>
                <a:lnTo>
                  <a:pt x="0" y="258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26659" name="Text Box 56"/>
          <p:cNvSpPr txBox="1">
            <a:spLocks noChangeArrowheads="1"/>
          </p:cNvSpPr>
          <p:nvPr/>
        </p:nvSpPr>
        <p:spPr bwMode="auto">
          <a:xfrm>
            <a:off x="7772400" y="942975"/>
            <a:ext cx="1276350" cy="58102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FF0000"/>
                </a:solidFill>
                <a:latin typeface="Comic Sans MS" pitchFamily="66" charset="0"/>
                <a:ea typeface="ＭＳ Ｐゴシック"/>
                <a:cs typeface="ＭＳ Ｐゴシック"/>
              </a:rPr>
              <a:t>Photon</a:t>
            </a:r>
          </a:p>
          <a:p>
            <a:pPr algn="ctr" eaLnBrk="0" hangingPunct="0"/>
            <a:r>
              <a:rPr lang="en-US" sz="1600" b="1">
                <a:solidFill>
                  <a:srgbClr val="FF0000"/>
                </a:solidFill>
                <a:latin typeface="Comic Sans MS" pitchFamily="66" charset="0"/>
                <a:ea typeface="ＭＳ Ｐゴシック"/>
                <a:cs typeface="ＭＳ Ｐゴシック"/>
              </a:rPr>
              <a:t>Beam dump</a:t>
            </a:r>
          </a:p>
        </p:txBody>
      </p:sp>
      <p:sp>
        <p:nvSpPr>
          <p:cNvPr id="26660" name="Rectangle 72"/>
          <p:cNvSpPr>
            <a:spLocks noChangeArrowheads="1"/>
          </p:cNvSpPr>
          <p:nvPr/>
        </p:nvSpPr>
        <p:spPr bwMode="auto">
          <a:xfrm>
            <a:off x="914400" y="685800"/>
            <a:ext cx="685800" cy="9636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61" name="Line 57"/>
          <p:cNvSpPr>
            <a:spLocks noChangeShapeType="1"/>
          </p:cNvSpPr>
          <p:nvPr/>
        </p:nvSpPr>
        <p:spPr bwMode="auto">
          <a:xfrm>
            <a:off x="7391400" y="1295400"/>
            <a:ext cx="0" cy="519113"/>
          </a:xfrm>
          <a:prstGeom prst="line">
            <a:avLst/>
          </a:prstGeom>
          <a:noFill/>
          <a:ln w="50800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" name="TextBox 112"/>
          <p:cNvSpPr txBox="1"/>
          <p:nvPr/>
        </p:nvSpPr>
        <p:spPr bwMode="auto">
          <a:xfrm>
            <a:off x="685800" y="1066800"/>
            <a:ext cx="10985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SzPct val="100000"/>
              <a:defRPr/>
            </a:pPr>
            <a:r>
              <a:rPr lang="en-US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S PGothic" pitchFamily="34" charset="-128"/>
              </a:rPr>
              <a:t>Radiator</a:t>
            </a:r>
          </a:p>
        </p:txBody>
      </p:sp>
      <p:sp>
        <p:nvSpPr>
          <p:cNvPr id="26663" name="Line 75"/>
          <p:cNvSpPr>
            <a:spLocks noChangeShapeType="1"/>
          </p:cNvSpPr>
          <p:nvPr/>
        </p:nvSpPr>
        <p:spPr bwMode="auto">
          <a:xfrm>
            <a:off x="1143000" y="1447800"/>
            <a:ext cx="0" cy="762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64" name="Rectangle 77"/>
          <p:cNvSpPr>
            <a:spLocks noChangeArrowheads="1"/>
          </p:cNvSpPr>
          <p:nvPr/>
        </p:nvSpPr>
        <p:spPr bwMode="auto">
          <a:xfrm>
            <a:off x="7848600" y="3048000"/>
            <a:ext cx="11430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65" name="Text Box 24"/>
          <p:cNvSpPr txBox="1">
            <a:spLocks noChangeArrowheads="1"/>
          </p:cNvSpPr>
          <p:nvPr/>
        </p:nvSpPr>
        <p:spPr bwMode="auto">
          <a:xfrm>
            <a:off x="6842125" y="3200400"/>
            <a:ext cx="1989138" cy="8509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00FF"/>
                </a:solidFill>
                <a:ea typeface="ＭＳ Ｐゴシック"/>
                <a:cs typeface="Times New Roman" pitchFamily="18" charset="0"/>
              </a:rPr>
              <a:t>Experimental</a:t>
            </a:r>
          </a:p>
          <a:p>
            <a:pPr algn="ctr" eaLnBrk="0" hangingPunct="0"/>
            <a:r>
              <a:rPr lang="en-US" sz="2400" b="1">
                <a:solidFill>
                  <a:srgbClr val="FF00FF"/>
                </a:solidFill>
                <a:ea typeface="ＭＳ Ｐゴシック"/>
                <a:cs typeface="Times New Roman" pitchFamily="18" charset="0"/>
              </a:rPr>
              <a:t>Hall D</a:t>
            </a:r>
          </a:p>
        </p:txBody>
      </p:sp>
      <p:sp>
        <p:nvSpPr>
          <p:cNvPr id="26666" name="Text Box 28"/>
          <p:cNvSpPr txBox="1">
            <a:spLocks noChangeArrowheads="1"/>
          </p:cNvSpPr>
          <p:nvPr/>
        </p:nvSpPr>
        <p:spPr bwMode="auto">
          <a:xfrm>
            <a:off x="5638800" y="809625"/>
            <a:ext cx="2200275" cy="4857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3333FF"/>
                </a:solidFill>
                <a:ea typeface="ＭＳ Ｐゴシック"/>
                <a:cs typeface="Times New Roman" pitchFamily="18" charset="0"/>
              </a:rPr>
              <a:t>GlueX detector</a:t>
            </a:r>
          </a:p>
        </p:txBody>
      </p:sp>
      <p:grpSp>
        <p:nvGrpSpPr>
          <p:cNvPr id="26667" name="Group 63"/>
          <p:cNvGrpSpPr>
            <a:grpSpLocks/>
          </p:cNvGrpSpPr>
          <p:nvPr/>
        </p:nvGrpSpPr>
        <p:grpSpPr bwMode="auto">
          <a:xfrm rot="-7851599">
            <a:off x="1492250" y="2165350"/>
            <a:ext cx="358775" cy="295275"/>
            <a:chOff x="500" y="3248"/>
            <a:chExt cx="636" cy="648"/>
          </a:xfrm>
        </p:grpSpPr>
        <p:sp>
          <p:nvSpPr>
            <p:cNvPr id="910400" name="Arc 64"/>
            <p:cNvSpPr>
              <a:spLocks/>
            </p:cNvSpPr>
            <p:nvPr/>
          </p:nvSpPr>
          <p:spPr bwMode="auto">
            <a:xfrm flipV="1">
              <a:off x="707" y="3280"/>
              <a:ext cx="585" cy="554"/>
            </a:xfrm>
            <a:custGeom>
              <a:avLst/>
              <a:gdLst>
                <a:gd name="T0" fmla="*/ 0 w 21580"/>
                <a:gd name="T1" fmla="*/ 0 h 21600"/>
                <a:gd name="T2" fmla="*/ 583 w 21580"/>
                <a:gd name="T3" fmla="*/ 528 h 21600"/>
                <a:gd name="T4" fmla="*/ 0 w 21580"/>
                <a:gd name="T5" fmla="*/ 552 h 21600"/>
                <a:gd name="T6" fmla="*/ 0 60000 65536"/>
                <a:gd name="T7" fmla="*/ 0 60000 65536"/>
                <a:gd name="T8" fmla="*/ 0 60000 65536"/>
                <a:gd name="T9" fmla="*/ 0 w 21580"/>
                <a:gd name="T10" fmla="*/ 0 h 21600"/>
                <a:gd name="T11" fmla="*/ 21580 w 2158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0" h="21600" fill="none" extrusionOk="0">
                  <a:moveTo>
                    <a:pt x="-1" y="0"/>
                  </a:moveTo>
                  <a:cubicBezTo>
                    <a:pt x="11566" y="0"/>
                    <a:pt x="21079" y="9110"/>
                    <a:pt x="21579" y="20666"/>
                  </a:cubicBezTo>
                </a:path>
                <a:path w="21580" h="21600" stroke="0" extrusionOk="0">
                  <a:moveTo>
                    <a:pt x="-1" y="0"/>
                  </a:moveTo>
                  <a:cubicBezTo>
                    <a:pt x="11566" y="0"/>
                    <a:pt x="21079" y="9110"/>
                    <a:pt x="21579" y="20666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>
                <a:defRPr/>
              </a:pPr>
              <a:endPara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PGothic" pitchFamily="34" charset="-128"/>
              </a:endParaRPr>
            </a:p>
          </p:txBody>
        </p:sp>
        <p:sp>
          <p:nvSpPr>
            <p:cNvPr id="910401" name="Line 65"/>
            <p:cNvSpPr>
              <a:spLocks noChangeShapeType="1"/>
            </p:cNvSpPr>
            <p:nvPr/>
          </p:nvSpPr>
          <p:spPr bwMode="auto">
            <a:xfrm flipV="1">
              <a:off x="636" y="3238"/>
              <a:ext cx="552" cy="50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endParaRPr>
            </a:p>
          </p:txBody>
        </p:sp>
        <p:sp>
          <p:nvSpPr>
            <p:cNvPr id="910402" name="Line 66"/>
            <p:cNvSpPr>
              <a:spLocks noChangeShapeType="1"/>
            </p:cNvSpPr>
            <p:nvPr/>
          </p:nvSpPr>
          <p:spPr bwMode="auto">
            <a:xfrm>
              <a:off x="634" y="3691"/>
              <a:ext cx="65" cy="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endParaRPr>
            </a:p>
          </p:txBody>
        </p:sp>
        <p:sp>
          <p:nvSpPr>
            <p:cNvPr id="910403" name="Line 67"/>
            <p:cNvSpPr>
              <a:spLocks noChangeShapeType="1"/>
            </p:cNvSpPr>
            <p:nvPr/>
          </p:nvSpPr>
          <p:spPr bwMode="auto">
            <a:xfrm>
              <a:off x="1210" y="3244"/>
              <a:ext cx="96" cy="10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endParaRPr>
            </a:p>
          </p:txBody>
        </p:sp>
      </p:grpSp>
      <p:sp>
        <p:nvSpPr>
          <p:cNvPr id="26668" name="Rectangle 89"/>
          <p:cNvSpPr>
            <a:spLocks noChangeArrowheads="1"/>
          </p:cNvSpPr>
          <p:nvPr/>
        </p:nvSpPr>
        <p:spPr bwMode="auto">
          <a:xfrm rot="402669">
            <a:off x="1295400" y="2286000"/>
            <a:ext cx="990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69" name="Line 76"/>
          <p:cNvSpPr>
            <a:spLocks noChangeShapeType="1"/>
          </p:cNvSpPr>
          <p:nvPr/>
        </p:nvSpPr>
        <p:spPr bwMode="auto">
          <a:xfrm>
            <a:off x="1752600" y="2286000"/>
            <a:ext cx="2209800" cy="53340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0" name="Line 91"/>
          <p:cNvSpPr>
            <a:spLocks noChangeShapeType="1"/>
          </p:cNvSpPr>
          <p:nvPr/>
        </p:nvSpPr>
        <p:spPr bwMode="auto">
          <a:xfrm>
            <a:off x="0" y="2268538"/>
            <a:ext cx="1371600" cy="0"/>
          </a:xfrm>
          <a:prstGeom prst="line">
            <a:avLst/>
          </a:prstGeom>
          <a:noFill/>
          <a:ln w="25400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0356" name="Line 20"/>
          <p:cNvSpPr>
            <a:spLocks noChangeShapeType="1"/>
          </p:cNvSpPr>
          <p:nvPr/>
        </p:nvSpPr>
        <p:spPr bwMode="auto">
          <a:xfrm>
            <a:off x="5715000" y="2260600"/>
            <a:ext cx="3200400" cy="0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26672" name="Rectangle 93"/>
          <p:cNvSpPr>
            <a:spLocks noChangeArrowheads="1"/>
          </p:cNvSpPr>
          <p:nvPr/>
        </p:nvSpPr>
        <p:spPr bwMode="auto">
          <a:xfrm>
            <a:off x="6629400" y="2209800"/>
            <a:ext cx="304800" cy="152400"/>
          </a:xfrm>
          <a:prstGeom prst="rect">
            <a:avLst/>
          </a:prstGeom>
          <a:solidFill>
            <a:srgbClr val="FF3399"/>
          </a:solidFill>
          <a:ln w="9525">
            <a:solidFill>
              <a:srgbClr val="FF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73" name="Rectangle 94"/>
          <p:cNvSpPr>
            <a:spLocks noChangeArrowheads="1"/>
          </p:cNvSpPr>
          <p:nvPr/>
        </p:nvSpPr>
        <p:spPr bwMode="auto">
          <a:xfrm>
            <a:off x="4495800" y="1981200"/>
            <a:ext cx="838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0396" name="Line 60"/>
          <p:cNvSpPr>
            <a:spLocks noChangeShapeType="1"/>
          </p:cNvSpPr>
          <p:nvPr/>
        </p:nvSpPr>
        <p:spPr bwMode="auto">
          <a:xfrm>
            <a:off x="1143000" y="2260600"/>
            <a:ext cx="44196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grpSp>
        <p:nvGrpSpPr>
          <p:cNvPr id="40041" name="Group 105"/>
          <p:cNvGrpSpPr>
            <a:grpSpLocks/>
          </p:cNvGrpSpPr>
          <p:nvPr/>
        </p:nvGrpSpPr>
        <p:grpSpPr bwMode="auto">
          <a:xfrm>
            <a:off x="6096000" y="4343400"/>
            <a:ext cx="2514600" cy="2133600"/>
            <a:chOff x="2208" y="864"/>
            <a:chExt cx="2590" cy="2640"/>
          </a:xfrm>
        </p:grpSpPr>
        <p:pic>
          <p:nvPicPr>
            <p:cNvPr id="40042" name="Picture 10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08" y="864"/>
              <a:ext cx="2590" cy="264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</p:spPr>
        </p:pic>
        <p:sp>
          <p:nvSpPr>
            <p:cNvPr id="26689" name="Rectangle 107"/>
            <p:cNvSpPr>
              <a:spLocks noChangeArrowheads="1"/>
            </p:cNvSpPr>
            <p:nvPr/>
          </p:nvSpPr>
          <p:spPr bwMode="auto">
            <a:xfrm>
              <a:off x="2976" y="912"/>
              <a:ext cx="1392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90" name="Rectangle 108"/>
            <p:cNvSpPr>
              <a:spLocks noChangeArrowheads="1"/>
            </p:cNvSpPr>
            <p:nvPr/>
          </p:nvSpPr>
          <p:spPr bwMode="auto">
            <a:xfrm>
              <a:off x="2352" y="2880"/>
              <a:ext cx="1152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40045" name="Text Box 109"/>
          <p:cNvSpPr txBox="1">
            <a:spLocks noChangeArrowheads="1"/>
          </p:cNvSpPr>
          <p:nvPr/>
        </p:nvSpPr>
        <p:spPr bwMode="auto">
          <a:xfrm>
            <a:off x="6400800" y="5715000"/>
            <a:ext cx="973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collimated</a:t>
            </a:r>
          </a:p>
        </p:txBody>
      </p:sp>
      <p:sp>
        <p:nvSpPr>
          <p:cNvPr id="40046" name="Text Box 110"/>
          <p:cNvSpPr txBox="1">
            <a:spLocks noChangeArrowheads="1"/>
          </p:cNvSpPr>
          <p:nvPr/>
        </p:nvSpPr>
        <p:spPr bwMode="auto">
          <a:xfrm>
            <a:off x="6400800" y="4419600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before collimator</a:t>
            </a:r>
          </a:p>
        </p:txBody>
      </p:sp>
      <p:sp>
        <p:nvSpPr>
          <p:cNvPr id="40047" name="Text Box 111"/>
          <p:cNvSpPr txBox="1">
            <a:spLocks noChangeArrowheads="1"/>
          </p:cNvSpPr>
          <p:nvPr/>
        </p:nvSpPr>
        <p:spPr bwMode="auto">
          <a:xfrm>
            <a:off x="8001000" y="4343400"/>
            <a:ext cx="993775" cy="542925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  Photon</a:t>
            </a:r>
          </a:p>
          <a:p>
            <a:r>
              <a:rPr lang="en-US" sz="1400" b="1">
                <a:solidFill>
                  <a:srgbClr val="FF0000"/>
                </a:solidFill>
              </a:rPr>
              <a:t> Spectrum</a:t>
            </a:r>
          </a:p>
        </p:txBody>
      </p:sp>
      <p:sp>
        <p:nvSpPr>
          <p:cNvPr id="40048" name="Text Box 112"/>
          <p:cNvSpPr txBox="1">
            <a:spLocks noChangeArrowheads="1"/>
          </p:cNvSpPr>
          <p:nvPr/>
        </p:nvSpPr>
        <p:spPr bwMode="auto">
          <a:xfrm>
            <a:off x="7947025" y="5029200"/>
            <a:ext cx="1101725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     40 %</a:t>
            </a:r>
          </a:p>
          <a:p>
            <a:r>
              <a:rPr lang="en-US" sz="1400" b="1">
                <a:solidFill>
                  <a:srgbClr val="FF0000"/>
                </a:solidFill>
              </a:rPr>
              <a:t>polarization</a:t>
            </a:r>
          </a:p>
        </p:txBody>
      </p:sp>
      <p:sp>
        <p:nvSpPr>
          <p:cNvPr id="40049" name="Line 113"/>
          <p:cNvSpPr>
            <a:spLocks noChangeShapeType="1"/>
          </p:cNvSpPr>
          <p:nvPr/>
        </p:nvSpPr>
        <p:spPr bwMode="auto">
          <a:xfrm flipH="1">
            <a:off x="7696200" y="5486400"/>
            <a:ext cx="53340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050" name="Text Box 114"/>
          <p:cNvSpPr txBox="1">
            <a:spLocks noChangeArrowheads="1"/>
          </p:cNvSpPr>
          <p:nvPr/>
        </p:nvSpPr>
        <p:spPr bwMode="auto">
          <a:xfrm>
            <a:off x="8534400" y="6172200"/>
            <a:ext cx="53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GeV</a:t>
            </a:r>
          </a:p>
        </p:txBody>
      </p:sp>
      <p:sp>
        <p:nvSpPr>
          <p:cNvPr id="28683" name="Text Box 115"/>
          <p:cNvSpPr txBox="1">
            <a:spLocks noChangeArrowheads="1"/>
          </p:cNvSpPr>
          <p:nvPr/>
        </p:nvSpPr>
        <p:spPr bwMode="auto">
          <a:xfrm rot="-5400000">
            <a:off x="5703887" y="4354513"/>
            <a:ext cx="47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flux</a:t>
            </a:r>
          </a:p>
        </p:txBody>
      </p:sp>
      <p:sp>
        <p:nvSpPr>
          <p:cNvPr id="40012" name="Rectangle 76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>
              <a:defRPr/>
            </a:pPr>
            <a:r>
              <a:rPr lang="de-DE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Photon Beam for Hall-D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0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0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0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0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0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0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8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18" grpId="0"/>
      <p:bldP spid="40019" grpId="0"/>
      <p:bldP spid="28697" grpId="0" animBg="1"/>
      <p:bldP spid="28699" grpId="0" animBg="1"/>
      <p:bldP spid="28700" grpId="0" animBg="1"/>
      <p:bldP spid="28702" grpId="0" animBg="1"/>
      <p:bldP spid="28703" grpId="0" animBg="1"/>
      <p:bldP spid="40045" grpId="0"/>
      <p:bldP spid="40046" grpId="0"/>
      <p:bldP spid="40047" grpId="0" animBg="1"/>
      <p:bldP spid="40048" grpId="0" animBg="1"/>
      <p:bldP spid="40049" grpId="0" animBg="1"/>
      <p:bldP spid="40050" grpId="0"/>
      <p:bldP spid="2868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1|1.5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1|1.5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1|1.5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1|1.5|4.8|7.1|1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2855</Words>
  <Application>Microsoft Office PowerPoint</Application>
  <PresentationFormat>On-screen Show (4:3)</PresentationFormat>
  <Paragraphs>659</Paragraphs>
  <Slides>33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Equation</vt:lpstr>
      <vt:lpstr>Hall-D Update</vt:lpstr>
      <vt:lpstr>Hall D  Physics Program</vt:lpstr>
      <vt:lpstr>Slide 3</vt:lpstr>
      <vt:lpstr>Exotic Mesons</vt:lpstr>
      <vt:lpstr>  Mass Predictions of Hybrid Mesons</vt:lpstr>
      <vt:lpstr>Initial Exotic Hybrid Search Modes</vt:lpstr>
      <vt:lpstr>Experimental Status</vt:lpstr>
      <vt:lpstr>Meson Photoproduction</vt:lpstr>
      <vt:lpstr>Photon Beam for Hall-D</vt:lpstr>
      <vt:lpstr>Tagged Photon Beam</vt:lpstr>
      <vt:lpstr>Tagging Detectors</vt:lpstr>
      <vt:lpstr>Pair Spectrometer</vt:lpstr>
      <vt:lpstr>GlueX  Detector</vt:lpstr>
      <vt:lpstr>Solenoid</vt:lpstr>
      <vt:lpstr>Solenoid: Field Mapping</vt:lpstr>
      <vt:lpstr>Central Drift Chamber</vt:lpstr>
      <vt:lpstr>Forward Drift Chamber</vt:lpstr>
      <vt:lpstr>Tracking Performance</vt:lpstr>
      <vt:lpstr>Barrel Calorimeter (BCAL)</vt:lpstr>
      <vt:lpstr>Barrel Calorimeter</vt:lpstr>
      <vt:lpstr>Forward Calorimeter</vt:lpstr>
      <vt:lpstr>PID Detectors</vt:lpstr>
      <vt:lpstr>Detector Acceptance </vt:lpstr>
      <vt:lpstr>Measurement of Γ(→) via Primakoff Effect</vt:lpstr>
      <vt:lpstr>Charged Pion Polarizability</vt:lpstr>
      <vt:lpstr>Physics under Discussion: Rare eta Decays</vt:lpstr>
      <vt:lpstr>  0 : Advantages at JLab  </vt:lpstr>
      <vt:lpstr>Summary </vt:lpstr>
      <vt:lpstr>GlueX-RICH Detector</vt:lpstr>
      <vt:lpstr>Partial Wave Analysis Study </vt:lpstr>
      <vt:lpstr>TOF &amp; PID</vt:lpstr>
      <vt:lpstr>Requirements for Search of Exotic Mesons ?</vt:lpstr>
      <vt:lpstr>Photon Linear Polarization</vt:lpstr>
    </vt:vector>
  </TitlesOfParts>
  <Company>Jefferson Science Associates, LLC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Sascha</dc:title>
  <dc:creator>Jefferson Lab</dc:creator>
  <cp:lastModifiedBy>somov</cp:lastModifiedBy>
  <cp:revision>663</cp:revision>
  <dcterms:created xsi:type="dcterms:W3CDTF">2010-05-08T21:04:48Z</dcterms:created>
  <dcterms:modified xsi:type="dcterms:W3CDTF">2013-08-15T14:12:33Z</dcterms:modified>
</cp:coreProperties>
</file>