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3394F-D094-4C67-881C-52C8CB996BCC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FF11F-64E7-4427-9807-B0E811FF9E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FF11F-64E7-4427-9807-B0E811FF9E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>
            <a:off x="228600" y="1317076"/>
            <a:ext cx="8305800" cy="3788324"/>
            <a:chOff x="457200" y="762000"/>
            <a:chExt cx="8305800" cy="3788324"/>
          </a:xfrm>
        </p:grpSpPr>
        <p:grpSp>
          <p:nvGrpSpPr>
            <p:cNvPr id="3" name="Group 35"/>
            <p:cNvGrpSpPr/>
            <p:nvPr/>
          </p:nvGrpSpPr>
          <p:grpSpPr>
            <a:xfrm>
              <a:off x="457200" y="762000"/>
              <a:ext cx="2667000" cy="3048000"/>
              <a:chOff x="762000" y="304800"/>
              <a:chExt cx="3276600" cy="2971800"/>
            </a:xfrm>
          </p:grpSpPr>
          <p:sp>
            <p:nvSpPr>
              <p:cNvPr id="24" name="Flowchart: Manual Operation 23"/>
              <p:cNvSpPr/>
              <p:nvPr/>
            </p:nvSpPr>
            <p:spPr>
              <a:xfrm>
                <a:off x="762000" y="1676400"/>
                <a:ext cx="1447800" cy="1600200"/>
              </a:xfrm>
              <a:prstGeom prst="flowChartManualOperat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flipV="1">
                <a:off x="762000" y="304800"/>
                <a:ext cx="1828800" cy="1371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2209800" y="304800"/>
                <a:ext cx="1828800" cy="1371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1905000" y="1905000"/>
                <a:ext cx="1828800" cy="1371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590800" y="304800"/>
                <a:ext cx="1447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3733800" y="304800"/>
                <a:ext cx="304800" cy="1600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Flowchart: Manual Operation 33"/>
              <p:cNvSpPr/>
              <p:nvPr/>
            </p:nvSpPr>
            <p:spPr>
              <a:xfrm>
                <a:off x="2590800" y="304800"/>
                <a:ext cx="1447800" cy="1600200"/>
              </a:xfrm>
              <a:prstGeom prst="flowChartManualOperation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flipV="1">
                <a:off x="1066800" y="1905000"/>
                <a:ext cx="1828800" cy="1371600"/>
              </a:xfrm>
              <a:prstGeom prst="line">
                <a:avLst/>
              </a:prstGeom>
              <a:ln w="127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44"/>
            <p:cNvGrpSpPr/>
            <p:nvPr/>
          </p:nvGrpSpPr>
          <p:grpSpPr>
            <a:xfrm>
              <a:off x="4267200" y="1981200"/>
              <a:ext cx="4495800" cy="1828800"/>
              <a:chOff x="914400" y="4343400"/>
              <a:chExt cx="4495800" cy="18288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914400" y="4343400"/>
                <a:ext cx="4495800" cy="1828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828800" y="4343400"/>
                <a:ext cx="304800" cy="1828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133600" y="4343400"/>
                <a:ext cx="304800" cy="1828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124200" y="4343400"/>
                <a:ext cx="304800" cy="1828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Curved Right Arrow 41"/>
            <p:cNvSpPr/>
            <p:nvPr/>
          </p:nvSpPr>
          <p:spPr>
            <a:xfrm rot="16200000">
              <a:off x="2906438" y="1894162"/>
              <a:ext cx="740324" cy="457200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Curved Left Arrow 42"/>
            <p:cNvSpPr/>
            <p:nvPr/>
          </p:nvSpPr>
          <p:spPr>
            <a:xfrm rot="16200000">
              <a:off x="3733800" y="76201"/>
              <a:ext cx="685800" cy="31242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52800" y="838200"/>
              <a:ext cx="13035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16 channels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90800" y="3962400"/>
              <a:ext cx="13035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16 channels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181600" y="2286000"/>
              <a:ext cx="33214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</a:p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</a:p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</a:p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486400" y="2286000"/>
              <a:ext cx="33214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</a:p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</a:p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</a:p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77000" y="2286000"/>
              <a:ext cx="33214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</a:p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</a:p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</a:p>
            <a:p>
              <a:endParaRPr lang="en-US" sz="16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Rectangle 43"/>
          <p:cNvSpPr/>
          <p:nvPr/>
        </p:nvSpPr>
        <p:spPr>
          <a:xfrm>
            <a:off x="2818467" y="5334000"/>
            <a:ext cx="41910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818467" y="533400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104467" y="533400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Left Brace 46"/>
          <p:cNvSpPr/>
          <p:nvPr/>
        </p:nvSpPr>
        <p:spPr>
          <a:xfrm rot="16200000">
            <a:off x="3961467" y="4572000"/>
            <a:ext cx="228600" cy="2514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275667" y="5943600"/>
            <a:ext cx="1957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 bits energy sum</a:t>
            </a:r>
            <a:endParaRPr lang="en-US" dirty="0"/>
          </a:p>
        </p:txBody>
      </p:sp>
      <p:sp>
        <p:nvSpPr>
          <p:cNvPr id="50" name="Left Brace 49"/>
          <p:cNvSpPr/>
          <p:nvPr/>
        </p:nvSpPr>
        <p:spPr>
          <a:xfrm rot="16200000">
            <a:off x="6095067" y="5029200"/>
            <a:ext cx="228600" cy="16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400344" y="5943600"/>
            <a:ext cx="1639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8 bits </a:t>
            </a:r>
            <a:r>
              <a:rPr lang="en-US" dirty="0" err="1" smtClean="0"/>
              <a:t>cosmics</a:t>
            </a:r>
            <a:r>
              <a:rPr lang="en-US" dirty="0" smtClean="0"/>
              <a:t> </a:t>
            </a:r>
          </a:p>
          <a:p>
            <a:r>
              <a:rPr lang="en-US" dirty="0" smtClean="0"/>
              <a:t> trigger pattern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81000" y="152400"/>
            <a:ext cx="4296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BCAL Cosmic Trigger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010400" y="5334000"/>
            <a:ext cx="1219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5332637" y="1230868"/>
            <a:ext cx="3563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190DB3"/>
                </a:solidFill>
              </a:rPr>
              <a:t> Up to 8 BCAL modules in one crate</a:t>
            </a:r>
            <a:endParaRPr lang="en-US" dirty="0">
              <a:solidFill>
                <a:srgbClr val="190DB3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334000" y="533400"/>
            <a:ext cx="3486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190DB3"/>
                </a:solidFill>
              </a:rPr>
              <a:t> Each BCAL module can ‘generate’ </a:t>
            </a:r>
          </a:p>
          <a:p>
            <a:r>
              <a:rPr lang="en-US" dirty="0" smtClean="0">
                <a:solidFill>
                  <a:srgbClr val="190DB3"/>
                </a:solidFill>
              </a:rPr>
              <a:t>                    </a:t>
            </a:r>
            <a:r>
              <a:rPr lang="en-US" dirty="0" err="1" smtClean="0">
                <a:solidFill>
                  <a:srgbClr val="190DB3"/>
                </a:solidFill>
              </a:rPr>
              <a:t>cosmics</a:t>
            </a:r>
            <a:r>
              <a:rPr lang="en-US" dirty="0" smtClean="0">
                <a:solidFill>
                  <a:srgbClr val="190DB3"/>
                </a:solidFill>
              </a:rPr>
              <a:t> trigger</a:t>
            </a:r>
            <a:endParaRPr lang="en-US" dirty="0">
              <a:solidFill>
                <a:srgbClr val="190DB3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334000" y="1600200"/>
            <a:ext cx="3314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190DB3"/>
                </a:solidFill>
              </a:rPr>
              <a:t> CTP sends  to SSP  32 bits /  4 ns</a:t>
            </a:r>
            <a:endParaRPr lang="en-US" dirty="0">
              <a:solidFill>
                <a:srgbClr val="190DB3"/>
              </a:solidFill>
            </a:endParaRPr>
          </a:p>
        </p:txBody>
      </p:sp>
      <p:sp>
        <p:nvSpPr>
          <p:cNvPr id="63" name="Left Brace 62"/>
          <p:cNvSpPr/>
          <p:nvPr/>
        </p:nvSpPr>
        <p:spPr>
          <a:xfrm rot="16200000">
            <a:off x="7505699" y="5219701"/>
            <a:ext cx="228601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7391400" y="59436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bits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822514" y="5257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029200" y="5257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cxnSp>
        <p:nvCxnSpPr>
          <p:cNvPr id="68" name="Straight Arrow Connector 67"/>
          <p:cNvCxnSpPr>
            <a:stCxn id="40" idx="2"/>
          </p:cNvCxnSpPr>
          <p:nvPr/>
        </p:nvCxnSpPr>
        <p:spPr>
          <a:xfrm>
            <a:off x="6400800" y="4365076"/>
            <a:ext cx="0" cy="740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400800" y="4495800"/>
            <a:ext cx="1886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optical link  to SSP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5334000" y="1992868"/>
            <a:ext cx="3571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190DB3"/>
                </a:solidFill>
              </a:rPr>
              <a:t> Set E</a:t>
            </a:r>
            <a:r>
              <a:rPr lang="en-US" baseline="-25000" dirty="0" smtClean="0">
                <a:solidFill>
                  <a:srgbClr val="190DB3"/>
                </a:solidFill>
              </a:rPr>
              <a:t>THR</a:t>
            </a:r>
            <a:r>
              <a:rPr lang="en-US" dirty="0" smtClean="0">
                <a:solidFill>
                  <a:srgbClr val="190DB3"/>
                </a:solidFill>
              </a:rPr>
              <a:t>  on CTPs for cosmic trigger</a:t>
            </a:r>
            <a:endParaRPr lang="en-US" dirty="0">
              <a:solidFill>
                <a:srgbClr val="190DB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77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Somov</dc:creator>
  <cp:lastModifiedBy>somov</cp:lastModifiedBy>
  <cp:revision>2</cp:revision>
  <dcterms:created xsi:type="dcterms:W3CDTF">2006-08-16T00:00:00Z</dcterms:created>
  <dcterms:modified xsi:type="dcterms:W3CDTF">2013-10-10T16:14:49Z</dcterms:modified>
</cp:coreProperties>
</file>